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8280400" cy="6121400"/>
  <p:notesSz cx="6985000" cy="9283700"/>
  <p:defaultTextStyle>
    <a:defPPr>
      <a:defRPr lang="ru-RU"/>
    </a:defPPr>
    <a:lvl1pPr marL="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6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orient="horz" pos="164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orient="horz" pos="436" userDrawn="1">
          <p15:clr>
            <a:srgbClr val="A4A3A4"/>
          </p15:clr>
        </p15:guide>
        <p15:guide id="9" pos="5110" userDrawn="1">
          <p15:clr>
            <a:srgbClr val="A4A3A4"/>
          </p15:clr>
        </p15:guide>
        <p15:guide id="11" pos="2842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743">
          <p15:clr>
            <a:srgbClr val="A4A3A4"/>
          </p15:clr>
        </p15:guide>
        <p15:guide id="14" orient="horz" pos="3547">
          <p15:clr>
            <a:srgbClr val="A4A3A4"/>
          </p15:clr>
        </p15:guide>
        <p15:guide id="15" orient="horz" pos="522">
          <p15:clr>
            <a:srgbClr val="A4A3A4"/>
          </p15:clr>
        </p15:guide>
        <p15:guide id="16" orient="horz" pos="3710">
          <p15:clr>
            <a:srgbClr val="A4A3A4"/>
          </p15:clr>
        </p15:guide>
        <p15:guide id="17" orient="horz" pos="1747">
          <p15:clr>
            <a:srgbClr val="A4A3A4"/>
          </p15:clr>
        </p15:guide>
        <p15:guide id="18" pos="267">
          <p15:clr>
            <a:srgbClr val="A4A3A4"/>
          </p15:clr>
        </p15:guide>
        <p15:guide id="19" pos="5103">
          <p15:clr>
            <a:srgbClr val="A4A3A4"/>
          </p15:clr>
        </p15:guide>
        <p15:guide id="20" pos="144">
          <p15:clr>
            <a:srgbClr val="A4A3A4"/>
          </p15:clr>
        </p15:guide>
        <p15:guide id="21" pos="3470">
          <p15:clr>
            <a:srgbClr val="A4A3A4"/>
          </p15:clr>
        </p15:guide>
        <p15:guide id="22" pos="1457">
          <p15:clr>
            <a:srgbClr val="A4A3A4"/>
          </p15:clr>
        </p15:guide>
        <p15:guide id="23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28B"/>
    <a:srgbClr val="387824"/>
    <a:srgbClr val="003399"/>
    <a:srgbClr val="5F5F5F"/>
    <a:srgbClr val="0033CC"/>
    <a:srgbClr val="5AC13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4"/>
    <p:restoredTop sz="94818"/>
  </p:normalViewPr>
  <p:slideViewPr>
    <p:cSldViewPr>
      <p:cViewPr varScale="1">
        <p:scale>
          <a:sx n="107" d="100"/>
          <a:sy n="107" d="100"/>
        </p:scale>
        <p:origin x="-2288" y="-96"/>
      </p:cViewPr>
      <p:guideLst>
        <p:guide orient="horz" pos="346"/>
        <p:guide orient="horz" pos="3974"/>
        <p:guide orient="horz" pos="164"/>
        <p:guide orient="horz" pos="4156"/>
        <p:guide orient="horz" pos="436"/>
        <p:guide orient="horz" pos="743"/>
        <p:guide orient="horz" pos="3547"/>
        <p:guide orient="horz" pos="522"/>
        <p:guide orient="horz" pos="3710"/>
        <p:guide orient="horz" pos="1747"/>
        <p:guide pos="393"/>
        <p:guide pos="7514"/>
        <p:guide pos="211"/>
        <p:guide pos="5110"/>
        <p:guide pos="2842"/>
        <p:guide pos="3840"/>
        <p:guide pos="267"/>
        <p:guide pos="5103"/>
        <p:guide pos="144"/>
        <p:guide pos="3470"/>
        <p:guide pos="1457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4027" y="-82"/>
      </p:cViewPr>
      <p:guideLst>
        <p:guide orient="horz" pos="3124"/>
        <p:guide orient="horz" pos="2924"/>
        <p:guide pos="214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ED57-EF0C-4085-889A-34FBC381B683}" type="datetimeFigureOut">
              <a:rPr lang="ru-RU" smtClean="0"/>
              <a:t>27.02.20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C0C7-F71C-41B7-B271-3F14D01D3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59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B817-724F-4458-A2B8-50567BE10A75}" type="datetimeFigureOut">
              <a:rPr lang="ru-RU" smtClean="0"/>
              <a:t>27.02.20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96913"/>
            <a:ext cx="47085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06CC-6004-4296-AC43-0DE2EC417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5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1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3B4840F-217D-4747-B4F5-06437194F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8154" y="3653825"/>
            <a:ext cx="4572268" cy="2384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1029" y="2104076"/>
            <a:ext cx="7345685" cy="1312133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1030" y="3452332"/>
            <a:ext cx="7345684" cy="149002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5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ФИО, должность и компания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31526" y="569115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F1FE58ED-D3E6-AA44-8FFB-1D95F8E47BBD}"/>
              </a:ext>
            </a:extLst>
          </p:cNvPr>
          <p:cNvSpPr txBox="1">
            <a:spLocks/>
          </p:cNvSpPr>
          <p:nvPr userDrawn="1"/>
        </p:nvSpPr>
        <p:spPr>
          <a:xfrm>
            <a:off x="330374" y="544615"/>
            <a:ext cx="2026315" cy="267913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2B9BF9CD-5FC8-094E-9440-3673953A985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432" y="15798"/>
            <a:ext cx="1738283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6A9E06AB-41EC-A843-B5DD-A5BD8D1AE493}"/>
              </a:ext>
            </a:extLst>
          </p:cNvPr>
          <p:cNvSpPr txBox="1">
            <a:spLocks/>
          </p:cNvSpPr>
          <p:nvPr userDrawn="1"/>
        </p:nvSpPr>
        <p:spPr>
          <a:xfrm>
            <a:off x="313685" y="224386"/>
            <a:ext cx="6202779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50D3229-DB7D-9642-AF32-53494DFB7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713" y="5076825"/>
            <a:ext cx="2151062" cy="939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93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76" y="4673865"/>
            <a:ext cx="7800862" cy="42813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776" y="1117740"/>
            <a:ext cx="7800862" cy="3506012"/>
          </a:xfrm>
        </p:spPr>
        <p:txBody>
          <a:bodyPr/>
          <a:lstStyle>
            <a:lvl1pPr marL="0" indent="0">
              <a:buNone/>
              <a:defRPr sz="2600"/>
            </a:lvl1pPr>
            <a:lvl2pPr marL="373042" indent="0">
              <a:buNone/>
              <a:defRPr sz="2300"/>
            </a:lvl2pPr>
            <a:lvl3pPr marL="746085" indent="0">
              <a:buNone/>
              <a:defRPr sz="2000"/>
            </a:lvl3pPr>
            <a:lvl4pPr marL="1119126" indent="0">
              <a:buNone/>
              <a:defRPr sz="1600"/>
            </a:lvl4pPr>
            <a:lvl5pPr marL="1492168" indent="0">
              <a:buNone/>
              <a:defRPr sz="1600"/>
            </a:lvl5pPr>
            <a:lvl6pPr marL="1865210" indent="0">
              <a:buNone/>
              <a:defRPr sz="1600"/>
            </a:lvl6pPr>
            <a:lvl7pPr marL="2238252" indent="0">
              <a:buNone/>
              <a:defRPr sz="1600"/>
            </a:lvl7pPr>
            <a:lvl8pPr marL="2611295" indent="0">
              <a:buNone/>
              <a:defRPr sz="1600"/>
            </a:lvl8pPr>
            <a:lvl9pPr marL="2984336" indent="0">
              <a:buNone/>
              <a:defRPr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776" y="5150520"/>
            <a:ext cx="7800862" cy="498472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29D64916-72C9-284C-BC16-79795BC25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557" y="850996"/>
            <a:ext cx="6783993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5668" y="1609218"/>
            <a:ext cx="7714882" cy="403984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79FF1912-4AF2-9F4C-92A9-E6B65DF3C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888" y="653225"/>
            <a:ext cx="6797016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>
            <a:lvl1pPr>
              <a:defRPr b="1"/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49790C6C-F9C7-0647-A570-B46032F6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4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92" y="3933569"/>
            <a:ext cx="7632847" cy="1215778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792" y="2594511"/>
            <a:ext cx="7632847" cy="13390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60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91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921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65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38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112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84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938C4504-3C53-AB46-B61A-738AFC14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0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9109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4216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D387EA18-06A2-CB4B-94C3-D6E0FDCA1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8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370232"/>
            <a:ext cx="3798185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4022" y="1941278"/>
            <a:ext cx="3798185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29227" y="1370232"/>
            <a:ext cx="3799677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29227" y="1941278"/>
            <a:ext cx="3799677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BDDFB6E0-FA2B-D742-920A-5AAE3D3943A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57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xmlns="" id="{D95C9B66-9775-C843-B588-7E083F97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8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C547B4D-3F8D-8446-A3B6-4CAD53086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507" y="4682181"/>
            <a:ext cx="1302691" cy="9866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1186E10-2022-6D44-8881-445D6F7543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222" y="4686937"/>
            <a:ext cx="1302691" cy="9866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245611E-FE00-2D49-8B53-4076AC3FA8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9921" y="4709233"/>
            <a:ext cx="1302691" cy="9866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C3AF71F-595A-0744-94FD-01F857DEF3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206" y="4686937"/>
            <a:ext cx="1302691" cy="98669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11686DF-97DE-5E49-8FE9-D27D5D89A1F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971" y="4682181"/>
            <a:ext cx="1302691" cy="9866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4EA861B-D035-6448-80D0-8A52D61515C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00" y="4686937"/>
            <a:ext cx="1302691" cy="986696"/>
          </a:xfrm>
          <a:prstGeom prst="rect">
            <a:avLst/>
          </a:prstGeom>
        </p:spPr>
      </p:pic>
      <p:sp>
        <p:nvSpPr>
          <p:cNvPr id="17" name="Заголовок 15">
            <a:extLst>
              <a:ext uri="{FF2B5EF4-FFF2-40B4-BE49-F238E27FC236}">
                <a16:creationId xmlns:a16="http://schemas.microsoft.com/office/drawing/2014/main" xmlns="" id="{48AF6286-9800-5A46-B4CE-B83A81394D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7793" y="3772596"/>
            <a:ext cx="7646638" cy="966787"/>
          </a:xfrm>
        </p:spPr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17E11EBE-F2E6-F14A-895A-4253B17F5C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793" y="1189038"/>
            <a:ext cx="5544616" cy="2447925"/>
          </a:xfrm>
        </p:spPr>
        <p:txBody>
          <a:bodyPr/>
          <a:lstStyle>
            <a:lvl1pPr marL="0" indent="0">
              <a:buNone/>
              <a:defRPr/>
            </a:lvl1pPr>
            <a:lvl2pPr marL="373042" indent="0">
              <a:buNone/>
              <a:defRPr/>
            </a:lvl2pPr>
            <a:lvl3pPr marL="746084" indent="0">
              <a:buNone/>
              <a:defRPr/>
            </a:lvl3pPr>
            <a:lvl4pPr marL="1119125" indent="0">
              <a:buNone/>
              <a:defRPr/>
            </a:lvl4pPr>
            <a:lvl5pPr marL="1492170" indent="0">
              <a:buNone/>
              <a:defRPr/>
            </a:lvl5pPr>
          </a:lstStyle>
          <a:p>
            <a:pPr lvl="0"/>
            <a:r>
              <a:rPr lang="ru-RU" dirty="0"/>
              <a:t>ФИО Контакты Компания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xmlns="" id="{ECAE4106-5231-534D-8E67-4803860436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1189038"/>
            <a:ext cx="1957388" cy="24479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Логотип</a:t>
            </a:r>
          </a:p>
        </p:txBody>
      </p:sp>
    </p:spTree>
    <p:extLst>
      <p:ext uri="{BB962C8B-B14F-4D97-AF65-F5344CB8AC3E}">
        <p14:creationId xmlns:p14="http://schemas.microsoft.com/office/powerpoint/2010/main" val="16430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58" y="1164059"/>
            <a:ext cx="2724194" cy="6626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406" y="1164058"/>
            <a:ext cx="4863233" cy="430411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021" y="1836564"/>
            <a:ext cx="2724194" cy="3631606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6EA3805E-13B0-0549-95E0-148785229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9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911" y="626815"/>
            <a:ext cx="6783993" cy="711352"/>
          </a:xfrm>
          <a:prstGeom prst="rect">
            <a:avLst/>
          </a:prstGeom>
        </p:spPr>
        <p:txBody>
          <a:bodyPr vert="horz" lIns="74607" tIns="37302" rIns="74607" bIns="37302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428334"/>
            <a:ext cx="7714882" cy="4039841"/>
          </a:xfrm>
          <a:prstGeom prst="rect">
            <a:avLst/>
          </a:prstGeom>
        </p:spPr>
        <p:txBody>
          <a:bodyPr vert="horz" lIns="74607" tIns="37302" rIns="74607" bIns="3730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34288" y="5673633"/>
            <a:ext cx="1932094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xmlns="" id="{8D21E258-BF54-B54A-A071-01F14F81B5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3685" y="36364"/>
            <a:ext cx="1018203" cy="10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D4E58F03-9B7A-1049-91D3-7DADAFC00836}"/>
              </a:ext>
            </a:extLst>
          </p:cNvPr>
          <p:cNvSpPr txBox="1">
            <a:spLocks/>
          </p:cNvSpPr>
          <p:nvPr userDrawn="1"/>
        </p:nvSpPr>
        <p:spPr>
          <a:xfrm>
            <a:off x="6658232" y="317980"/>
            <a:ext cx="1470673" cy="339418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17A8CAF-D14F-1E45-AA97-20BD3AAC41E8}"/>
              </a:ext>
            </a:extLst>
          </p:cNvPr>
          <p:cNvSpPr txBox="1">
            <a:spLocks/>
          </p:cNvSpPr>
          <p:nvPr userDrawn="1"/>
        </p:nvSpPr>
        <p:spPr>
          <a:xfrm>
            <a:off x="3869846" y="67818"/>
            <a:ext cx="4294257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E2C0BF7F-8A98-3244-BF5A-0D855FD54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746085" rtl="0" eaLnBrk="1" latinLnBrk="0" hangingPunct="1">
        <a:spcBef>
          <a:spcPct val="0"/>
        </a:spcBef>
        <a:buNone/>
        <a:defRPr sz="26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9781" indent="-279781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6194" indent="-23315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32606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564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8692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1731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773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814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085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04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08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12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2168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521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3825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129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433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7E52357-4A85-D641-8CC2-E2902AE3A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Ягоды для переработки: организация поставок, целесообразность и требования к продукции 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xmlns="" id="{ADEA073E-18A5-F94C-A28F-B0E184FB3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Бугорский</a:t>
            </a:r>
            <a:r>
              <a:rPr lang="ru-RU" dirty="0" smtClean="0"/>
              <a:t> Игорь </a:t>
            </a:r>
          </a:p>
          <a:p>
            <a:r>
              <a:rPr lang="ru-RU" dirty="0" smtClean="0"/>
              <a:t>Заместитель генерального директора 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Фрагария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6C316C9-6F3A-974F-A6FA-ABC1898D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 descr="Фрагария логотип.png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" r="805"/>
          <a:stretch/>
        </p:blipFill>
        <p:spPr>
          <a:xfrm>
            <a:off x="620713" y="4932908"/>
            <a:ext cx="1169351" cy="1188492"/>
          </a:xfrm>
        </p:spPr>
      </p:pic>
    </p:spTree>
    <p:extLst>
      <p:ext uri="{BB962C8B-B14F-4D97-AF65-F5344CB8AC3E}">
        <p14:creationId xmlns:p14="http://schemas.microsoft.com/office/powerpoint/2010/main" val="141151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Заголовок презентации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428334"/>
            <a:ext cx="7714882" cy="4368670"/>
          </a:xfrm>
        </p:spPr>
        <p:txBody>
          <a:bodyPr/>
          <a:lstStyle/>
          <a:p>
            <a:r>
              <a:rPr lang="ru-RU" dirty="0" smtClean="0"/>
              <a:t>Краткая информации о ГК «</a:t>
            </a:r>
            <a:r>
              <a:rPr lang="ru-RU" dirty="0" err="1" smtClean="0"/>
              <a:t>Фрагария</a:t>
            </a:r>
            <a:r>
              <a:rPr lang="ru-RU" dirty="0" smtClean="0"/>
              <a:t>» и «Ягодные поля»</a:t>
            </a:r>
          </a:p>
          <a:p>
            <a:endParaRPr lang="ru-RU" dirty="0" smtClean="0"/>
          </a:p>
          <a:p>
            <a:r>
              <a:rPr lang="ru-RU" dirty="0" smtClean="0"/>
              <a:t>От переработки к свежему рынку и обратно</a:t>
            </a:r>
          </a:p>
          <a:p>
            <a:endParaRPr lang="ru-RU" dirty="0"/>
          </a:p>
          <a:p>
            <a:r>
              <a:rPr lang="ru-RU" dirty="0" smtClean="0"/>
              <a:t>Целесообразность работы с переработкой </a:t>
            </a:r>
          </a:p>
          <a:p>
            <a:endParaRPr lang="ru-RU" dirty="0"/>
          </a:p>
          <a:p>
            <a:r>
              <a:rPr lang="ru-RU" dirty="0" smtClean="0"/>
              <a:t>Организация поставок</a:t>
            </a:r>
          </a:p>
          <a:p>
            <a:endParaRPr lang="ru-RU" dirty="0"/>
          </a:p>
          <a:p>
            <a:r>
              <a:rPr lang="ru-RU" dirty="0" smtClean="0"/>
              <a:t>Требования к продукции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220074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Краткая информация о ГК «</a:t>
            </a:r>
            <a:r>
              <a:rPr lang="ru-RU" dirty="0" err="1" smtClean="0"/>
              <a:t>Фрагария</a:t>
            </a:r>
            <a:r>
              <a:rPr lang="ru-RU" dirty="0" smtClean="0"/>
              <a:t>» и «Ягодные поля»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Год основания 2016</a:t>
            </a:r>
          </a:p>
          <a:p>
            <a:endParaRPr lang="ru-RU" dirty="0"/>
          </a:p>
          <a:p>
            <a:r>
              <a:rPr lang="ru-RU" dirty="0" smtClean="0"/>
              <a:t>Направления деятельность </a:t>
            </a:r>
            <a:r>
              <a:rPr lang="ru-RU" dirty="0" smtClean="0"/>
              <a:t>–</a:t>
            </a:r>
            <a:r>
              <a:rPr lang="ru-RU" dirty="0" smtClean="0"/>
              <a:t> выращивание садовой земляники, малины и вишни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Количество сотрудников в сезон </a:t>
            </a:r>
            <a:r>
              <a:rPr lang="ru-RU" dirty="0" smtClean="0"/>
              <a:t>–</a:t>
            </a:r>
            <a:r>
              <a:rPr lang="ru-RU" dirty="0" smtClean="0"/>
              <a:t> более 1000 человек</a:t>
            </a:r>
          </a:p>
          <a:p>
            <a:endParaRPr lang="ru-RU" dirty="0" smtClean="0"/>
          </a:p>
          <a:p>
            <a:r>
              <a:rPr lang="ru-RU" dirty="0" smtClean="0"/>
              <a:t>Выручка в 2019 году </a:t>
            </a:r>
            <a:r>
              <a:rPr lang="ru-RU" dirty="0" smtClean="0"/>
              <a:t>–</a:t>
            </a:r>
            <a:r>
              <a:rPr lang="ru-RU" dirty="0" smtClean="0"/>
              <a:t> более 1 млрд руб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ru-RU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8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 переработки к свежему рынку и обратно</a:t>
            </a:r>
            <a:br>
              <a:rPr lang="ru-RU" dirty="0" smtClean="0"/>
            </a:br>
            <a:r>
              <a:rPr lang="ru-RU" dirty="0" smtClean="0"/>
              <a:t>целесообразность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Быть первым и лучшим «</a:t>
            </a:r>
            <a:r>
              <a:rPr lang="ru-RU" dirty="0"/>
              <a:t>Кабачок»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Диверсификация каналов сбыта (выбор правильного продукта)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Качество, цена, сервис, время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ru-RU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96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поставок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Контрактное производство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Заготовительные пункты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«То что днем не продалось»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ru-RU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17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FSSC 22000</a:t>
            </a:r>
          </a:p>
          <a:p>
            <a:endParaRPr lang="en-US" dirty="0"/>
          </a:p>
          <a:p>
            <a:r>
              <a:rPr lang="ru-RU" dirty="0" err="1" smtClean="0"/>
              <a:t>Прослеживаемость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Упаковка</a:t>
            </a:r>
          </a:p>
          <a:p>
            <a:endParaRPr lang="ru-RU" dirty="0"/>
          </a:p>
          <a:p>
            <a:r>
              <a:rPr lang="ru-RU" dirty="0" smtClean="0"/>
              <a:t>Логистика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ru-RU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91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860" y="5712851"/>
            <a:ext cx="220074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Название презентации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7</a:t>
            </a:fld>
            <a:endParaRPr lang="ru-RU" b="0" dirty="0"/>
          </a:p>
        </p:txBody>
      </p:sp>
      <p:sp>
        <p:nvSpPr>
          <p:cNvPr id="10" name="Заголовок 15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B5735F43-D536-CD4D-9AC1-BDF4003BEF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792" y="1620540"/>
            <a:ext cx="5544616" cy="280831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Бугорский</a:t>
            </a:r>
            <a:r>
              <a:rPr lang="ru-RU" dirty="0" smtClean="0"/>
              <a:t> Игорь</a:t>
            </a:r>
          </a:p>
          <a:p>
            <a:r>
              <a:rPr lang="ru-RU" dirty="0" smtClean="0"/>
              <a:t>Заместитель генерального директора</a:t>
            </a:r>
          </a:p>
          <a:p>
            <a:endParaRPr lang="ru-RU" dirty="0"/>
          </a:p>
          <a:p>
            <a:r>
              <a:rPr lang="ru-RU" dirty="0" smtClean="0"/>
              <a:t>Липецкая область, </a:t>
            </a:r>
            <a:r>
              <a:rPr lang="ru-RU" dirty="0" err="1" smtClean="0"/>
              <a:t>Усманский</a:t>
            </a:r>
            <a:r>
              <a:rPr lang="ru-RU" dirty="0" smtClean="0"/>
              <a:t> район, село </a:t>
            </a:r>
            <a:r>
              <a:rPr lang="ru-RU" dirty="0" err="1" smtClean="0"/>
              <a:t>Поддубровка</a:t>
            </a:r>
            <a:r>
              <a:rPr lang="ru-RU" dirty="0" smtClean="0"/>
              <a:t>, ул. Центральная, 1Б</a:t>
            </a:r>
          </a:p>
          <a:p>
            <a:endParaRPr lang="ru-RU" dirty="0"/>
          </a:p>
          <a:p>
            <a:r>
              <a:rPr lang="ru-RU" dirty="0" smtClean="0"/>
              <a:t>Т</a:t>
            </a:r>
            <a:r>
              <a:rPr lang="ru-RU" dirty="0" smtClean="0"/>
              <a:t>ел. +7 (474) 228-67-90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Фрагария логотип.p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519" b="-12519"/>
          <a:stretch>
            <a:fillRect/>
          </a:stretch>
        </p:blipFill>
        <p:spPr>
          <a:xfrm>
            <a:off x="6156325" y="1189038"/>
            <a:ext cx="2016323" cy="2521157"/>
          </a:xfrm>
        </p:spPr>
      </p:pic>
    </p:spTree>
    <p:extLst>
      <p:ext uri="{BB962C8B-B14F-4D97-AF65-F5344CB8AC3E}">
        <p14:creationId xmlns:p14="http://schemas.microsoft.com/office/powerpoint/2010/main" val="3641476530"/>
      </p:ext>
    </p:extLst>
  </p:cSld>
  <p:clrMapOvr>
    <a:masterClrMapping/>
  </p:clrMapOvr>
</p:sld>
</file>

<file path=ppt/theme/theme1.xml><?xml version="1.0" encoding="utf-8"?>
<a:theme xmlns:a="http://schemas.openxmlformats.org/drawingml/2006/main" name="Wf17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xhibition_template_16х9" id="{A077F074-2D96-424A-8138-DB26D9E81369}" vid="{F7A9F571-0041-7A4C-8F8D-56C158584FD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Wf17_presentation</Template>
  <TotalTime>4089</TotalTime>
  <Words>201</Words>
  <Application>Microsoft Macintosh PowerPoint</Application>
  <PresentationFormat>Другой</PresentationFormat>
  <Paragraphs>83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Wf17_presentation</vt:lpstr>
      <vt:lpstr>Ягоды для переработки: организация поставок, целесообразность и требования к продукции   </vt:lpstr>
      <vt:lpstr>Заголовок презентации</vt:lpstr>
      <vt:lpstr>Краткая информация о ГК «Фрагария» и «Ягодные поля»</vt:lpstr>
      <vt:lpstr>От переработки к свежему рынку и обратно целесообразность</vt:lpstr>
      <vt:lpstr>Организация поставок</vt:lpstr>
      <vt:lpstr>Требования к продукции</vt:lpstr>
      <vt:lpstr>Благодарю за внимание! Вопросы?</vt:lpstr>
    </vt:vector>
  </TitlesOfParts>
  <Manager/>
  <Company>Berry-Union.RU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Berry-Union.RU</dc:title>
  <dc:subject/>
  <dc:creator>Berry-Union.RU</dc:creator>
  <cp:keywords/>
  <dc:description/>
  <cp:lastModifiedBy>Mac</cp:lastModifiedBy>
  <cp:revision>33</cp:revision>
  <cp:lastPrinted>2017-09-01T08:27:00Z</cp:lastPrinted>
  <dcterms:created xsi:type="dcterms:W3CDTF">2017-08-31T15:35:35Z</dcterms:created>
  <dcterms:modified xsi:type="dcterms:W3CDTF">2020-02-26T22:12:48Z</dcterms:modified>
  <cp:category/>
</cp:coreProperties>
</file>