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413" r:id="rId4"/>
    <p:sldId id="412" r:id="rId5"/>
    <p:sldId id="276" r:id="rId6"/>
    <p:sldId id="293" r:id="rId7"/>
    <p:sldId id="410" r:id="rId8"/>
    <p:sldId id="359" r:id="rId9"/>
    <p:sldId id="260" r:id="rId10"/>
    <p:sldId id="290" r:id="rId11"/>
    <p:sldId id="259" r:id="rId12"/>
    <p:sldId id="263" r:id="rId13"/>
    <p:sldId id="264" r:id="rId14"/>
    <p:sldId id="295" r:id="rId15"/>
    <p:sldId id="258" r:id="rId16"/>
  </p:sldIdLst>
  <p:sldSz cx="8280400" cy="6121400"/>
  <p:notesSz cx="6985000" cy="9283700"/>
  <p:defaultTextStyle>
    <a:defPPr>
      <a:defRPr lang="ru-RU"/>
    </a:defPPr>
    <a:lvl1pPr marL="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159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431" userDrawn="1">
          <p15:clr>
            <a:srgbClr val="A4A3A4"/>
          </p15:clr>
        </p15:guide>
        <p15:guide id="9" pos="5110" userDrawn="1">
          <p15:clr>
            <a:srgbClr val="A4A3A4"/>
          </p15:clr>
        </p15:guide>
        <p15:guide id="11" pos="2835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749" userDrawn="1">
          <p15:clr>
            <a:srgbClr val="A4A3A4"/>
          </p15:clr>
        </p15:guide>
        <p15:guide id="14" orient="horz" pos="3547">
          <p15:clr>
            <a:srgbClr val="A4A3A4"/>
          </p15:clr>
        </p15:guide>
        <p15:guide id="15" orient="horz" pos="522">
          <p15:clr>
            <a:srgbClr val="A4A3A4"/>
          </p15:clr>
        </p15:guide>
        <p15:guide id="16" orient="horz" pos="3742" userDrawn="1">
          <p15:clr>
            <a:srgbClr val="A4A3A4"/>
          </p15:clr>
        </p15:guide>
        <p15:guide id="17" orient="horz" pos="1747">
          <p15:clr>
            <a:srgbClr val="A4A3A4"/>
          </p15:clr>
        </p15:guide>
        <p15:guide id="18" pos="267">
          <p15:clr>
            <a:srgbClr val="A4A3A4"/>
          </p15:clr>
        </p15:guide>
        <p15:guide id="19" pos="5103">
          <p15:clr>
            <a:srgbClr val="A4A3A4"/>
          </p15:clr>
        </p15:guide>
        <p15:guide id="20" pos="144">
          <p15:clr>
            <a:srgbClr val="A4A3A4"/>
          </p15:clr>
        </p15:guide>
        <p15:guide id="21" pos="3470">
          <p15:clr>
            <a:srgbClr val="A4A3A4"/>
          </p15:clr>
        </p15:guide>
        <p15:guide id="22" pos="14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28B"/>
    <a:srgbClr val="387824"/>
    <a:srgbClr val="003399"/>
    <a:srgbClr val="5F5F5F"/>
    <a:srgbClr val="0033CC"/>
    <a:srgbClr val="5AC13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4"/>
    <p:restoredTop sz="93333" autoAdjust="0"/>
  </p:normalViewPr>
  <p:slideViewPr>
    <p:cSldViewPr>
      <p:cViewPr varScale="1">
        <p:scale>
          <a:sx n="89" d="100"/>
          <a:sy n="89" d="100"/>
        </p:scale>
        <p:origin x="1862" y="77"/>
      </p:cViewPr>
      <p:guideLst>
        <p:guide orient="horz" pos="346"/>
        <p:guide pos="385"/>
        <p:guide pos="7514"/>
        <p:guide orient="horz" pos="3974"/>
        <p:guide pos="204"/>
        <p:guide orient="horz" pos="159"/>
        <p:guide orient="horz" pos="4156"/>
        <p:guide orient="horz" pos="431"/>
        <p:guide pos="5110"/>
        <p:guide pos="2835"/>
        <p:guide pos="3840"/>
        <p:guide orient="horz" pos="749"/>
        <p:guide orient="horz" pos="3547"/>
        <p:guide orient="horz" pos="522"/>
        <p:guide orient="horz" pos="3742"/>
        <p:guide orient="horz" pos="1747"/>
        <p:guide pos="267"/>
        <p:guide pos="5103"/>
        <p:guide pos="144"/>
        <p:guide pos="3470"/>
        <p:guide pos="14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4027" y="-82"/>
      </p:cViewPr>
      <p:guideLst>
        <p:guide orient="horz" pos="3124"/>
        <p:guide pos="214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ED57-EF0C-4085-889A-34FBC381B68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C0C7-F71C-41B7-B271-3F14D01D3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59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B817-724F-4458-A2B8-50567BE10A7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6913"/>
            <a:ext cx="47085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6CC-6004-4296-AC43-0DE2EC417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5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0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≥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46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406CC-6004-4296-AC43-0DE2EC417B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46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04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0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B4840F-217D-4747-B4F5-06437194F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54" y="3653825"/>
            <a:ext cx="4572268" cy="2384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1029" y="2104076"/>
            <a:ext cx="7345685" cy="131213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21030" y="3452332"/>
            <a:ext cx="7345684" cy="14900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ФИО, должность и компания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31526" y="569115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1FE58ED-D3E6-AA44-8FFB-1D95F8E47BBD}"/>
              </a:ext>
            </a:extLst>
          </p:cNvPr>
          <p:cNvSpPr txBox="1">
            <a:spLocks/>
          </p:cNvSpPr>
          <p:nvPr userDrawn="1"/>
        </p:nvSpPr>
        <p:spPr>
          <a:xfrm>
            <a:off x="330374" y="544615"/>
            <a:ext cx="2026315" cy="267913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2B9BF9CD-5FC8-094E-9440-3673953A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432" y="15798"/>
            <a:ext cx="1738283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A9E06AB-41EC-A843-B5DD-A5BD8D1AE493}"/>
              </a:ext>
            </a:extLst>
          </p:cNvPr>
          <p:cNvSpPr txBox="1">
            <a:spLocks/>
          </p:cNvSpPr>
          <p:nvPr userDrawn="1"/>
        </p:nvSpPr>
        <p:spPr>
          <a:xfrm>
            <a:off x="313685" y="224386"/>
            <a:ext cx="6202779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50D3229-DB7D-9642-AF32-53494DFB7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13" y="5076825"/>
            <a:ext cx="2151062" cy="93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93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76" y="4673865"/>
            <a:ext cx="7800862" cy="42813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776" y="1117740"/>
            <a:ext cx="7800862" cy="3506012"/>
          </a:xfrm>
        </p:spPr>
        <p:txBody>
          <a:bodyPr/>
          <a:lstStyle>
            <a:lvl1pPr marL="0" indent="0">
              <a:buNone/>
              <a:defRPr sz="2600"/>
            </a:lvl1pPr>
            <a:lvl2pPr marL="373042" indent="0">
              <a:buNone/>
              <a:defRPr sz="2300"/>
            </a:lvl2pPr>
            <a:lvl3pPr marL="746085" indent="0">
              <a:buNone/>
              <a:defRPr sz="2000"/>
            </a:lvl3pPr>
            <a:lvl4pPr marL="1119126" indent="0">
              <a:buNone/>
              <a:defRPr sz="1600"/>
            </a:lvl4pPr>
            <a:lvl5pPr marL="1492168" indent="0">
              <a:buNone/>
              <a:defRPr sz="1600"/>
            </a:lvl5pPr>
            <a:lvl6pPr marL="1865210" indent="0">
              <a:buNone/>
              <a:defRPr sz="1600"/>
            </a:lvl6pPr>
            <a:lvl7pPr marL="2238252" indent="0">
              <a:buNone/>
              <a:defRPr sz="1600"/>
            </a:lvl7pPr>
            <a:lvl8pPr marL="2611295" indent="0">
              <a:buNone/>
              <a:defRPr sz="1600"/>
            </a:lvl8pPr>
            <a:lvl9pPr marL="298433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776" y="5150520"/>
            <a:ext cx="7800862" cy="498472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29D64916-72C9-284C-BC16-79795BC25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57" y="850996"/>
            <a:ext cx="6783993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668" y="1609218"/>
            <a:ext cx="7714882" cy="4039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9FF1912-4AF2-9F4C-92A9-E6B65DF3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11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653225"/>
            <a:ext cx="6797016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26833" y="5673633"/>
            <a:ext cx="1932094" cy="325908"/>
          </a:xfrm>
        </p:spPr>
        <p:txBody>
          <a:bodyPr/>
          <a:lstStyle>
            <a:lvl1pPr>
              <a:defRPr b="1"/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49790C6C-F9C7-0647-A570-B46032F61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4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92" y="3933569"/>
            <a:ext cx="7632847" cy="1215778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792" y="2594511"/>
            <a:ext cx="7632847" cy="13390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0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38C4504-3C53-AB46-B61A-738AFC14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0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109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4216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387EA18-06A2-CB4B-94C3-D6E0FDCA1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3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370232"/>
            <a:ext cx="3798185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22" y="1941278"/>
            <a:ext cx="3798185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9227" y="1370232"/>
            <a:ext cx="3799677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29227" y="1941278"/>
            <a:ext cx="3799677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BDDFB6E0-FA2B-D742-920A-5AAE3D3943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5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95C9B66-9775-C843-B588-7E083F97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547B4D-3F8D-8446-A3B6-4CAD5308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507" y="4682181"/>
            <a:ext cx="1302691" cy="9866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186E10-2022-6D44-8881-445D6F754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222" y="4686937"/>
            <a:ext cx="1302691" cy="986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45611E-FE00-2D49-8B53-4076AC3FA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921" y="4709233"/>
            <a:ext cx="1302691" cy="986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3AF71F-595A-0744-94FD-01F857DEF3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206" y="4686937"/>
            <a:ext cx="1302691" cy="9866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1686DF-97DE-5E49-8FE9-D27D5D89A1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971" y="4682181"/>
            <a:ext cx="1302691" cy="9866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EA861B-D035-6448-80D0-8A52D61515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00" y="4686937"/>
            <a:ext cx="1302691" cy="986696"/>
          </a:xfrm>
          <a:prstGeom prst="rect">
            <a:avLst/>
          </a:prstGeom>
        </p:spPr>
      </p:pic>
      <p:sp>
        <p:nvSpPr>
          <p:cNvPr id="17" name="Заголовок 15">
            <a:extLst>
              <a:ext uri="{FF2B5EF4-FFF2-40B4-BE49-F238E27FC236}">
                <a16:creationId xmlns:a16="http://schemas.microsoft.com/office/drawing/2014/main" id="{48AF6286-9800-5A46-B4CE-B83A81394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793" y="3772596"/>
            <a:ext cx="7646638" cy="966787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7E11EBE-F2E6-F14A-895A-4253B17F5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793" y="1189038"/>
            <a:ext cx="5544616" cy="2447925"/>
          </a:xfrm>
        </p:spPr>
        <p:txBody>
          <a:bodyPr/>
          <a:lstStyle>
            <a:lvl1pPr marL="0" indent="0">
              <a:buNone/>
              <a:defRPr/>
            </a:lvl1pPr>
            <a:lvl2pPr marL="373042" indent="0">
              <a:buNone/>
              <a:defRPr/>
            </a:lvl2pPr>
            <a:lvl3pPr marL="746084" indent="0">
              <a:buNone/>
              <a:defRPr/>
            </a:lvl3pPr>
            <a:lvl4pPr marL="1119125" indent="0">
              <a:buNone/>
              <a:defRPr/>
            </a:lvl4pPr>
            <a:lvl5pPr marL="1492170" indent="0">
              <a:buNone/>
              <a:defRPr/>
            </a:lvl5pPr>
          </a:lstStyle>
          <a:p>
            <a:pPr lvl="0"/>
            <a:r>
              <a:rPr lang="ru-RU" dirty="0"/>
              <a:t>ФИО Контакты Компания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ECAE4106-5231-534D-8E67-4803860436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1189038"/>
            <a:ext cx="1957388" cy="2447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16430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58" y="1164059"/>
            <a:ext cx="2724194" cy="66266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406" y="1164058"/>
            <a:ext cx="4863233" cy="43041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021" y="1836564"/>
            <a:ext cx="2724194" cy="3631606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EA3805E-13B0-0549-95E0-14878522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11" y="626815"/>
            <a:ext cx="6783993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428334"/>
            <a:ext cx="7714882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934288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8D21E258-BF54-B54A-A071-01F14F81B5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4E58F03-9B7A-1049-91D3-7DADAFC00836}"/>
              </a:ext>
            </a:extLst>
          </p:cNvPr>
          <p:cNvSpPr txBox="1">
            <a:spLocks/>
          </p:cNvSpPr>
          <p:nvPr userDrawn="1"/>
        </p:nvSpPr>
        <p:spPr>
          <a:xfrm>
            <a:off x="6658232" y="317980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17A8CAF-D14F-1E45-AA97-20BD3AAC41E8}"/>
              </a:ext>
            </a:extLst>
          </p:cNvPr>
          <p:cNvSpPr txBox="1">
            <a:spLocks/>
          </p:cNvSpPr>
          <p:nvPr userDrawn="1"/>
        </p:nvSpPr>
        <p:spPr>
          <a:xfrm>
            <a:off x="3869846" y="67818"/>
            <a:ext cx="4294257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E2C0BF7F-8A98-3244-BF5A-0D855FD54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5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p:hf hdr="0" dt="0"/>
  <p:txStyles>
    <p:titleStyle>
      <a:lvl1pPr algn="ctr" defTabSz="746085" rtl="0" eaLnBrk="1" latinLnBrk="0" hangingPunct="1">
        <a:spcBef>
          <a:spcPct val="0"/>
        </a:spcBef>
        <a:buNone/>
        <a:defRPr sz="2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9781" indent="-279781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6194" indent="-23315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2606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564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8692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1731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773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814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85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4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08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2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168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21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25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29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33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7E52357-4A85-D641-8CC2-E2902AE3A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Опасные фитофаги жимолости синей (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Lonicera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caerulea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L.)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Урало-Сибирского региона РФ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ADEA073E-18A5-F94C-A28F-B0E184FB3B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Евтушенко Надежда Степановна кандидат с.-х. наук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ФГБНУ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УрФАНИЦ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УрОРАН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C316C9-6F3A-974F-A6FA-ABC1898D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1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A2795A-5FD2-4D0C-93D2-CF0B6BBEDD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5" b="28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51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99169-3D91-4C6D-90D7-D050A085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566" y="435129"/>
            <a:ext cx="6783993" cy="711352"/>
          </a:xfrm>
        </p:spPr>
        <p:txBody>
          <a:bodyPr>
            <a:noAutofit/>
          </a:bodyPr>
          <a:lstStyle/>
          <a:p>
            <a:r>
              <a:rPr lang="ru-RU" sz="2400" dirty="0"/>
              <a:t>Кленовый мучнистый червец – </a:t>
            </a:r>
            <a:r>
              <a:rPr lang="en-US" sz="2400" i="1" dirty="0" err="1"/>
              <a:t>Phenacoccus</a:t>
            </a:r>
            <a:r>
              <a:rPr lang="en-US" sz="2400" i="1" dirty="0"/>
              <a:t> </a:t>
            </a:r>
            <a:r>
              <a:rPr lang="en-US" sz="2400" i="1" dirty="0" err="1"/>
              <a:t>aceris</a:t>
            </a:r>
            <a:r>
              <a:rPr lang="en-US" sz="2400" i="1" dirty="0"/>
              <a:t> Sign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93FE76-9C8A-4AF4-AE8E-2AB803EFB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027AC1-08B5-4340-B2E3-F0C2CF87A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8926" y="1376544"/>
            <a:ext cx="3799677" cy="3526890"/>
          </a:xfrm>
        </p:spPr>
        <p:txBody>
          <a:bodyPr>
            <a:normAutofit/>
          </a:bodyPr>
          <a:lstStyle/>
          <a:p>
            <a:r>
              <a:rPr lang="ru-RU" sz="1200" dirty="0"/>
              <a:t>Зимующая стадия – личинки самок третьего возраста в трещинах </a:t>
            </a:r>
            <a:r>
              <a:rPr lang="ru-RU" sz="1200" dirty="0" err="1"/>
              <a:t>коры</a:t>
            </a:r>
            <a:r>
              <a:rPr lang="ru-RU" sz="1200" dirty="0"/>
              <a:t> и под отставшей кожицей у основания ветвей.</a:t>
            </a:r>
          </a:p>
          <a:p>
            <a:r>
              <a:rPr lang="ru-RU" sz="1200" dirty="0"/>
              <a:t>Откладка яиц после питания – май – июнь</a:t>
            </a:r>
          </a:p>
          <a:p>
            <a:r>
              <a:rPr lang="ru-RU" sz="1200" dirty="0" err="1"/>
              <a:t>Отрождение</a:t>
            </a:r>
            <a:r>
              <a:rPr lang="ru-RU" sz="1200" dirty="0"/>
              <a:t> личинок – примерно через месяц</a:t>
            </a:r>
          </a:p>
          <a:p>
            <a:r>
              <a:rPr lang="ru-RU" sz="1200" dirty="0"/>
              <a:t>Питание на листьях и побегах в течение лета</a:t>
            </a:r>
          </a:p>
          <a:p>
            <a:r>
              <a:rPr lang="ru-RU" sz="1200" dirty="0"/>
              <a:t>Осенью –миграция к основанию куста – месту зимовки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Меры борьбы </a:t>
            </a:r>
            <a:r>
              <a:rPr lang="ru-RU" sz="1200" dirty="0"/>
              <a:t>(со щитовками и </a:t>
            </a:r>
            <a:r>
              <a:rPr lang="ru-RU" sz="1200" dirty="0" err="1"/>
              <a:t>ложнощитовками</a:t>
            </a:r>
            <a:r>
              <a:rPr lang="ru-RU" sz="1200" dirty="0"/>
              <a:t>):</a:t>
            </a:r>
          </a:p>
          <a:p>
            <a:r>
              <a:rPr lang="ru-RU" sz="1200" dirty="0"/>
              <a:t>Обработка посадочного материала эмульсией минеральных масел с инсектицидами</a:t>
            </a:r>
          </a:p>
          <a:p>
            <a:endParaRPr lang="ru-RU" sz="12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95F1-1CEB-4AF3-AF1D-44D9C829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10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5495F1-D348-4D3C-AF37-35BE9E7E316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Опасные фитофаги жимолости синей (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Lonicera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caerulea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L.) </a:t>
            </a:r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Урало-Сибирского региона РФ</a:t>
            </a:r>
            <a:endParaRPr lang="ru-RU" sz="800" b="0" dirty="0"/>
          </a:p>
        </p:txBody>
      </p:sp>
      <p:pic>
        <p:nvPicPr>
          <p:cNvPr id="9" name="Рисунок 6" descr="C:\Users\user\Desktop\Мучнистый червец\20140829_140303.jpg">
            <a:extLst>
              <a:ext uri="{FF2B5EF4-FFF2-40B4-BE49-F238E27FC236}">
                <a16:creationId xmlns:a16="http://schemas.microsoft.com/office/drawing/2014/main" id="{8CB8DD47-61F6-43D2-AE65-53CEA04190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1" y="1183060"/>
            <a:ext cx="2246225" cy="29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20140829_140315">
            <a:extLst>
              <a:ext uri="{FF2B5EF4-FFF2-40B4-BE49-F238E27FC236}">
                <a16:creationId xmlns:a16="http://schemas.microsoft.com/office/drawing/2014/main" id="{E731AEF0-13C2-460E-AABA-316415D99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5" b="14636"/>
          <a:stretch/>
        </p:blipFill>
        <p:spPr>
          <a:xfrm>
            <a:off x="2037163" y="3636764"/>
            <a:ext cx="2441763" cy="18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93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85A4F-759E-4CBB-B6FC-09C85095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65" y="626815"/>
            <a:ext cx="7013040" cy="743416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Акациевая </a:t>
            </a:r>
            <a:r>
              <a:rPr lang="ru-RU" sz="2700" dirty="0" err="1"/>
              <a:t>ложнощитовка</a:t>
            </a:r>
            <a:r>
              <a:rPr lang="ru-RU" sz="2700" dirty="0"/>
              <a:t> </a:t>
            </a:r>
            <a:r>
              <a:rPr lang="ru-RU" sz="2700" b="1" dirty="0"/>
              <a:t>– </a:t>
            </a:r>
            <a:r>
              <a:rPr lang="en-US" sz="2700" i="1" dirty="0" err="1"/>
              <a:t>Parthenolecanium</a:t>
            </a:r>
            <a:r>
              <a:rPr lang="en-US" sz="2700" i="1" dirty="0"/>
              <a:t> </a:t>
            </a:r>
            <a:r>
              <a:rPr lang="en-US" sz="2700" i="1" dirty="0" err="1"/>
              <a:t>corni</a:t>
            </a:r>
            <a:r>
              <a:rPr lang="en-US" sz="2700" i="1" dirty="0"/>
              <a:t> </a:t>
            </a:r>
            <a:r>
              <a:rPr lang="en-US" sz="2700" i="1" dirty="0" err="1"/>
              <a:t>Bouc</a:t>
            </a:r>
            <a:r>
              <a:rPr lang="ru-RU" sz="2700" i="1" dirty="0"/>
              <a:t>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99CB9-6D2B-4B66-A443-54A61AC89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17" descr="F:\фото жим., крыж\жимолость 2012_07_26 щитовка усыхание ветвей\IMG_3848_1.JPG">
            <a:extLst>
              <a:ext uri="{FF2B5EF4-FFF2-40B4-BE49-F238E27FC236}">
                <a16:creationId xmlns:a16="http://schemas.microsoft.com/office/drawing/2014/main" id="{1B563BD0-4393-4E79-A524-F58B57A10D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38" y="2280481"/>
            <a:ext cx="3797300" cy="28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F5347B3-B5B7-405B-9181-6E15399CF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6264" y="1370232"/>
            <a:ext cx="2880320" cy="571047"/>
          </a:xfrm>
        </p:spPr>
        <p:txBody>
          <a:bodyPr/>
          <a:lstStyle/>
          <a:p>
            <a:r>
              <a:rPr lang="ru-RU" b="0" dirty="0">
                <a:solidFill>
                  <a:schemeClr val="tx2">
                    <a:lumMod val="75000"/>
                  </a:schemeClr>
                </a:solidFill>
              </a:rPr>
              <a:t>Особенности биологии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7C91D3C-FA8A-4EBE-BCD5-0A6E6D120D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Зимующая стадия – личинки второго возраста на ветвях разного возраста</a:t>
            </a:r>
          </a:p>
          <a:p>
            <a:r>
              <a:rPr lang="ru-RU" sz="1400" dirty="0"/>
              <a:t>Миграция при </a:t>
            </a:r>
            <a:r>
              <a:rPr lang="en-US" sz="1400" dirty="0"/>
              <a:t>t≥+11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ru-RU" sz="1400" dirty="0"/>
              <a:t> </a:t>
            </a:r>
          </a:p>
          <a:p>
            <a:r>
              <a:rPr lang="ru-RU" sz="1400" dirty="0"/>
              <a:t>Откладка яиц до 3000 шт. под щиток – июнь</a:t>
            </a:r>
          </a:p>
          <a:p>
            <a:r>
              <a:rPr lang="ru-RU" sz="1400" dirty="0" err="1"/>
              <a:t>Отрождение</a:t>
            </a:r>
            <a:r>
              <a:rPr lang="ru-RU" sz="1400" dirty="0"/>
              <a:t> личинок примерно через месяц</a:t>
            </a:r>
          </a:p>
          <a:p>
            <a:r>
              <a:rPr lang="ru-RU" sz="1400" dirty="0"/>
              <a:t>Питание на листьях и превращение осенью в личинок 2 возраста</a:t>
            </a:r>
          </a:p>
          <a:p>
            <a:r>
              <a:rPr lang="ru-RU" sz="1400" dirty="0"/>
              <a:t>Повреждают листья </a:t>
            </a:r>
            <a:r>
              <a:rPr lang="ru-RU" sz="1400"/>
              <a:t>и побеги</a:t>
            </a:r>
          </a:p>
          <a:p>
            <a:endParaRPr lang="ru-RU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B48E3A-4EBD-4A0E-BACE-923883D2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46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EAAEB-758A-4AAD-84ED-67F58590D84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46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A0986-997E-4A4E-BF48-0009B27ED0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algn="l">
              <a:defRPr/>
            </a:pPr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Опасные фитофаги жимолости синей (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Lonicera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caerulea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L.) </a:t>
            </a:r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Урало-Сибирского региона РФ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Объект 7">
            <a:extLst>
              <a:ext uri="{FF2B5EF4-FFF2-40B4-BE49-F238E27FC236}">
                <a16:creationId xmlns:a16="http://schemas.microsoft.com/office/drawing/2014/main" id="{ABDC2B1B-81DE-4242-8D04-3757ED6898A6}"/>
              </a:ext>
            </a:extLst>
          </p:cNvPr>
          <p:cNvSpPr txBox="1">
            <a:spLocks/>
          </p:cNvSpPr>
          <p:nvPr/>
        </p:nvSpPr>
        <p:spPr>
          <a:xfrm>
            <a:off x="4329227" y="1941279"/>
            <a:ext cx="3799677" cy="3526890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9781" marR="0" lvl="0" indent="-279781" algn="l" defTabSz="7460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Зимующая стадия – личинки второго возраста на ветвях разного возраста</a:t>
            </a:r>
          </a:p>
          <a:p>
            <a:pPr marL="279781" marR="0" lvl="0" indent="-279781" algn="l" defTabSz="7460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Миграция при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t≥+11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79781" marR="0" lvl="0" indent="-279781" algn="l" defTabSz="7460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Откладка яиц до 3000 шт. под щиток – июнь</a:t>
            </a:r>
          </a:p>
          <a:p>
            <a:pPr marL="279781" marR="0" lvl="0" indent="-279781" algn="l" defTabSz="7460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Отрождение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личинок примерно через месяц</a:t>
            </a:r>
          </a:p>
          <a:p>
            <a:pPr marL="279781" marR="0" lvl="0" indent="-279781" algn="l" defTabSz="7460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Питание на листьях и превращение осенью в личинок 2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38841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566" y="549275"/>
            <a:ext cx="6783993" cy="71135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99" dirty="0" err="1"/>
              <a:t>Розанная</a:t>
            </a:r>
            <a:r>
              <a:rPr lang="ru-RU" sz="2499" dirty="0"/>
              <a:t> листовертка (</a:t>
            </a:r>
            <a:r>
              <a:rPr lang="en-US" sz="2499" dirty="0" err="1"/>
              <a:t>Cacoecia</a:t>
            </a:r>
            <a:r>
              <a:rPr lang="en-US" sz="2499" dirty="0"/>
              <a:t> </a:t>
            </a:r>
            <a:r>
              <a:rPr lang="en-US" sz="2499" dirty="0" err="1"/>
              <a:t>rosana</a:t>
            </a:r>
            <a:r>
              <a:rPr lang="en-US" sz="2499" dirty="0"/>
              <a:t> L.)</a:t>
            </a:r>
            <a:br>
              <a:rPr lang="ru-RU" sz="2499" dirty="0"/>
            </a:br>
            <a:r>
              <a:rPr lang="ru-RU" sz="1600" dirty="0"/>
              <a:t>По данным </a:t>
            </a:r>
            <a:r>
              <a:rPr lang="ru-RU" sz="1600" dirty="0" err="1"/>
              <a:t>Сигаль</a:t>
            </a:r>
            <a:r>
              <a:rPr lang="ru-RU" sz="1600" dirty="0"/>
              <a:t> О.Г. ООО « Григорьевские сады»</a:t>
            </a:r>
          </a:p>
        </p:txBody>
      </p:sp>
      <p:pic>
        <p:nvPicPr>
          <p:cNvPr id="24579" name="Picture 2" descr="C:\Users\Александр\Downloads\IMG-20180628-WA00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9" t="8920" r="3771" b="20901"/>
          <a:stretch/>
        </p:blipFill>
        <p:spPr>
          <a:xfrm>
            <a:off x="1013713" y="1382869"/>
            <a:ext cx="2796232" cy="20078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3" descr="C:\Users\Александр\Downloads\IMG-20180628-WA000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r="11976" b="20566"/>
          <a:stretch/>
        </p:blipFill>
        <p:spPr>
          <a:xfrm>
            <a:off x="1344911" y="3614639"/>
            <a:ext cx="3070794" cy="1836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C77D26B-ED5F-4795-9E9D-E922B9A87092}"/>
              </a:ext>
            </a:extLst>
          </p:cNvPr>
          <p:cNvSpPr txBox="1">
            <a:spLocks/>
          </p:cNvSpPr>
          <p:nvPr/>
        </p:nvSpPr>
        <p:spPr>
          <a:xfrm>
            <a:off x="1497311" y="779215"/>
            <a:ext cx="6783993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sz="2499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48282D9-4580-4D04-9CD2-D4D3077F9536}"/>
              </a:ext>
            </a:extLst>
          </p:cNvPr>
          <p:cNvSpPr txBox="1">
            <a:spLocks/>
          </p:cNvSpPr>
          <p:nvPr/>
        </p:nvSpPr>
        <p:spPr>
          <a:xfrm>
            <a:off x="1496407" y="806012"/>
            <a:ext cx="6783993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sz="2499" dirty="0"/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E5639AEB-93C0-43AF-A9A1-0608AC0FA9D2}"/>
              </a:ext>
            </a:extLst>
          </p:cNvPr>
          <p:cNvSpPr txBox="1">
            <a:spLocks/>
          </p:cNvSpPr>
          <p:nvPr/>
        </p:nvSpPr>
        <p:spPr>
          <a:xfrm>
            <a:off x="4329227" y="1836564"/>
            <a:ext cx="3799677" cy="3631604"/>
          </a:xfrm>
          <a:prstGeom prst="rect">
            <a:avLst/>
          </a:prstGeom>
        </p:spPr>
        <p:txBody>
          <a:bodyPr/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r>
              <a:rPr lang="ru-RU" sz="1400" dirty="0"/>
              <a:t>Многоядный вредитель</a:t>
            </a:r>
          </a:p>
          <a:p>
            <a:r>
              <a:rPr lang="ru-RU" sz="1400" dirty="0"/>
              <a:t>Зимующая стадия – яйца на </a:t>
            </a:r>
            <a:r>
              <a:rPr lang="ru-RU" sz="1400" dirty="0" err="1"/>
              <a:t>на</a:t>
            </a:r>
            <a:r>
              <a:rPr lang="ru-RU" sz="1400" dirty="0"/>
              <a:t> основаниях ветвей плодовых и ягодных растений</a:t>
            </a:r>
          </a:p>
          <a:p>
            <a:r>
              <a:rPr lang="ru-RU" sz="1400" dirty="0" err="1"/>
              <a:t>Отрождение</a:t>
            </a:r>
            <a:r>
              <a:rPr lang="ru-RU" sz="1400" dirty="0"/>
              <a:t> гусениц при обнажении бутонов смородины, далее питание около двух месяцев и окукливание под свернутыми листьями</a:t>
            </a:r>
          </a:p>
          <a:p>
            <a:r>
              <a:rPr lang="ru-RU" sz="1400" dirty="0"/>
              <a:t>Лет бабочек в июле в сумерках и ночью</a:t>
            </a:r>
          </a:p>
          <a:p>
            <a:r>
              <a:rPr lang="ru-RU" sz="1400" dirty="0"/>
              <a:t>Откладка яиц в течение 1-1,5 месяцев.</a:t>
            </a:r>
          </a:p>
          <a:p>
            <a:endParaRPr lang="ru-RU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FD5D5207-B105-4D32-9D1C-EA83F7E96D5D}"/>
              </a:ext>
            </a:extLst>
          </p:cNvPr>
          <p:cNvSpPr txBox="1">
            <a:spLocks/>
          </p:cNvSpPr>
          <p:nvPr/>
        </p:nvSpPr>
        <p:spPr>
          <a:xfrm>
            <a:off x="539800" y="5614517"/>
            <a:ext cx="2448272" cy="32590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304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08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912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168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521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25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129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433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Опасные фитофаги жимолости синей (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Lonicera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caerulea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L.) 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Урало-Сибирского региона РФ</a:t>
            </a:r>
            <a:endParaRPr lang="ru-RU" sz="8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3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ru-RU" sz="2400" dirty="0"/>
              <a:t>Вишневая муха (</a:t>
            </a:r>
            <a:r>
              <a:rPr lang="en-US" sz="2400" i="1" dirty="0" err="1"/>
              <a:t>Rhagoletis</a:t>
            </a:r>
            <a:r>
              <a:rPr lang="en-US" sz="2400" i="1" dirty="0"/>
              <a:t> </a:t>
            </a:r>
            <a:r>
              <a:rPr lang="en-US" sz="2400" i="1" dirty="0" err="1"/>
              <a:t>cerasi</a:t>
            </a:r>
            <a:r>
              <a:rPr lang="ru-RU" sz="2400" i="1" dirty="0"/>
              <a:t> </a:t>
            </a:r>
            <a:r>
              <a:rPr lang="en-US" sz="2400" i="1" dirty="0"/>
              <a:t>L</a:t>
            </a:r>
            <a:r>
              <a:rPr lang="ru-RU" sz="2400" i="1" dirty="0"/>
              <a:t>.). </a:t>
            </a:r>
            <a:br>
              <a:rPr lang="ru-RU" sz="2400" i="1" dirty="0"/>
            </a:br>
            <a:r>
              <a:rPr lang="ru-RU" sz="1400" i="1" dirty="0"/>
              <a:t>Обнаружена и описана Л.Д. Шаманской  (</a:t>
            </a:r>
            <a:r>
              <a:rPr lang="ru-RU" sz="1400" dirty="0"/>
              <a:t>ФГБНУ ФАНЦА) </a:t>
            </a:r>
          </a:p>
        </p:txBody>
      </p:sp>
      <p:pic>
        <p:nvPicPr>
          <p:cNvPr id="25603" name="Picture 2" descr="\\192.168.0.220\distrib\ОБМЕН ДАННЫМИ\Евтушенко Н.С\Вредитель на жимолости\P10904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438" y="2255849"/>
            <a:ext cx="3505635" cy="26299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3" descr="\\192.168.0.220\distrib\ОБМЕН ДАННЫМИ\Евтушенко Н.С\Вредитель на жимолости\P10904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514" y="1365923"/>
            <a:ext cx="3505635" cy="26299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">
            <a:extLst>
              <a:ext uri="{FF2B5EF4-FFF2-40B4-BE49-F238E27FC236}">
                <a16:creationId xmlns:a16="http://schemas.microsoft.com/office/drawing/2014/main" id="{FAD08577-AFE4-4A36-9F92-93EA5823A5FB}"/>
              </a:ext>
            </a:extLst>
          </p:cNvPr>
          <p:cNvSpPr txBox="1">
            <a:spLocks/>
          </p:cNvSpPr>
          <p:nvPr/>
        </p:nvSpPr>
        <p:spPr>
          <a:xfrm>
            <a:off x="1187872" y="1873860"/>
            <a:ext cx="2635016" cy="432049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09C1A0-7FFD-4544-B460-5EC49408BA6D}"/>
              </a:ext>
            </a:extLst>
          </p:cNvPr>
          <p:cNvSpPr txBox="1">
            <a:spLocks/>
          </p:cNvSpPr>
          <p:nvPr/>
        </p:nvSpPr>
        <p:spPr>
          <a:xfrm>
            <a:off x="918563" y="4904720"/>
            <a:ext cx="3221638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ru-RU" sz="1600" dirty="0"/>
              <a:t>Вишневая муха в мякоти ягод жимолости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8D1E626-D836-428D-BFE4-C18136DDD094}"/>
              </a:ext>
            </a:extLst>
          </p:cNvPr>
          <p:cNvSpPr txBox="1">
            <a:spLocks/>
          </p:cNvSpPr>
          <p:nvPr/>
        </p:nvSpPr>
        <p:spPr>
          <a:xfrm>
            <a:off x="4526196" y="3995858"/>
            <a:ext cx="3505634" cy="1729138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ru-RU" sz="1200" dirty="0"/>
              <a:t>Зимующая стадия - ложнококоны в почве на глубине 3-5 см.</a:t>
            </a:r>
          </a:p>
          <a:p>
            <a:pPr algn="l">
              <a:defRPr/>
            </a:pPr>
            <a:r>
              <a:rPr lang="ru-RU" sz="1200" dirty="0"/>
              <a:t>Лет мух </a:t>
            </a:r>
            <a:r>
              <a:rPr lang="en-US" sz="1200" dirty="0"/>
              <a:t>I-II </a:t>
            </a:r>
            <a:r>
              <a:rPr lang="ru-RU" sz="1200" dirty="0"/>
              <a:t>декады июня.</a:t>
            </a:r>
            <a:r>
              <a:rPr lang="en-US" sz="1200" dirty="0"/>
              <a:t> </a:t>
            </a:r>
            <a:r>
              <a:rPr lang="ru-RU" sz="1200" dirty="0"/>
              <a:t>Размножение после питания при </a:t>
            </a:r>
            <a:r>
              <a:rPr lang="en-US" sz="1200" dirty="0"/>
              <a:t>t</a:t>
            </a:r>
            <a:r>
              <a:rPr lang="ru-RU" sz="1200" dirty="0"/>
              <a:t>≥</a:t>
            </a:r>
            <a:r>
              <a:rPr lang="en-US" sz="1200" dirty="0"/>
              <a:t>=18℃</a:t>
            </a:r>
            <a:r>
              <a:rPr lang="ru-RU" sz="1200" dirty="0"/>
              <a:t>, откладка яиц в ягоды до 150 шт. </a:t>
            </a:r>
            <a:r>
              <a:rPr lang="ru-RU" sz="1200" dirty="0" err="1"/>
              <a:t>Отрождение</a:t>
            </a:r>
            <a:r>
              <a:rPr lang="ru-RU" sz="1200" dirty="0"/>
              <a:t> личинок через 1-2 недели.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209B92E-DF5D-4A6F-AE31-C6DB2E7B43FA}"/>
              </a:ext>
            </a:extLst>
          </p:cNvPr>
          <p:cNvSpPr txBox="1">
            <a:spLocks/>
          </p:cNvSpPr>
          <p:nvPr/>
        </p:nvSpPr>
        <p:spPr>
          <a:xfrm>
            <a:off x="532568" y="5611374"/>
            <a:ext cx="2832310" cy="4016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304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08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912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168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521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25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129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433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Опасные фитофаги жимолости синей (</a:t>
            </a:r>
            <a:r>
              <a:rPr lang="ru-RU" sz="1000" i="1" dirty="0" err="1">
                <a:solidFill>
                  <a:schemeClr val="tx2">
                    <a:lumMod val="75000"/>
                  </a:schemeClr>
                </a:solidFill>
              </a:rPr>
              <a:t>Lonicera</a:t>
            </a:r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i="1" dirty="0" err="1">
                <a:solidFill>
                  <a:schemeClr val="tx2">
                    <a:lumMod val="75000"/>
                  </a:schemeClr>
                </a:solidFill>
              </a:rPr>
              <a:t>caerulea</a:t>
            </a:r>
            <a:r>
              <a:rPr lang="ru-RU" sz="1000" i="1" dirty="0">
                <a:solidFill>
                  <a:schemeClr val="tx2">
                    <a:lumMod val="75000"/>
                  </a:schemeClr>
                </a:solidFill>
              </a:rPr>
              <a:t> L.)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Урало-Сибирского региона РФ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8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593F0-1611-40C1-A0F5-D2CC2966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72" y="472999"/>
            <a:ext cx="6783993" cy="711352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2700" dirty="0"/>
              <a:t>Обыкновенный паутинный клещ </a:t>
            </a:r>
            <a:r>
              <a:rPr lang="ru-RU" sz="2700" b="1" dirty="0"/>
              <a:t>-</a:t>
            </a:r>
            <a:r>
              <a:rPr lang="ru-RU" sz="2700" dirty="0"/>
              <a:t> </a:t>
            </a:r>
            <a:r>
              <a:rPr lang="en-US" sz="2700" i="1" dirty="0" err="1"/>
              <a:t>Tetranichus</a:t>
            </a:r>
            <a:r>
              <a:rPr lang="ru-RU" sz="2700" i="1" dirty="0"/>
              <a:t> </a:t>
            </a:r>
            <a:r>
              <a:rPr lang="en-US" sz="2700" i="1" dirty="0" err="1"/>
              <a:t>urticae</a:t>
            </a:r>
            <a:r>
              <a:rPr lang="en-US" sz="2700" i="1" dirty="0"/>
              <a:t> Koch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D91F36C-99BA-4264-A83B-BCAC3F1250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5834" y="2244082"/>
            <a:ext cx="3438095" cy="240952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1A4733F-3C2D-4118-A393-21BA7BB6E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2208" y="1332508"/>
            <a:ext cx="3903099" cy="4135667"/>
          </a:xfrm>
        </p:spPr>
        <p:txBody>
          <a:bodyPr>
            <a:normAutofit/>
          </a:bodyPr>
          <a:lstStyle/>
          <a:p>
            <a:r>
              <a:rPr lang="ru-RU" sz="1400" dirty="0"/>
              <a:t>Зимующая стадия – самки у основания кустов под опавшими листьями, комочками почвы.</a:t>
            </a:r>
          </a:p>
          <a:p>
            <a:r>
              <a:rPr lang="ru-RU" sz="1400" dirty="0"/>
              <a:t>Начало размножения при </a:t>
            </a:r>
            <a:r>
              <a:rPr lang="en-US" sz="1400" dirty="0"/>
              <a:t>t</a:t>
            </a:r>
            <a:r>
              <a:rPr lang="ru-RU" sz="1400" dirty="0"/>
              <a:t>=+13…+14℃, продолжается до осени, может быть </a:t>
            </a:r>
            <a:r>
              <a:rPr lang="ru-RU" sz="1400"/>
              <a:t>несколько поколений</a:t>
            </a:r>
            <a:endParaRPr lang="ru-RU" sz="1400" dirty="0"/>
          </a:p>
          <a:p>
            <a:r>
              <a:rPr lang="ru-RU" sz="1400" dirty="0"/>
              <a:t>Питание на листьях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Меры борьбы</a:t>
            </a:r>
            <a:r>
              <a:rPr lang="ru-RU" sz="1800" dirty="0">
                <a:solidFill>
                  <a:srgbClr val="C00000"/>
                </a:solidFill>
              </a:rPr>
              <a:t>:</a:t>
            </a:r>
            <a:r>
              <a:rPr lang="ru-RU" sz="1800" dirty="0"/>
              <a:t> </a:t>
            </a:r>
            <a:r>
              <a:rPr lang="ru-RU" sz="1400" dirty="0"/>
              <a:t>                                                                                                                                                     3-4-кратная обработка </a:t>
            </a:r>
            <a:r>
              <a:rPr lang="ru-RU" sz="1400" dirty="0" err="1"/>
              <a:t>Фитовермом</a:t>
            </a:r>
            <a:r>
              <a:rPr lang="ru-RU" sz="1400" dirty="0"/>
              <a:t> (2 г/л) КЭ при норме расхода 20 мл на 10 л воды) или </a:t>
            </a:r>
            <a:r>
              <a:rPr lang="ru-RU" sz="1400" dirty="0" err="1"/>
              <a:t>Акарином</a:t>
            </a:r>
            <a:r>
              <a:rPr lang="ru-RU" sz="1400" dirty="0"/>
              <a:t> (20 мл на 10 л воды)</a:t>
            </a:r>
          </a:p>
          <a:p>
            <a:r>
              <a:rPr lang="ru-RU" sz="1400" dirty="0"/>
              <a:t>Повышает устойчивость 2-кратная обработка  </a:t>
            </a:r>
            <a:r>
              <a:rPr lang="ru-RU" sz="1400" dirty="0" err="1"/>
              <a:t>Иммуноцитофитом</a:t>
            </a:r>
            <a:r>
              <a:rPr lang="ru-RU" sz="1400" dirty="0"/>
              <a:t> (2 табл. на 3 л воды) в начале вегетации и после цветения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EAC0AF-86DD-4E32-84FF-29B01A6A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14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6554141-8056-4217-8C82-67CA97EBA3B3}"/>
              </a:ext>
            </a:extLst>
          </p:cNvPr>
          <p:cNvSpPr txBox="1">
            <a:spLocks/>
          </p:cNvSpPr>
          <p:nvPr/>
        </p:nvSpPr>
        <p:spPr>
          <a:xfrm>
            <a:off x="323850" y="5614517"/>
            <a:ext cx="2622127" cy="32590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304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08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912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168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521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25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129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433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Опасные фитофаги жимолости синей (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Lonicera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caerulea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L.) 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Урало-Сибирского региона РФ</a:t>
            </a:r>
            <a:endParaRPr lang="ru-RU" sz="8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4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60" y="5712851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15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B5735F43-D536-CD4D-9AC1-BDF4003BE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913" y="1620540"/>
            <a:ext cx="5396375" cy="2447925"/>
          </a:xfrm>
        </p:spPr>
        <p:txBody>
          <a:bodyPr/>
          <a:lstStyle/>
          <a:p>
            <a:r>
              <a:rPr lang="ru-RU" dirty="0"/>
              <a:t>Евтушенко Надежда Степановна</a:t>
            </a:r>
          </a:p>
          <a:p>
            <a:r>
              <a:rPr lang="ru-RU" dirty="0"/>
              <a:t>ФГБНУ </a:t>
            </a:r>
            <a:r>
              <a:rPr lang="ru-RU" dirty="0" err="1"/>
              <a:t>УрФАНИЦ</a:t>
            </a:r>
            <a:r>
              <a:rPr lang="ru-RU" dirty="0"/>
              <a:t> </a:t>
            </a:r>
            <a:r>
              <a:rPr lang="ru-RU" dirty="0" err="1"/>
              <a:t>УрО</a:t>
            </a:r>
            <a:r>
              <a:rPr lang="ru-RU" dirty="0"/>
              <a:t> РАН</a:t>
            </a:r>
          </a:p>
          <a:p>
            <a:r>
              <a:rPr lang="ru-RU" dirty="0"/>
              <a:t>г. Екатеринбург</a:t>
            </a:r>
          </a:p>
          <a:p>
            <a:r>
              <a:rPr lang="ru-RU" dirty="0"/>
              <a:t>Тел.8(343)2586501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1A7E3F-E623-47FA-939B-3D6308B2B8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r="10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147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1257509" y="721731"/>
            <a:ext cx="6805430" cy="711352"/>
          </a:xfrm>
        </p:spPr>
        <p:txBody>
          <a:bodyPr anchor="t">
            <a:norm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Основные вредители жимолости в Урало-Сибирском регионе РФ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7A797D8-52CF-204A-AFA4-39F77F6E9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  <a:p>
            <a:r>
              <a:rPr lang="ru-RU" sz="1800" dirty="0"/>
              <a:t>Птицы: дрозд-рябинник</a:t>
            </a:r>
            <a:r>
              <a:rPr lang="en-US" sz="1800" dirty="0"/>
              <a:t> </a:t>
            </a:r>
            <a:r>
              <a:rPr lang="en-US" sz="1600" i="1" dirty="0"/>
              <a:t>(</a:t>
            </a:r>
            <a:r>
              <a:rPr lang="en-US" sz="1600" i="1" dirty="0" err="1"/>
              <a:t>Turdus</a:t>
            </a:r>
            <a:r>
              <a:rPr lang="en-US" sz="1600" i="1" dirty="0"/>
              <a:t> pilaris L</a:t>
            </a:r>
            <a:r>
              <a:rPr lang="ru-RU" sz="1600" i="1" dirty="0"/>
              <a:t>.</a:t>
            </a:r>
            <a:r>
              <a:rPr lang="en-US" sz="1600" i="1" dirty="0"/>
              <a:t>)</a:t>
            </a:r>
            <a:r>
              <a:rPr lang="ru-RU" sz="1600" dirty="0"/>
              <a:t>,</a:t>
            </a:r>
            <a:r>
              <a:rPr lang="ru-RU" sz="1800" dirty="0"/>
              <a:t> снегирь </a:t>
            </a:r>
            <a:r>
              <a:rPr lang="ru-RU" sz="1600" i="1" dirty="0"/>
              <a:t>(</a:t>
            </a:r>
            <a:r>
              <a:rPr lang="en-US" sz="1600" i="1" dirty="0" err="1"/>
              <a:t>Pyrrhula</a:t>
            </a:r>
            <a:r>
              <a:rPr lang="en-US" sz="1600" i="1" dirty="0"/>
              <a:t> </a:t>
            </a:r>
            <a:r>
              <a:rPr lang="en-US" sz="1600" i="1" dirty="0" err="1"/>
              <a:t>pyrrhula</a:t>
            </a:r>
            <a:r>
              <a:rPr lang="en-US" sz="1600" i="1" dirty="0"/>
              <a:t> L</a:t>
            </a:r>
            <a:r>
              <a:rPr lang="ru-RU" sz="1600" i="1" dirty="0"/>
              <a:t>.</a:t>
            </a:r>
            <a:r>
              <a:rPr lang="en-US" sz="1600" i="1" dirty="0"/>
              <a:t>) </a:t>
            </a:r>
            <a:endParaRPr lang="ru-RU" sz="1600" i="1" dirty="0"/>
          </a:p>
          <a:p>
            <a:r>
              <a:rPr lang="ru-RU" sz="1800" dirty="0"/>
              <a:t>Тли: жимолостная верхушечная </a:t>
            </a:r>
            <a:r>
              <a:rPr lang="ru-RU" sz="1600" i="1" dirty="0">
                <a:ea typeface="Calibri" panose="020F0502020204030204" pitchFamily="34" charset="0"/>
              </a:rPr>
              <a:t>(</a:t>
            </a:r>
            <a:r>
              <a:rPr lang="en-US" sz="1600" i="1" dirty="0" err="1">
                <a:ea typeface="Calibri" panose="020F0502020204030204" pitchFamily="34" charset="0"/>
              </a:rPr>
              <a:t>Semiaphis</a:t>
            </a:r>
            <a:r>
              <a:rPr lang="en-US" sz="1600" i="1" dirty="0"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a typeface="Calibri" panose="020F0502020204030204" pitchFamily="34" charset="0"/>
              </a:rPr>
              <a:t>tataricae</a:t>
            </a:r>
            <a:r>
              <a:rPr lang="en-US" sz="1600" i="1" dirty="0"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a typeface="Calibri" panose="020F0502020204030204" pitchFamily="34" charset="0"/>
              </a:rPr>
              <a:t>Aiz</a:t>
            </a:r>
            <a:r>
              <a:rPr lang="ru-RU" sz="1600" i="1" dirty="0">
                <a:ea typeface="Calibri" panose="020F0502020204030204" pitchFamily="34" charset="0"/>
              </a:rPr>
              <a:t>.)</a:t>
            </a:r>
            <a:r>
              <a:rPr lang="ru-RU" sz="1800" dirty="0"/>
              <a:t> жимолостное-злаковая </a:t>
            </a:r>
            <a:r>
              <a:rPr lang="ru-RU" sz="1600" dirty="0"/>
              <a:t>(</a:t>
            </a:r>
            <a:r>
              <a:rPr lang="en-US" sz="1600" i="1" dirty="0" err="1"/>
              <a:t>Rhopalomyzus</a:t>
            </a:r>
            <a:r>
              <a:rPr lang="en-US" sz="1600" i="1" dirty="0"/>
              <a:t> </a:t>
            </a:r>
            <a:r>
              <a:rPr lang="en-US" sz="1600" i="1" dirty="0" err="1"/>
              <a:t>lonicerae</a:t>
            </a:r>
            <a:r>
              <a:rPr lang="en-US" sz="1600" dirty="0"/>
              <a:t> </a:t>
            </a:r>
            <a:r>
              <a:rPr lang="en-US" sz="1600" i="1" dirty="0" err="1"/>
              <a:t>Skeb</a:t>
            </a:r>
            <a:r>
              <a:rPr lang="ru-RU" sz="1600" i="1" dirty="0"/>
              <a:t>.)</a:t>
            </a:r>
            <a:r>
              <a:rPr lang="ru-RU" sz="1600" dirty="0"/>
              <a:t> </a:t>
            </a:r>
          </a:p>
          <a:p>
            <a:r>
              <a:rPr lang="ru-RU" sz="1800" dirty="0"/>
              <a:t>Жимолостная узкотелая златка </a:t>
            </a:r>
            <a:r>
              <a:rPr lang="ru-RU" sz="1600" dirty="0"/>
              <a:t>(</a:t>
            </a:r>
            <a:r>
              <a:rPr lang="ru-RU" sz="1600" i="1" dirty="0" err="1"/>
              <a:t>Agrilus</a:t>
            </a:r>
            <a:r>
              <a:rPr lang="ru-RU" sz="1600" i="1" dirty="0"/>
              <a:t> </a:t>
            </a:r>
            <a:r>
              <a:rPr lang="ru-RU" sz="1600" i="1" dirty="0" err="1"/>
              <a:t>coeruleus</a:t>
            </a:r>
            <a:r>
              <a:rPr lang="ru-RU" sz="1600" i="1" dirty="0"/>
              <a:t> </a:t>
            </a:r>
            <a:r>
              <a:rPr lang="ru-RU" sz="1600" i="1" dirty="0" err="1"/>
              <a:t>Rossi</a:t>
            </a:r>
            <a:r>
              <a:rPr lang="ru-RU" sz="1600" i="1" dirty="0"/>
              <a:t>)</a:t>
            </a:r>
            <a:endParaRPr lang="ru-RU" sz="1600" dirty="0"/>
          </a:p>
          <a:p>
            <a:r>
              <a:rPr lang="ru-RU" sz="1800" dirty="0"/>
              <a:t>Кленовый мучнистый червец </a:t>
            </a:r>
            <a:r>
              <a:rPr lang="ru-RU" sz="1600" dirty="0"/>
              <a:t>(</a:t>
            </a:r>
            <a:r>
              <a:rPr lang="en-US" sz="1600" i="1" dirty="0" err="1"/>
              <a:t>Phenacoccus</a:t>
            </a:r>
            <a:r>
              <a:rPr lang="en-US" sz="1600" i="1" dirty="0"/>
              <a:t> </a:t>
            </a:r>
            <a:r>
              <a:rPr lang="en-US" sz="1600" i="1" dirty="0" err="1"/>
              <a:t>aceris</a:t>
            </a:r>
            <a:r>
              <a:rPr lang="en-US" sz="1600" i="1" dirty="0"/>
              <a:t> Sign</a:t>
            </a:r>
            <a:r>
              <a:rPr lang="ru-RU" sz="1600" dirty="0"/>
              <a:t>.)</a:t>
            </a:r>
            <a:r>
              <a:rPr lang="ru-RU" sz="1600" b="1" dirty="0"/>
              <a:t> </a:t>
            </a:r>
            <a:endParaRPr lang="ru-RU" sz="1600" dirty="0"/>
          </a:p>
          <a:p>
            <a:r>
              <a:rPr lang="ru-RU" sz="1800" dirty="0"/>
              <a:t>Акациевая </a:t>
            </a:r>
            <a:r>
              <a:rPr lang="ru-RU" sz="1800" dirty="0" err="1"/>
              <a:t>ложнощитовка</a:t>
            </a:r>
            <a:r>
              <a:rPr lang="ru-RU" sz="1800" dirty="0"/>
              <a:t> </a:t>
            </a:r>
            <a:r>
              <a:rPr lang="ru-RU" sz="1600" dirty="0"/>
              <a:t>(</a:t>
            </a:r>
            <a:r>
              <a:rPr lang="en-US" sz="1600" i="1" dirty="0" err="1"/>
              <a:t>Parthenolecanium</a:t>
            </a:r>
            <a:r>
              <a:rPr lang="en-US" sz="1600" i="1" dirty="0"/>
              <a:t> </a:t>
            </a:r>
            <a:r>
              <a:rPr lang="en-US" sz="1600" i="1" dirty="0" err="1"/>
              <a:t>corni</a:t>
            </a:r>
            <a:r>
              <a:rPr lang="en-US" sz="1600" i="1" dirty="0"/>
              <a:t> Bouche</a:t>
            </a:r>
            <a:r>
              <a:rPr lang="ru-RU" sz="1800" dirty="0"/>
              <a:t>)</a:t>
            </a:r>
          </a:p>
          <a:p>
            <a:r>
              <a:rPr lang="ru-RU" sz="1800" dirty="0" err="1"/>
              <a:t>Розанная</a:t>
            </a:r>
            <a:r>
              <a:rPr lang="ru-RU" sz="1800" dirty="0"/>
              <a:t> листовертка</a:t>
            </a:r>
            <a:r>
              <a:rPr lang="en-US" sz="1800" dirty="0"/>
              <a:t> </a:t>
            </a:r>
            <a:r>
              <a:rPr lang="en-US" sz="1600" i="1" dirty="0"/>
              <a:t>(</a:t>
            </a:r>
            <a:r>
              <a:rPr lang="en-US" sz="1600" i="1" dirty="0" err="1"/>
              <a:t>Tortix</a:t>
            </a:r>
            <a:r>
              <a:rPr lang="en-US" sz="1600" i="1" dirty="0"/>
              <a:t> </a:t>
            </a:r>
            <a:r>
              <a:rPr lang="en-US" sz="1600" i="1" dirty="0" err="1"/>
              <a:t>rosana</a:t>
            </a:r>
            <a:r>
              <a:rPr lang="en-US" sz="1600" i="1" dirty="0"/>
              <a:t> L</a:t>
            </a:r>
            <a:r>
              <a:rPr lang="ru-RU" sz="1600" i="1" dirty="0"/>
              <a:t>.</a:t>
            </a:r>
            <a:r>
              <a:rPr lang="en-US" sz="1600" i="1" dirty="0"/>
              <a:t>)</a:t>
            </a:r>
            <a:endParaRPr lang="ru-RU" sz="1600" i="1" dirty="0"/>
          </a:p>
          <a:p>
            <a:r>
              <a:rPr lang="ru-RU" sz="1800" dirty="0"/>
              <a:t>Вишневая муха </a:t>
            </a:r>
            <a:r>
              <a:rPr lang="ru-RU" sz="1600" dirty="0"/>
              <a:t>(</a:t>
            </a:r>
            <a:r>
              <a:rPr lang="en-US" sz="1600" i="1" dirty="0" err="1"/>
              <a:t>Rhagoletis</a:t>
            </a:r>
            <a:r>
              <a:rPr lang="en-US" sz="1600" i="1" dirty="0"/>
              <a:t> </a:t>
            </a:r>
            <a:r>
              <a:rPr lang="en-US" sz="1600" i="1" dirty="0" err="1"/>
              <a:t>cerasi</a:t>
            </a:r>
            <a:r>
              <a:rPr lang="en-US" sz="1600" i="1" dirty="0"/>
              <a:t> L</a:t>
            </a:r>
            <a:r>
              <a:rPr lang="ru-RU" sz="1600" i="1" dirty="0"/>
              <a:t>.)</a:t>
            </a:r>
            <a:endParaRPr lang="ru-RU" sz="1600" dirty="0"/>
          </a:p>
          <a:p>
            <a:r>
              <a:rPr lang="ru-RU" sz="1800" dirty="0"/>
              <a:t>Обыкновенный паутинный клещ </a:t>
            </a:r>
            <a:r>
              <a:rPr lang="ru-RU" sz="1600" dirty="0"/>
              <a:t>(</a:t>
            </a:r>
            <a:r>
              <a:rPr lang="en-US" sz="1600" i="1" dirty="0" err="1"/>
              <a:t>Tetranychus</a:t>
            </a:r>
            <a:r>
              <a:rPr lang="en-US" sz="1600" i="1" dirty="0"/>
              <a:t> </a:t>
            </a:r>
            <a:r>
              <a:rPr lang="en-US" sz="1600" i="1" dirty="0" err="1"/>
              <a:t>urticae</a:t>
            </a:r>
            <a:r>
              <a:rPr lang="en-US" sz="1600" i="1" dirty="0"/>
              <a:t> Koch</a:t>
            </a:r>
            <a:r>
              <a:rPr lang="ru-RU" sz="1600" dirty="0"/>
              <a:t>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2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217714" y="5488494"/>
            <a:ext cx="2482326" cy="367977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Опасные фитофаги жимолости синей (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Lonicera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caerulea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L.) 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Урало-Сибирского региона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9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DE890FF-0AA2-4215-8E54-96599637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055" y="806534"/>
            <a:ext cx="6797016" cy="622181"/>
          </a:xfrm>
        </p:spPr>
        <p:txBody>
          <a:bodyPr>
            <a:normAutofit fontScale="90000"/>
          </a:bodyPr>
          <a:lstStyle/>
          <a:p>
            <a:pPr lvl="0" defTabSz="816193" fontAlgn="base">
              <a:spcAft>
                <a:spcPct val="0"/>
              </a:spcAft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</a:rPr>
              <a:t>Повреждение почек жимолости  птицами на однолетних приростах, 2014, 2017 гг., %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A4D605F-FB44-4AEA-BD00-9C81968FE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190487"/>
              </p:ext>
            </p:extLst>
          </p:nvPr>
        </p:nvGraphicFramePr>
        <p:xfrm>
          <a:off x="539800" y="1476524"/>
          <a:ext cx="7411105" cy="3752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696968905"/>
                    </a:ext>
                  </a:extLst>
                </a:gridCol>
                <a:gridCol w="783365">
                  <a:extLst>
                    <a:ext uri="{9D8B030D-6E8A-4147-A177-3AD203B41FA5}">
                      <a16:colId xmlns:a16="http://schemas.microsoft.com/office/drawing/2014/main" val="747881350"/>
                    </a:ext>
                  </a:extLst>
                </a:gridCol>
                <a:gridCol w="816592">
                  <a:extLst>
                    <a:ext uri="{9D8B030D-6E8A-4147-A177-3AD203B41FA5}">
                      <a16:colId xmlns:a16="http://schemas.microsoft.com/office/drawing/2014/main" val="1277656688"/>
                    </a:ext>
                  </a:extLst>
                </a:gridCol>
                <a:gridCol w="742356">
                  <a:extLst>
                    <a:ext uri="{9D8B030D-6E8A-4147-A177-3AD203B41FA5}">
                      <a16:colId xmlns:a16="http://schemas.microsoft.com/office/drawing/2014/main" val="4186659884"/>
                    </a:ext>
                  </a:extLst>
                </a:gridCol>
                <a:gridCol w="890827">
                  <a:extLst>
                    <a:ext uri="{9D8B030D-6E8A-4147-A177-3AD203B41FA5}">
                      <a16:colId xmlns:a16="http://schemas.microsoft.com/office/drawing/2014/main" val="3470646625"/>
                    </a:ext>
                  </a:extLst>
                </a:gridCol>
                <a:gridCol w="890827">
                  <a:extLst>
                    <a:ext uri="{9D8B030D-6E8A-4147-A177-3AD203B41FA5}">
                      <a16:colId xmlns:a16="http://schemas.microsoft.com/office/drawing/2014/main" val="2525406208"/>
                    </a:ext>
                  </a:extLst>
                </a:gridCol>
                <a:gridCol w="816592">
                  <a:extLst>
                    <a:ext uri="{9D8B030D-6E8A-4147-A177-3AD203B41FA5}">
                      <a16:colId xmlns:a16="http://schemas.microsoft.com/office/drawing/2014/main" val="2457350067"/>
                    </a:ext>
                  </a:extLst>
                </a:gridCol>
                <a:gridCol w="742354">
                  <a:extLst>
                    <a:ext uri="{9D8B030D-6E8A-4147-A177-3AD203B41FA5}">
                      <a16:colId xmlns:a16="http://schemas.microsoft.com/office/drawing/2014/main" val="3503790535"/>
                    </a:ext>
                  </a:extLst>
                </a:gridCol>
              </a:tblGrid>
              <a:tr h="459473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Сорт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Высота растений, см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почек в учетах, шт.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Повреждение почек,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25187"/>
                  </a:ext>
                </a:extLst>
              </a:tr>
              <a:tr h="397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91447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Голубое веретено-К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816036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Ленита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12,7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023054"/>
                  </a:ext>
                </a:extLst>
              </a:tr>
              <a:tr h="30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Бумеранг (675-6)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15,7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93496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Огненный опал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18,6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103911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Томичка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19,0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702414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Берель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865162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Полянка Котова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69459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Васюганская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616191"/>
                  </a:ext>
                </a:extLst>
              </a:tr>
              <a:tr h="45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Волшебница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713352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2665CDE-25E6-4D02-B353-979EB604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643C07-6054-4032-9BD2-427CF566E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Опасные фитофаги жимолости синей (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Lonicera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caerulea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L.) </a:t>
            </a:r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Урало-Сибирского региона</a:t>
            </a:r>
            <a:endParaRPr lang="ru-RU" sz="800" b="0" dirty="0"/>
          </a:p>
        </p:txBody>
      </p:sp>
    </p:spTree>
    <p:extLst>
      <p:ext uri="{BB962C8B-B14F-4D97-AF65-F5344CB8AC3E}">
        <p14:creationId xmlns:p14="http://schemas.microsoft.com/office/powerpoint/2010/main" val="83227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D7978-DB9E-446D-94C7-95F028F1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81" y="741092"/>
            <a:ext cx="6941032" cy="71135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Повреждение верхушечных почек жимолости птицами и потери урожая из-за гибели зачатков цветков, 2014 г.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6B7ED2D-36C1-4EF8-8984-62CC8ADDB0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6399153"/>
              </p:ext>
            </p:extLst>
          </p:nvPr>
        </p:nvGraphicFramePr>
        <p:xfrm>
          <a:off x="3636145" y="1692549"/>
          <a:ext cx="4479156" cy="2909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337">
                  <a:extLst>
                    <a:ext uri="{9D8B030D-6E8A-4147-A177-3AD203B41FA5}">
                      <a16:colId xmlns:a16="http://schemas.microsoft.com/office/drawing/2014/main" val="2819782219"/>
                    </a:ext>
                  </a:extLst>
                </a:gridCol>
                <a:gridCol w="1462278">
                  <a:extLst>
                    <a:ext uri="{9D8B030D-6E8A-4147-A177-3AD203B41FA5}">
                      <a16:colId xmlns:a16="http://schemas.microsoft.com/office/drawing/2014/main" val="1323683344"/>
                    </a:ext>
                  </a:extLst>
                </a:gridCol>
                <a:gridCol w="1372541">
                  <a:extLst>
                    <a:ext uri="{9D8B030D-6E8A-4147-A177-3AD203B41FA5}">
                      <a16:colId xmlns:a16="http://schemas.microsoft.com/office/drawing/2014/main" val="878437815"/>
                    </a:ext>
                  </a:extLst>
                </a:gridCol>
              </a:tblGrid>
              <a:tr h="802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Сорт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Кол-во поврежденных верхушечных почек, 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Потери урожая,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(г на 100 почек)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/>
                </a:tc>
                <a:extLst>
                  <a:ext uri="{0D108BD9-81ED-4DB2-BD59-A6C34878D82A}">
                    <a16:rowId xmlns:a16="http://schemas.microsoft.com/office/drawing/2014/main" val="3346571060"/>
                  </a:ext>
                </a:extLst>
              </a:tr>
              <a:tr h="23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extLst>
                  <a:ext uri="{0D108BD9-81ED-4DB2-BD59-A6C34878D82A}">
                    <a16:rowId xmlns:a16="http://schemas.microsoft.com/office/drawing/2014/main" val="801353962"/>
                  </a:ext>
                </a:extLst>
              </a:tr>
              <a:tr h="23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Лакомка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extLst>
                  <a:ext uri="{0D108BD9-81ED-4DB2-BD59-A6C34878D82A}">
                    <a16:rowId xmlns:a16="http://schemas.microsoft.com/office/drawing/2014/main" val="1674273845"/>
                  </a:ext>
                </a:extLst>
              </a:tr>
              <a:tr h="23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Волшебница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extLst>
                  <a:ext uri="{0D108BD9-81ED-4DB2-BD59-A6C34878D82A}">
                    <a16:rowId xmlns:a16="http://schemas.microsoft.com/office/drawing/2014/main" val="2661931842"/>
                  </a:ext>
                </a:extLst>
              </a:tr>
              <a:tr h="23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Огненный опал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extLst>
                  <a:ext uri="{0D108BD9-81ED-4DB2-BD59-A6C34878D82A}">
                    <a16:rowId xmlns:a16="http://schemas.microsoft.com/office/drawing/2014/main" val="2073116445"/>
                  </a:ext>
                </a:extLst>
              </a:tr>
              <a:tr h="23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Берель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extLst>
                  <a:ext uri="{0D108BD9-81ED-4DB2-BD59-A6C34878D82A}">
                    <a16:rowId xmlns:a16="http://schemas.microsoft.com/office/drawing/2014/main" val="2701444605"/>
                  </a:ext>
                </a:extLst>
              </a:tr>
              <a:tr h="23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Томичка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extLst>
                  <a:ext uri="{0D108BD9-81ED-4DB2-BD59-A6C34878D82A}">
                    <a16:rowId xmlns:a16="http://schemas.microsoft.com/office/drawing/2014/main" val="3682256642"/>
                  </a:ext>
                </a:extLst>
              </a:tr>
              <a:tr h="23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Васюганская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extLst>
                  <a:ext uri="{0D108BD9-81ED-4DB2-BD59-A6C34878D82A}">
                    <a16:rowId xmlns:a16="http://schemas.microsoft.com/office/drawing/2014/main" val="3510679307"/>
                  </a:ext>
                </a:extLst>
              </a:tr>
              <a:tr h="23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Полянка Котова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extLst>
                  <a:ext uri="{0D108BD9-81ED-4DB2-BD59-A6C34878D82A}">
                    <a16:rowId xmlns:a16="http://schemas.microsoft.com/office/drawing/2014/main" val="1597495401"/>
                  </a:ext>
                </a:extLst>
              </a:tr>
              <a:tr h="23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Бумеранг (675-6)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629" marR="59629" marT="0" marB="0"/>
                </a:tc>
                <a:extLst>
                  <a:ext uri="{0D108BD9-81ED-4DB2-BD59-A6C34878D82A}">
                    <a16:rowId xmlns:a16="http://schemas.microsoft.com/office/drawing/2014/main" val="1265034069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D66234-0A4B-4F92-859A-DC4373DB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A3AE0-90E9-4D5F-A235-13543E06C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Опасные фитофаги жимолости синей (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Lonicera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caerulea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L.) </a:t>
            </a:r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Урало-Сибирского региона РФ</a:t>
            </a:r>
            <a:endParaRPr lang="ru-RU" sz="800" b="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D5A9CB5-365C-4DA4-9F35-5809A2CB0E8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85874" y="3938559"/>
            <a:ext cx="3051532" cy="565808"/>
          </a:xfrm>
          <a:prstGeom prst="rect">
            <a:avLst/>
          </a:prstGeom>
        </p:spPr>
        <p:txBody>
          <a:bodyPr vert="horz" lIns="74607" tIns="37302" rIns="74607" bIns="37302" rtlCol="0" anchor="ctr">
            <a:normAutofit fontScale="97500"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1200" dirty="0">
                <a:solidFill>
                  <a:schemeClr val="tx1"/>
                </a:solidFill>
              </a:rPr>
              <a:t>Усыхание верхушечных метамеров после гибели верхушечных почек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C86B141-E18A-4F8B-8697-B1257EB72DA4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22610" y="3924796"/>
            <a:ext cx="3051532" cy="565808"/>
          </a:xfrm>
          <a:prstGeom prst="rect">
            <a:avLst/>
          </a:prstGeom>
        </p:spPr>
        <p:txBody>
          <a:bodyPr vert="horz" lIns="74607" tIns="37302" rIns="74607" bIns="37302" rtlCol="0" anchor="ctr">
            <a:normAutofit fontScale="97500"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altLang="ru-RU" sz="1200" dirty="0">
              <a:solidFill>
                <a:schemeClr val="tx1"/>
              </a:solidFill>
            </a:endParaRPr>
          </a:p>
        </p:txBody>
      </p:sp>
      <p:pic>
        <p:nvPicPr>
          <p:cNvPr id="11" name="Picture 4" descr="C:\Users\Александр\Desktop\участки жимолостиа\20140514_092430.jpg">
            <a:extLst>
              <a:ext uri="{FF2B5EF4-FFF2-40B4-BE49-F238E27FC236}">
                <a16:creationId xmlns:a16="http://schemas.microsoft.com/office/drawing/2014/main" id="{C2339D03-144A-4D07-B76C-FD87BAB0B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5" y="1444347"/>
            <a:ext cx="3172689" cy="237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3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5812" y="561303"/>
            <a:ext cx="6783993" cy="71135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ru-RU" dirty="0"/>
            </a:br>
            <a:r>
              <a:rPr lang="ru-RU" sz="2700" dirty="0"/>
              <a:t>Жимолостная верхушечная тля</a:t>
            </a:r>
            <a:r>
              <a:rPr lang="ru-RU" sz="2700" i="1" dirty="0"/>
              <a:t> </a:t>
            </a:r>
            <a:r>
              <a:rPr lang="ru-RU" sz="2700" b="1" i="1" dirty="0"/>
              <a:t>- </a:t>
            </a:r>
            <a:r>
              <a:rPr lang="en-US" sz="2700" i="1" dirty="0" err="1"/>
              <a:t>Semiaphis</a:t>
            </a:r>
            <a:r>
              <a:rPr lang="en-US" sz="2700" i="1" dirty="0"/>
              <a:t> </a:t>
            </a:r>
            <a:r>
              <a:rPr lang="en-US" sz="2700" i="1" dirty="0" err="1"/>
              <a:t>tataricae</a:t>
            </a:r>
            <a:r>
              <a:rPr lang="en-US" sz="2700" i="1" dirty="0"/>
              <a:t> </a:t>
            </a:r>
            <a:r>
              <a:rPr lang="en-US" sz="2700" i="1" dirty="0" err="1"/>
              <a:t>Aiz</a:t>
            </a:r>
            <a:r>
              <a:rPr lang="ru-RU" sz="2700" dirty="0"/>
              <a:t>.</a:t>
            </a:r>
            <a:br>
              <a:rPr lang="ru-RU" dirty="0"/>
            </a:br>
            <a:endParaRPr lang="ru-RU" sz="2499" dirty="0"/>
          </a:p>
        </p:txBody>
      </p:sp>
      <p:pic>
        <p:nvPicPr>
          <p:cNvPr id="19459" name="Picture 11" descr="11 Жимолостная верхушечная тл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/>
          <a:stretch>
            <a:fillRect/>
          </a:stretch>
        </p:blipFill>
        <p:spPr>
          <a:xfrm>
            <a:off x="534664" y="1572020"/>
            <a:ext cx="3835793" cy="29317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790773" y="4716884"/>
            <a:ext cx="30984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solidFill>
                  <a:prstClr val="black"/>
                </a:solidFill>
              </a:rPr>
              <a:t>Побег жимолости, заселенный верхушечной тлей</a:t>
            </a:r>
          </a:p>
        </p:txBody>
      </p:sp>
      <p:sp>
        <p:nvSpPr>
          <p:cNvPr id="11" name="Объект 1">
            <a:extLst>
              <a:ext uri="{FF2B5EF4-FFF2-40B4-BE49-F238E27FC236}">
                <a16:creationId xmlns:a16="http://schemas.microsoft.com/office/drawing/2014/main" id="{6B2F4227-D06E-4C02-90F4-90DB2972A6B5}"/>
              </a:ext>
            </a:extLst>
          </p:cNvPr>
          <p:cNvSpPr txBox="1">
            <a:spLocks/>
          </p:cNvSpPr>
          <p:nvPr/>
        </p:nvSpPr>
        <p:spPr>
          <a:xfrm>
            <a:off x="4644256" y="1572020"/>
            <a:ext cx="2635016" cy="432049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Вид куста жимолости,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поврежденного верхушечной тлей</a:t>
            </a:r>
          </a:p>
        </p:txBody>
      </p:sp>
      <p:pic>
        <p:nvPicPr>
          <p:cNvPr id="8" name="Рисунок 12" descr="C:\Users\user\Desktop\тля\20150630_154901.jpg">
            <a:extLst>
              <a:ext uri="{FF2B5EF4-FFF2-40B4-BE49-F238E27FC236}">
                <a16:creationId xmlns:a16="http://schemas.microsoft.com/office/drawing/2014/main" id="{B480FBB6-82ED-4982-9028-C1D739B05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72" y="2637036"/>
            <a:ext cx="3558258" cy="267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F4686EF-1EF5-4361-989A-DCA5B5F4E6A6}"/>
              </a:ext>
            </a:extLst>
          </p:cNvPr>
          <p:cNvSpPr txBox="1">
            <a:spLocks/>
          </p:cNvSpPr>
          <p:nvPr/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304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08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912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168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521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25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129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433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Опасные фитофаги жимолости синей (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Lonicera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caerulea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L.) 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Урало-Сибирского региона РФ</a:t>
            </a:r>
            <a:endParaRPr lang="ru-RU" sz="8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4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35294-29D4-432E-B904-94C799C5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89" y="500120"/>
            <a:ext cx="6783993" cy="711352"/>
          </a:xfrm>
        </p:spPr>
        <p:txBody>
          <a:bodyPr>
            <a:noAutofit/>
          </a:bodyPr>
          <a:lstStyle/>
          <a:p>
            <a:r>
              <a:rPr lang="ru-RU" sz="2400" dirty="0" err="1"/>
              <a:t>Жимолостно</a:t>
            </a:r>
            <a:r>
              <a:rPr lang="ru-RU" sz="2400" dirty="0"/>
              <a:t> - злаковая тля  </a:t>
            </a:r>
            <a:r>
              <a:rPr lang="ru-RU" sz="2400" b="1" dirty="0"/>
              <a:t>- </a:t>
            </a:r>
            <a:r>
              <a:rPr lang="en-US" sz="2400" i="1" dirty="0" err="1"/>
              <a:t>Rhopalomyzus</a:t>
            </a:r>
            <a:r>
              <a:rPr lang="en-US" sz="2400" i="1" dirty="0"/>
              <a:t> </a:t>
            </a:r>
            <a:r>
              <a:rPr lang="en-US" sz="2400" i="1" dirty="0" err="1"/>
              <a:t>lonicerae</a:t>
            </a:r>
            <a:r>
              <a:rPr lang="en-US" sz="2400" dirty="0"/>
              <a:t> </a:t>
            </a:r>
            <a:r>
              <a:rPr lang="en-US" sz="2400" i="1" dirty="0" err="1"/>
              <a:t>Skeb</a:t>
            </a:r>
            <a:r>
              <a:rPr lang="ru-RU" sz="2400" i="1" dirty="0"/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837BC5-12AB-4E7E-A8CD-0D863887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E61B71-3CD4-44E6-AC50-9988571F8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570632"/>
            <a:ext cx="2688294" cy="451205"/>
          </a:xfrm>
        </p:spPr>
        <p:txBody>
          <a:bodyPr/>
          <a:lstStyle/>
          <a:p>
            <a:pPr algn="l"/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Опасные фитофаги жимолости синей (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Lonicera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caerulea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L.) </a:t>
            </a:r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Урало-Сибирского региона РФ </a:t>
            </a:r>
            <a:endParaRPr lang="ru-RU" sz="800" b="0" dirty="0"/>
          </a:p>
        </p:txBody>
      </p:sp>
      <p:pic>
        <p:nvPicPr>
          <p:cNvPr id="7" name="Рисунок 7" descr="C:\Users\user\Desktop\тля\жимолостно-злаковая тля.jpg">
            <a:extLst>
              <a:ext uri="{FF2B5EF4-FFF2-40B4-BE49-F238E27FC236}">
                <a16:creationId xmlns:a16="http://schemas.microsoft.com/office/drawing/2014/main" id="{94E28F9C-A96C-4E82-B5C0-4EB4AD48CA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0" y="1685505"/>
            <a:ext cx="3706047" cy="279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12 жимолостно-злаковая тля">
            <a:extLst>
              <a:ext uri="{FF2B5EF4-FFF2-40B4-BE49-F238E27FC236}">
                <a16:creationId xmlns:a16="http://schemas.microsoft.com/office/drawing/2014/main" id="{B29B5AE6-83A9-4988-AD5C-8455C5F468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272" y="3060700"/>
            <a:ext cx="3024709" cy="25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Рисунок 8" descr="C:\Users\user\Desktop\тля\жим.-зл.тля крупно хор.jpg">
            <a:extLst>
              <a:ext uri="{FF2B5EF4-FFF2-40B4-BE49-F238E27FC236}">
                <a16:creationId xmlns:a16="http://schemas.microsoft.com/office/drawing/2014/main" id="{AABD374E-4B1F-4454-BFE3-DB1125EA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t="19608" r="1471" b="26469"/>
          <a:stretch>
            <a:fillRect/>
          </a:stretch>
        </p:blipFill>
        <p:spPr bwMode="auto">
          <a:xfrm>
            <a:off x="4932682" y="1504638"/>
            <a:ext cx="2933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0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ABB1F-1EBE-4401-879C-447AAEB5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95" y="551317"/>
            <a:ext cx="7244730" cy="509021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Повреждение сортов жимолости тлями, 2015-2017 гг., балл. Пос. 2011 г.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27F5E28-7E09-4A7D-BAD2-3E69E52FF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042454"/>
              </p:ext>
            </p:extLst>
          </p:nvPr>
        </p:nvGraphicFramePr>
        <p:xfrm>
          <a:off x="517835" y="944670"/>
          <a:ext cx="7244730" cy="4621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8145">
                  <a:extLst>
                    <a:ext uri="{9D8B030D-6E8A-4147-A177-3AD203B41FA5}">
                      <a16:colId xmlns:a16="http://schemas.microsoft.com/office/drawing/2014/main" val="180615545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2431031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875847887"/>
                    </a:ext>
                  </a:extLst>
                </a:gridCol>
                <a:gridCol w="1625481">
                  <a:extLst>
                    <a:ext uri="{9D8B030D-6E8A-4147-A177-3AD203B41FA5}">
                      <a16:colId xmlns:a16="http://schemas.microsoft.com/office/drawing/2014/main" val="3090967197"/>
                    </a:ext>
                  </a:extLst>
                </a:gridCol>
                <a:gridCol w="1326848">
                  <a:extLst>
                    <a:ext uri="{9D8B030D-6E8A-4147-A177-3AD203B41FA5}">
                      <a16:colId xmlns:a16="http://schemas.microsoft.com/office/drawing/2014/main" val="2550344363"/>
                    </a:ext>
                  </a:extLst>
                </a:gridCol>
              </a:tblGrid>
              <a:tr h="41841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Сорт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Повреждение верхушечной тлей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Повреждение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жимолостно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-злаковой тлей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038764"/>
                  </a:ext>
                </a:extLst>
              </a:tr>
              <a:tr h="209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максимальное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максимальное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022638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Десертная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2263633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Соловей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507519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Славянка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169341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Павловская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22270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Маша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343054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Снегирь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8814015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Ивушка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818178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Авача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7326119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Содружество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6466"/>
                  </a:ext>
                </a:extLst>
              </a:tr>
              <a:tr h="224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Пушкинская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212227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Ленинградский великан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404391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Альтаир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783014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Омега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197601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Волхова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880340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Лебедушка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643106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Морена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3415444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Звездочка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715116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Мальвина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522287"/>
                  </a:ext>
                </a:extLst>
              </a:tr>
              <a:tr h="20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Зинри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57437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18928-8E2A-495B-B1B6-B9230E00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C76BC-A900-4F8B-BDD5-A233B65B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Опасные фитофаги жимолости синей (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Lonicera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tx2">
                    <a:lumMod val="75000"/>
                  </a:schemeClr>
                </a:solidFill>
              </a:rPr>
              <a:t>caerulea</a:t>
            </a:r>
            <a:r>
              <a:rPr lang="ru-RU" sz="800" b="0" i="1" dirty="0">
                <a:solidFill>
                  <a:schemeClr val="tx2">
                    <a:lumMod val="75000"/>
                  </a:schemeClr>
                </a:solidFill>
              </a:rPr>
              <a:t> L.) </a:t>
            </a:r>
            <a:r>
              <a:rPr lang="ru-RU" sz="800" b="0" dirty="0">
                <a:solidFill>
                  <a:schemeClr val="tx2">
                    <a:lumMod val="75000"/>
                  </a:schemeClr>
                </a:solidFill>
              </a:rPr>
              <a:t>Урало-Сибирского региона РФ</a:t>
            </a:r>
            <a:endParaRPr lang="ru-RU" sz="800" b="0" dirty="0"/>
          </a:p>
        </p:txBody>
      </p:sp>
    </p:spTree>
    <p:extLst>
      <p:ext uri="{BB962C8B-B14F-4D97-AF65-F5344CB8AC3E}">
        <p14:creationId xmlns:p14="http://schemas.microsoft.com/office/powerpoint/2010/main" val="376511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87872" y="473075"/>
            <a:ext cx="6784975" cy="711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Распределение сортов жимолости по максимальному повреждению верхушечной тлей</a:t>
            </a:r>
          </a:p>
        </p:txBody>
      </p:sp>
      <p:sp>
        <p:nvSpPr>
          <p:cNvPr id="46083" name="Rectangle 6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2844056" y="1022612"/>
            <a:ext cx="2622127" cy="4476601"/>
          </a:xfrm>
        </p:spPr>
        <p:txBody>
          <a:bodyPr rtlCol="0">
            <a:noAutofit/>
          </a:bodyPr>
          <a:lstStyle/>
          <a:p>
            <a:pPr algn="ctr">
              <a:buNone/>
              <a:defRPr/>
            </a:pPr>
            <a:r>
              <a:rPr lang="ru-RU" sz="1607" dirty="0">
                <a:solidFill>
                  <a:srgbClr val="FF0000"/>
                </a:solidFill>
              </a:rPr>
              <a:t>        </a:t>
            </a:r>
            <a:r>
              <a:rPr lang="ru-RU" sz="1400" dirty="0">
                <a:solidFill>
                  <a:srgbClr val="FF0000"/>
                </a:solidFill>
              </a:rPr>
              <a:t>до 2 баллов</a:t>
            </a:r>
          </a:p>
          <a:p>
            <a:pPr marL="1276720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Павловская</a:t>
            </a:r>
          </a:p>
          <a:p>
            <a:pPr marL="1276720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Маша </a:t>
            </a:r>
          </a:p>
          <a:p>
            <a:pPr marL="1276720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Ивушка</a:t>
            </a:r>
          </a:p>
          <a:p>
            <a:pPr marL="1276720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Авача</a:t>
            </a:r>
          </a:p>
          <a:p>
            <a:pPr marL="1276720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Ленинградский  великан</a:t>
            </a:r>
          </a:p>
          <a:p>
            <a:pPr marL="1276720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Полянка Котова</a:t>
            </a:r>
          </a:p>
          <a:p>
            <a:pPr marL="1276720" indent="0">
              <a:buNone/>
              <a:defRPr/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Берель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1276720" indent="0">
              <a:buNone/>
              <a:defRPr/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Длинноплодная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1276720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Андарма </a:t>
            </a:r>
          </a:p>
          <a:p>
            <a:pPr marL="1276720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Сибирячка</a:t>
            </a:r>
          </a:p>
        </p:txBody>
      </p:sp>
      <p:sp>
        <p:nvSpPr>
          <p:cNvPr id="23556" name="Rectangle 7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5004296" y="1021496"/>
            <a:ext cx="3276104" cy="4208463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ru-RU" sz="1400" dirty="0">
                <a:solidFill>
                  <a:srgbClr val="FF0000"/>
                </a:solidFill>
              </a:rPr>
              <a:t>3-5 баллов</a:t>
            </a:r>
          </a:p>
          <a:p>
            <a:pPr marL="1200202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Содружество</a:t>
            </a:r>
          </a:p>
          <a:p>
            <a:pPr marL="1200202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Пушкинская </a:t>
            </a:r>
          </a:p>
          <a:p>
            <a:pPr marL="1200202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Альтаир</a:t>
            </a:r>
          </a:p>
          <a:p>
            <a:pPr marL="1200202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Морена</a:t>
            </a:r>
          </a:p>
          <a:p>
            <a:pPr marL="1200202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Нимфа</a:t>
            </a:r>
          </a:p>
          <a:p>
            <a:pPr marL="1200202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Омега</a:t>
            </a:r>
          </a:p>
          <a:p>
            <a:pPr marL="1200202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Волхова</a:t>
            </a:r>
          </a:p>
          <a:p>
            <a:pPr marL="1200202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Лебедушка</a:t>
            </a:r>
          </a:p>
          <a:p>
            <a:pPr marL="1200202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Золушка</a:t>
            </a:r>
          </a:p>
          <a:p>
            <a:pPr marL="1200202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Мальвина</a:t>
            </a:r>
          </a:p>
          <a:p>
            <a:pPr marL="1200202" indent="0"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Звездочка</a:t>
            </a:r>
          </a:p>
          <a:p>
            <a:pPr marL="1200202" indent="0">
              <a:buNone/>
              <a:defRPr/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Зинри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6D19C4-DAB6-4E24-A55F-4CB8780EE00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-252288" y="1022612"/>
            <a:ext cx="3960440" cy="4476601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rgbClr val="FF0000"/>
                </a:solidFill>
              </a:rPr>
              <a:t>0- баллов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посадка 2003 г.       посадка 2016 г.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Голубое веретено   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Югана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Ленита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Лазурит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Волшебница             Славянка</a:t>
            </a:r>
          </a:p>
          <a:p>
            <a:pPr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Огненный опал         Восторг</a:t>
            </a:r>
          </a:p>
          <a:p>
            <a:pPr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Лакомка                    Снегирь  </a:t>
            </a:r>
          </a:p>
          <a:p>
            <a:pPr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Синеглазка               Гордость Бакчара </a:t>
            </a:r>
          </a:p>
          <a:p>
            <a:pPr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Камчадалка             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Соловей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Роксана                    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Бакчарский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великан</a:t>
            </a:r>
          </a:p>
          <a:p>
            <a:pPr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Бумеранг (675-6)     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Десертная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Избранница             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Бакчарская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                                                    юбилейная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                                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                                                    </a:t>
            </a:r>
            <a:endParaRPr lang="ru-RU" sz="1200" dirty="0">
              <a:cs typeface="Arial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9BB344E-EE61-4525-BFBF-4FEE7CA271B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832078" y="5110409"/>
            <a:ext cx="1944836" cy="432048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1000" dirty="0">
                <a:solidFill>
                  <a:schemeClr val="tx1"/>
                </a:solidFill>
              </a:rPr>
              <a:t>Личинка божьей коровки, </a:t>
            </a:r>
          </a:p>
          <a:p>
            <a:r>
              <a:rPr lang="ru-RU" altLang="ru-RU" sz="1000" dirty="0">
                <a:solidFill>
                  <a:schemeClr val="tx1"/>
                </a:solidFill>
              </a:rPr>
              <a:t>поедающая тлю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6FDE5F5-2AA7-4AAF-A6AB-C71ADA223309}"/>
              </a:ext>
            </a:extLst>
          </p:cNvPr>
          <p:cNvSpPr txBox="1">
            <a:spLocks/>
          </p:cNvSpPr>
          <p:nvPr/>
        </p:nvSpPr>
        <p:spPr>
          <a:xfrm>
            <a:off x="397783" y="5572112"/>
            <a:ext cx="2622127" cy="32590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304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08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912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168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521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25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129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433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Опасные фитофаги жимолости синей (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Lonicera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caerulea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L.) 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Урало-Сибирского региона РФ</a:t>
            </a:r>
            <a:endParaRPr lang="ru-RU" sz="8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личинка божьей уоровки20150605_152914">
            <a:extLst>
              <a:ext uri="{FF2B5EF4-FFF2-40B4-BE49-F238E27FC236}">
                <a16:creationId xmlns:a16="http://schemas.microsoft.com/office/drawing/2014/main" id="{30C18770-32C2-434E-85C3-22D9919DA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7077" r="-1135" b="14283"/>
          <a:stretch/>
        </p:blipFill>
        <p:spPr bwMode="auto">
          <a:xfrm>
            <a:off x="3060080" y="3942688"/>
            <a:ext cx="2808312" cy="17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3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962" y="626815"/>
            <a:ext cx="7482438" cy="711352"/>
          </a:xfrm>
        </p:spPr>
        <p:txBody>
          <a:bodyPr>
            <a:noAutofit/>
          </a:bodyPr>
          <a:lstStyle/>
          <a:p>
            <a:r>
              <a:rPr lang="ru-RU" sz="2400" dirty="0"/>
              <a:t>Жимолостная узкотелая златка</a:t>
            </a:r>
            <a:r>
              <a:rPr lang="en-US" sz="2400" dirty="0"/>
              <a:t> </a:t>
            </a:r>
            <a:r>
              <a:rPr lang="en-US" sz="2400" dirty="0">
                <a:latin typeface="+mn-lt"/>
              </a:rPr>
              <a:t>-</a:t>
            </a:r>
            <a:r>
              <a:rPr lang="ru-RU" sz="2400" dirty="0">
                <a:latin typeface="+mn-lt"/>
              </a:rPr>
              <a:t> </a:t>
            </a:r>
            <a:r>
              <a:rPr lang="ru-RU" sz="2400" i="1" dirty="0" err="1"/>
              <a:t>Agrilus</a:t>
            </a:r>
            <a:r>
              <a:rPr lang="ru-RU" sz="2400" i="1" dirty="0"/>
              <a:t> </a:t>
            </a:r>
            <a:r>
              <a:rPr lang="ru-RU" sz="2400" i="1" dirty="0" err="1"/>
              <a:t>coerule</a:t>
            </a:r>
            <a:r>
              <a:rPr lang="en-US" sz="2400" i="1" dirty="0"/>
              <a:t>a </a:t>
            </a:r>
            <a:r>
              <a:rPr lang="ru-RU" sz="2400" i="1" dirty="0" err="1"/>
              <a:t>Rossi</a:t>
            </a:r>
            <a:endParaRPr lang="ru-RU" sz="2400" dirty="0">
              <a:latin typeface="+mn-lt"/>
            </a:endParaRPr>
          </a:p>
        </p:txBody>
      </p:sp>
      <p:pic>
        <p:nvPicPr>
          <p:cNvPr id="5" name="Picture 4" descr="кусты с поврежденными веткам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7"/>
          <a:stretch>
            <a:fillRect/>
          </a:stretch>
        </p:blipFill>
        <p:spPr bwMode="auto">
          <a:xfrm>
            <a:off x="349491" y="1646676"/>
            <a:ext cx="3604825" cy="37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Здоровая и поврежденная ветки жимолости после зачистки кор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4866"/>
          <a:stretch>
            <a:fillRect/>
          </a:stretch>
        </p:blipFill>
        <p:spPr bwMode="auto">
          <a:xfrm>
            <a:off x="4397295" y="1325307"/>
            <a:ext cx="3085143" cy="21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жимолость 2019 г\20190603_0916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9" t="32409" r="24092" b="30094"/>
          <a:stretch/>
        </p:blipFill>
        <p:spPr bwMode="auto">
          <a:xfrm>
            <a:off x="3918711" y="4003186"/>
            <a:ext cx="1414024" cy="101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20140630_1422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24" y="3638898"/>
            <a:ext cx="2399376" cy="17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76593" y="4731819"/>
            <a:ext cx="3342238" cy="57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9" tIns="40809" rIns="81619" bIns="4080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7" dirty="0">
                <a:solidFill>
                  <a:prstClr val="white">
                    <a:lumMod val="95000"/>
                  </a:prstClr>
                </a:solidFill>
              </a:rPr>
              <a:t>Усыхание поврежденных веток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391673" y="4813212"/>
            <a:ext cx="1671119" cy="5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9" tIns="40809" rIns="81619" bIns="4080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28" dirty="0">
                <a:solidFill>
                  <a:prstClr val="black"/>
                </a:solidFill>
              </a:rPr>
              <a:t>Личинка в древесине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333021" y="2996426"/>
            <a:ext cx="2442405" cy="44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9" tIns="40809" rIns="81619" bIns="4080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28" dirty="0">
                <a:solidFill>
                  <a:prstClr val="black"/>
                </a:solidFill>
              </a:rPr>
              <a:t>Здоровая (вверху) и поврежденная ветки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626011" y="4474515"/>
            <a:ext cx="1671119" cy="43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9" tIns="40809" rIns="81619" bIns="4080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7" dirty="0">
                <a:solidFill>
                  <a:prstClr val="black"/>
                </a:solidFill>
              </a:rPr>
              <a:t>жук</a:t>
            </a:r>
          </a:p>
        </p:txBody>
      </p:sp>
      <p:pic>
        <p:nvPicPr>
          <p:cNvPr id="11" name="Picture 4" descr="кусты с поврежденными ветками">
            <a:extLst>
              <a:ext uri="{FF2B5EF4-FFF2-40B4-BE49-F238E27FC236}">
                <a16:creationId xmlns:a16="http://schemas.microsoft.com/office/drawing/2014/main" id="{A7A88DDA-1A2B-4F24-9F9C-E4D6B1FA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7"/>
          <a:stretch>
            <a:fillRect/>
          </a:stretch>
        </p:blipFill>
        <p:spPr bwMode="auto">
          <a:xfrm>
            <a:off x="353094" y="1646676"/>
            <a:ext cx="3604825" cy="379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E75A857-384D-42E1-9F34-BA384B806442}"/>
              </a:ext>
            </a:extLst>
          </p:cNvPr>
          <p:cNvSpPr txBox="1">
            <a:spLocks/>
          </p:cNvSpPr>
          <p:nvPr/>
        </p:nvSpPr>
        <p:spPr bwMode="auto">
          <a:xfrm>
            <a:off x="4333021" y="2994401"/>
            <a:ext cx="2442405" cy="44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9" tIns="40809" rIns="81619" bIns="4080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28" dirty="0">
                <a:solidFill>
                  <a:prstClr val="black"/>
                </a:solidFill>
              </a:rPr>
              <a:t>Здоровая (вверху) и поврежденная ветки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BD1C390-D09D-4F38-ACD5-1FA03C4EB603}"/>
              </a:ext>
            </a:extLst>
          </p:cNvPr>
          <p:cNvSpPr txBox="1">
            <a:spLocks/>
          </p:cNvSpPr>
          <p:nvPr/>
        </p:nvSpPr>
        <p:spPr bwMode="auto">
          <a:xfrm>
            <a:off x="4485421" y="3146801"/>
            <a:ext cx="2442405" cy="44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9" tIns="40809" rIns="81619" bIns="4080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1428" dirty="0">
              <a:solidFill>
                <a:prstClr val="black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372AB0F6-1DDB-421E-AFF1-E128DB7221F5}"/>
              </a:ext>
            </a:extLst>
          </p:cNvPr>
          <p:cNvSpPr txBox="1">
            <a:spLocks/>
          </p:cNvSpPr>
          <p:nvPr/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304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08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912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168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521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25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129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433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Опасные фитофаги жимолости синей (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Lonicera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caerulea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L.) 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Урало-Сибирского региона РФ</a:t>
            </a:r>
            <a:endParaRPr lang="ru-RU" sz="8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16679"/>
      </p:ext>
    </p:extLst>
  </p:cSld>
  <p:clrMapOvr>
    <a:masterClrMapping/>
  </p:clrMapOvr>
</p:sld>
</file>

<file path=ppt/theme/theme1.xml><?xml version="1.0" encoding="utf-8"?>
<a:theme xmlns:a="http://schemas.openxmlformats.org/drawingml/2006/main" name="Wf17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hibition_template_16х9" id="{A077F074-2D96-424A-8138-DB26D9E81369}" vid="{F7A9F571-0041-7A4C-8F8D-56C158584F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Wf17_presentation</Template>
  <TotalTime>5489</TotalTime>
  <Words>1181</Words>
  <Application>Microsoft Office PowerPoint</Application>
  <PresentationFormat>Произвольный</PresentationFormat>
  <Paragraphs>361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Wf17_presentation</vt:lpstr>
      <vt:lpstr>Опасные фитофаги жимолости синей (Lonicera caerulea L.) Урало-Сибирского региона РФ</vt:lpstr>
      <vt:lpstr>Основные вредители жимолости в Урало-Сибирском регионе РФ</vt:lpstr>
      <vt:lpstr>Повреждение почек жимолости  птицами на однолетних приростах, 2014, 2017 гг., % </vt:lpstr>
      <vt:lpstr>Повреждение верхушечных почек жимолости птицами и потери урожая из-за гибели зачатков цветков, 2014 г. </vt:lpstr>
      <vt:lpstr> Жимолостная верхушечная тля - Semiaphis tataricae Aiz. </vt:lpstr>
      <vt:lpstr>Жимолостно - злаковая тля  - Rhopalomyzus lonicerae Skeb. </vt:lpstr>
      <vt:lpstr>Повреждение сортов жимолости тлями, 2015-2017 гг., балл. Пос. 2011 г. </vt:lpstr>
      <vt:lpstr>Распределение сортов жимолости по максимальному повреждению верхушечной тлей</vt:lpstr>
      <vt:lpstr>Жимолостная узкотелая златка - Agrilus coerulea Rossi</vt:lpstr>
      <vt:lpstr>Кленовый мучнистый червец – Phenacoccus aceris Sign</vt:lpstr>
      <vt:lpstr>Акациевая ложнощитовка – Parthenolecanium corni Bouc. </vt:lpstr>
      <vt:lpstr>Розанная листовертка (Cacoecia rosana L.) По данным Сигаль О.Г. ООО « Григорьевские сады»</vt:lpstr>
      <vt:lpstr>Вишневая муха (Rhagoletis cerasi L.).  Обнаружена и описана Л.Д. Шаманской  (ФГБНУ ФАНЦА) </vt:lpstr>
      <vt:lpstr> Обыкновенный паутинный клещ - Tetranichus urticae Koch </vt:lpstr>
      <vt:lpstr>Благодарю за внимание! Вопросы?</vt:lpstr>
    </vt:vector>
  </TitlesOfParts>
  <Manager/>
  <Company>Berry-Union.RU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Berry-Union.RU</dc:title>
  <dc:subject/>
  <dc:creator>Berry-Union.RU</dc:creator>
  <cp:keywords/>
  <dc:description/>
  <cp:lastModifiedBy>User</cp:lastModifiedBy>
  <cp:revision>138</cp:revision>
  <cp:lastPrinted>2017-09-01T08:27:00Z</cp:lastPrinted>
  <dcterms:created xsi:type="dcterms:W3CDTF">2017-08-31T15:35:35Z</dcterms:created>
  <dcterms:modified xsi:type="dcterms:W3CDTF">2020-03-03T08:24:07Z</dcterms:modified>
  <cp:category/>
</cp:coreProperties>
</file>