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2" r:id="rId3"/>
    <p:sldId id="257" r:id="rId4"/>
    <p:sldId id="259" r:id="rId5"/>
    <p:sldId id="260" r:id="rId6"/>
    <p:sldId id="261" r:id="rId7"/>
    <p:sldId id="264" r:id="rId8"/>
    <p:sldId id="265" r:id="rId9"/>
    <p:sldId id="266" r:id="rId10"/>
    <p:sldId id="269" r:id="rId11"/>
    <p:sldId id="263" r:id="rId12"/>
    <p:sldId id="271" r:id="rId13"/>
    <p:sldId id="267" r:id="rId14"/>
    <p:sldId id="270" r:id="rId15"/>
    <p:sldId id="268" r:id="rId16"/>
    <p:sldId id="258" r:id="rId17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28B"/>
    <a:srgbClr val="387824"/>
    <a:srgbClr val="003399"/>
    <a:srgbClr val="5F5F5F"/>
    <a:srgbClr val="0033CC"/>
    <a:srgbClr val="5AC1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4"/>
    <p:restoredTop sz="94818"/>
  </p:normalViewPr>
  <p:slideViewPr>
    <p:cSldViewPr>
      <p:cViewPr>
        <p:scale>
          <a:sx n="130" d="100"/>
          <a:sy n="130" d="100"/>
        </p:scale>
        <p:origin x="-1776" y="-72"/>
      </p:cViewPr>
      <p:guideLst>
        <p:guide orient="horz" pos="346"/>
        <p:guide orient="horz" pos="3974"/>
        <p:guide orient="horz" pos="164"/>
        <p:guide orient="horz" pos="4156"/>
        <p:guide orient="horz" pos="436"/>
        <p:guide orient="horz" pos="743"/>
        <p:guide orient="horz" pos="3547"/>
        <p:guide orient="horz" pos="522"/>
        <p:guide orient="horz" pos="3710"/>
        <p:guide orient="horz" pos="1747"/>
        <p:guide pos="393"/>
        <p:guide pos="7514"/>
        <p:guide pos="211"/>
        <p:guide pos="5110"/>
        <p:guide pos="2842"/>
        <p:guide pos="3840"/>
        <p:guide pos="267"/>
        <p:guide pos="5103"/>
        <p:guide pos="144"/>
        <p:guide pos="3470"/>
        <p:guide pos="1457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orient="horz" pos="2924"/>
        <p:guide pos="2140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="" xmlns:a16="http://schemas.microsoft.com/office/drawing/2014/main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1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="" xmlns:a16="http://schemas.microsoft.com/office/drawing/2014/main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="" xmlns:a16="http://schemas.microsoft.com/office/drawing/2014/main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683816" y="1764556"/>
            <a:ext cx="7345685" cy="13121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БИОТЕХНОЛОГИЯ В САДОВОДСТВЕ И ПИТОМНИКОВОДСТВЕ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683816" y="2916684"/>
            <a:ext cx="7345684" cy="1490028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</a:t>
            </a:r>
            <a:r>
              <a:rPr lang="ru-RU" sz="2400" dirty="0" err="1" smtClean="0">
                <a:solidFill>
                  <a:schemeClr val="accent3">
                    <a:lumMod val="75000"/>
                  </a:schemeClr>
                </a:solidFill>
              </a:rPr>
              <a:t>А.А.Шипунова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Научно-производственный центр биотехнологии «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</a:rPr>
              <a:t>Фитогенетика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ru-RU" sz="2400" dirty="0" err="1" smtClean="0">
                <a:solidFill>
                  <a:schemeClr val="accent3">
                    <a:lumMod val="75000"/>
                  </a:schemeClr>
                </a:solidFill>
              </a:rPr>
              <a:t>г.Тула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72" y="4644876"/>
            <a:ext cx="1512168" cy="7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1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187872" y="742773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ПРЕИМУЩЕСТВА МИКРОКЛОНАЛЬНОГО РАЗМНОЖЕНИЯ РАСТЕНИЙ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10</a:t>
            </a:fld>
            <a:endParaRPr lang="ru-RU" b="0" dirty="0"/>
          </a:p>
        </p:txBody>
      </p:sp>
      <p:pic>
        <p:nvPicPr>
          <p:cNvPr id="6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36" y="1836564"/>
            <a:ext cx="4536504" cy="3024336"/>
          </a:xfrm>
        </p:spPr>
      </p:pic>
      <p:sp>
        <p:nvSpPr>
          <p:cNvPr id="11" name="Текст 5"/>
          <p:cNvSpPr txBox="1">
            <a:spLocks/>
          </p:cNvSpPr>
          <p:nvPr/>
        </p:nvSpPr>
        <p:spPr bwMode="auto">
          <a:xfrm>
            <a:off x="251768" y="1476524"/>
            <a:ext cx="33843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Таким образом, способ  </a:t>
            </a:r>
            <a:r>
              <a:rPr kumimoji="0" lang="ru-RU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клонального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</a:t>
            </a:r>
            <a:r>
              <a:rPr kumimoji="0" lang="ru-RU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микроразмножения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 растений имеет ряд преимуществ по сравнению с традиционными способами размножения: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Возможность круглогодичного размножения.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Высокий коэффициент размножения.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Высокое качество и активный рост растений.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Возможность использования </a:t>
            </a:r>
            <a:r>
              <a:rPr kumimoji="0" lang="ru-RU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клонально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47B000">
                    <a:lumMod val="50000"/>
                  </a:srgb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размноженных растений в качестве маточных, что дополнительно увеличивает коэффициент размножения.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47B000">
                  <a:lumMod val="50000"/>
                </a:srgbClr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6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115864" y="756444"/>
            <a:ext cx="6797016" cy="1615387"/>
          </a:xfrm>
        </p:spPr>
        <p:txBody>
          <a:bodyPr anchor="t">
            <a:normAutofit fontScale="90000"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Общий объём производства основных культур на НПЦ «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</a:rPr>
              <a:t>Фитогенетика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» за 2019 год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составил не менее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1 млн. растений, в том числе: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11</a:t>
            </a:fld>
            <a:endParaRPr lang="ru-RU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824" y="2700660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Жимолость – 200 тыс.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шт.                 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Вишня – 70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Голубика – 100 тыс.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шт.                     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Малина – 70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      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Ежевика - 230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                         Сирень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– 85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Рододендрон – 100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               Актинидия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– 60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Виноград – 10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                        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Рябина – 35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Слива и алыча – 46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                Чубушник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– 70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Земляника  -  150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                   Крыжовник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– 11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Княженика – 26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             </a:t>
            </a:r>
          </a:p>
          <a:p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Ежемалиновый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гибрид – 70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тыс.шт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57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115864" y="900460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Растения, готовые к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реализации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12</a:t>
            </a:fld>
            <a:endParaRPr lang="ru-RU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1" y="1488970"/>
            <a:ext cx="2638734" cy="351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37" y="1505023"/>
            <a:ext cx="2624920" cy="349989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17" y="1505022"/>
            <a:ext cx="2628967" cy="349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792" y="5226456"/>
            <a:ext cx="215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Растения в кассетах</a:t>
            </a:r>
            <a:endParaRPr lang="ru-RU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8547" y="5203371"/>
            <a:ext cx="155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Растения в Р7</a:t>
            </a:r>
            <a:endParaRPr lang="ru-RU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392" y="5203373"/>
            <a:ext cx="158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Растения в С2</a:t>
            </a:r>
            <a:endParaRPr lang="ru-RU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9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187872" y="612428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Готовая продукция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13</a:t>
            </a:fld>
            <a:endParaRPr lang="ru-RU" b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64" y="1188492"/>
            <a:ext cx="64738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12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259880" y="540420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НПЦ «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Фитогенетика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» является сертифицированным питомником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14</a:t>
            </a:fld>
            <a:endParaRPr lang="ru-RU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8" y="1332508"/>
            <a:ext cx="3274840" cy="450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48" y="1548532"/>
            <a:ext cx="3073505" cy="42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31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812063" y="693164"/>
            <a:ext cx="6797016" cy="711352"/>
          </a:xfrm>
        </p:spPr>
        <p:txBody>
          <a:bodyPr anchor="t">
            <a:no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Приглашаем к сотрудничеству!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15</a:t>
            </a:fld>
            <a:endParaRPr lang="ru-RU" b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40" y="1404516"/>
            <a:ext cx="6621463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331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16</a:t>
            </a:fld>
            <a:endParaRPr lang="ru-RU" b="0" dirty="0"/>
          </a:p>
        </p:txBody>
      </p:sp>
      <p:sp>
        <p:nvSpPr>
          <p:cNvPr id="10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1115864" y="900460"/>
            <a:ext cx="6783993" cy="711352"/>
          </a:xfrm>
        </p:spPr>
        <p:txBody>
          <a:bodyPr anchor="t"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775" y="1764556"/>
            <a:ext cx="5304123" cy="2304256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 err="1" smtClean="0">
                <a:solidFill>
                  <a:schemeClr val="accent3">
                    <a:lumMod val="75000"/>
                  </a:schemeClr>
                </a:solidFill>
              </a:rPr>
              <a:t>А.А.Шипунова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, директор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Научно-производственный центр биотехнологии «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</a:rPr>
              <a:t>Фитогенетика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» - структурное подразделение АО «КБП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Россия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3">
                    <a:lumMod val="75000"/>
                  </a:schemeClr>
                </a:solidFill>
              </a:rPr>
              <a:t>г.Тула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тел/ф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(4872)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41-31-16,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www.fitogenetika.ru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 e-</a:t>
            </a:r>
            <a:r>
              <a:rPr lang="ru-RU" sz="2400" dirty="0" err="1" smtClean="0">
                <a:solidFill>
                  <a:schemeClr val="accent3">
                    <a:lumMod val="75000"/>
                  </a:schemeClr>
                </a:solidFill>
              </a:rPr>
              <a:t>mail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75000"/>
                  </a:schemeClr>
                </a:solidFill>
              </a:rPr>
              <a:t>fitogenetika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@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</a:rPr>
              <a:t>bk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ru-RU" sz="2400" dirty="0" err="1" smtClean="0">
                <a:solidFill>
                  <a:schemeClr val="accent3">
                    <a:lumMod val="75000"/>
                  </a:schemeClr>
                </a:solidFill>
              </a:rPr>
              <a:t>ru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899" y="2484636"/>
            <a:ext cx="2232248" cy="118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7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НПЦ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</a:rPr>
              <a:t>Фитогенетика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539800" y="5004916"/>
            <a:ext cx="6916029" cy="536997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НПЦ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Фитогенетика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г. Туле на протяжении более 20 лет ежегодно производит не менее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млн. растений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способом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клонального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микроразмножения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постоянно работает над совершенствованием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78" y="1044476"/>
            <a:ext cx="5040560" cy="37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52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187872" y="612428"/>
            <a:ext cx="6941032" cy="967315"/>
          </a:xfrm>
        </p:spPr>
        <p:txBody>
          <a:bodyPr anchor="t">
            <a:noAutofit/>
          </a:bodyPr>
          <a:lstStyle/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Стратегией развития садоводства в целом  должно быть </a:t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масштабное оздоровление садовых культур и производство </a:t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безвирусного посадочного материала на базе крупных </a:t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биотехнологических комплексов. Задача садоводства – получение максимально возможных урожаев, а задача питомников – обеспечить садоводческие хозяйства качественным посадочным материалом, позволяющим максимально раскрыть свой потенциал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3</a:t>
            </a:fld>
            <a:endParaRPr lang="ru-RU" b="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968" y="2510536"/>
            <a:ext cx="4968552" cy="331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defTabSz="914400"/>
            <a:r>
              <a:rPr lang="ru-RU" sz="2800" dirty="0">
                <a:solidFill>
                  <a:srgbClr val="47B000">
                    <a:lumMod val="50000"/>
                  </a:srgbClr>
                </a:solidFill>
                <a:latin typeface="Microsoft Sans Serif"/>
              </a:rPr>
              <a:t>Плодоношение малины на 2-й год после осенней посадки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4</a:t>
            </a:fld>
            <a:endParaRPr lang="ru-RU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187872" y="5559661"/>
            <a:ext cx="265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dirty="0" smtClean="0">
                <a:solidFill>
                  <a:srgbClr val="47B000">
                    <a:lumMod val="50000"/>
                  </a:srgbClr>
                </a:solidFill>
                <a:latin typeface="Microsoft Sans Serif"/>
              </a:rPr>
              <a:t>Атлант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4296" y="5578979"/>
            <a:ext cx="26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dirty="0" smtClean="0">
                <a:solidFill>
                  <a:srgbClr val="47B000">
                    <a:lumMod val="50000"/>
                  </a:srgbClr>
                </a:solidFill>
                <a:latin typeface="Microsoft Sans Serif"/>
              </a:rPr>
              <a:t>Дочь Геракла</a:t>
            </a:r>
          </a:p>
        </p:txBody>
      </p:sp>
      <p:pic>
        <p:nvPicPr>
          <p:cNvPr id="12" name="Picture 2" descr="C:\Users\admin\Desktop\Для конф\АтлантDSC000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60" y="1571271"/>
            <a:ext cx="3004815" cy="400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Для конф\Дочь геракла DSC00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64" y="1548532"/>
            <a:ext cx="3007877" cy="401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05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334786" y="821645"/>
            <a:ext cx="6797016" cy="711352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Работа в лаборатории микроклонального размножения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5</a:t>
            </a:fld>
            <a:endParaRPr lang="ru-RU" b="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8" y="1548532"/>
            <a:ext cx="3041366" cy="238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22" y="1548532"/>
            <a:ext cx="528585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946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331888" y="612428"/>
            <a:ext cx="5832648" cy="464117"/>
          </a:xfrm>
        </p:spPr>
        <p:txBody>
          <a:bodyPr anchor="t">
            <a:norm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Черенки жимолости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6</a:t>
            </a:fld>
            <a:endParaRPr lang="ru-RU" b="0" dirty="0"/>
          </a:p>
        </p:txBody>
      </p:sp>
      <p:pic>
        <p:nvPicPr>
          <p:cNvPr id="6" name="Рисунок 5" descr="D:\фото для каталога\жимолость\IMG_96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56" y="1188492"/>
            <a:ext cx="5544616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67792" y="4716884"/>
            <a:ext cx="748883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Использовать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клональные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растения в качестве маточных можно на любом этапе роста. Так, мы черенкуем растения уже в кассетах, сразу после завершения этапа адаптации в теплицах. Наш питомник работает, прежде всего, для обеспечения потребности российских питомников в качественном посадочном материале и мы предлагаем юные растения в кассетах для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доращивания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, а также использования их в качестве маточных</a:t>
            </a:r>
          </a:p>
        </p:txBody>
      </p:sp>
    </p:spTree>
    <p:extLst>
      <p:ext uri="{BB962C8B-B14F-4D97-AF65-F5344CB8AC3E}">
        <p14:creationId xmlns:p14="http://schemas.microsoft.com/office/powerpoint/2010/main" val="180541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Посадка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клональных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растений земляники на маточник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7</a:t>
            </a:fld>
            <a:endParaRPr lang="ru-RU" b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2" y="1529407"/>
            <a:ext cx="3168352" cy="4267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6" y="1529407"/>
            <a:ext cx="3168352" cy="4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20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187872" y="540420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Маточник земляники в подвесных кашпо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8</a:t>
            </a:fld>
            <a:endParaRPr lang="ru-RU" b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64" y="1124744"/>
            <a:ext cx="6348197" cy="476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85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1187872" y="1044476"/>
            <a:ext cx="6797016" cy="720080"/>
          </a:xfrm>
        </p:spPr>
        <p:txBody>
          <a:bodyPr anchor="t"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Укоренённые черенки голубики в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микропарниках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9</a:t>
            </a:fld>
            <a:endParaRPr lang="ru-RU" b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64" y="1562738"/>
            <a:ext cx="3039802" cy="4053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90" y="1561200"/>
            <a:ext cx="3079496" cy="41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59866"/>
      </p:ext>
    </p:extLst>
  </p:cSld>
  <p:clrMapOvr>
    <a:masterClrMapping/>
  </p:clrMapOvr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4284</TotalTime>
  <Words>412</Words>
  <Application>Microsoft Office PowerPoint</Application>
  <PresentationFormat>Произвольный</PresentationFormat>
  <Paragraphs>77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Wf17_presentation</vt:lpstr>
      <vt:lpstr>БИОТЕХНОЛОГИЯ В САДОВОДСТВЕ И ПИТОМНИКОВОДСТВЕ</vt:lpstr>
      <vt:lpstr>НПЦ «Фитогенетика»</vt:lpstr>
      <vt:lpstr>Стратегией развития садоводства в целом  должно быть  масштабное оздоровление садовых культур и производство  безвирусного посадочного материала на базе крупных  биотехнологических комплексов. Задача садоводства – получение максимально возможных урожаев, а задача питомников – обеспечить садоводческие хозяйства качественным посадочным материалом, позволяющим максимально раскрыть свой потенциал</vt:lpstr>
      <vt:lpstr>Плодоношение малины на 2-й год после осенней посадки</vt:lpstr>
      <vt:lpstr>Работа в лаборатории микроклонального размножения</vt:lpstr>
      <vt:lpstr>Черенки жимолости </vt:lpstr>
      <vt:lpstr>Посадка клональных растений земляники на маточник</vt:lpstr>
      <vt:lpstr>Маточник земляники в подвесных кашпо</vt:lpstr>
      <vt:lpstr>Укоренённые черенки голубики в микропарниках</vt:lpstr>
      <vt:lpstr>ПРЕИМУЩЕСТВА МИКРОКЛОНАЛЬНОГО РАЗМНОЖЕНИЯ РАСТЕНИЙ</vt:lpstr>
      <vt:lpstr>Общий объём производства основных культур на НПЦ «Фитогенетика» за 2019 год составил не менее 1 млн. растений, в том числе:</vt:lpstr>
      <vt:lpstr>Растения, готовые к реализации</vt:lpstr>
      <vt:lpstr>Готовая продукция</vt:lpstr>
      <vt:lpstr>НПЦ «Фитогенетика» является сертифицированным питомником</vt:lpstr>
      <vt:lpstr>Приглашаем к сотрудничеству!</vt:lpstr>
      <vt:lpstr>Благодарю за внимание! </vt:lpstr>
    </vt:vector>
  </TitlesOfParts>
  <Company>Berry-Union.RU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Berry-Union.RU</dc:title>
  <dc:creator>Berry-Union.RU</dc:creator>
  <cp:lastModifiedBy>admin</cp:lastModifiedBy>
  <cp:revision>47</cp:revision>
  <cp:lastPrinted>2017-09-01T08:27:00Z</cp:lastPrinted>
  <dcterms:created xsi:type="dcterms:W3CDTF">2017-08-31T15:35:35Z</dcterms:created>
  <dcterms:modified xsi:type="dcterms:W3CDTF">2020-02-15T09:32:26Z</dcterms:modified>
</cp:coreProperties>
</file>