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71" r:id="rId4"/>
    <p:sldId id="287" r:id="rId5"/>
    <p:sldId id="269" r:id="rId6"/>
    <p:sldId id="288" r:id="rId7"/>
    <p:sldId id="289" r:id="rId8"/>
    <p:sldId id="290" r:id="rId9"/>
    <p:sldId id="291" r:id="rId10"/>
    <p:sldId id="292" r:id="rId11"/>
    <p:sldId id="293" r:id="rId12"/>
    <p:sldId id="278" r:id="rId13"/>
    <p:sldId id="279" r:id="rId14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69012ECD-51FC-41F1-AA8D-1B2483CD663E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07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outlineViewPr>
    <p:cViewPr>
      <p:scale>
        <a:sx n="33" d="100"/>
        <a:sy n="33" d="100"/>
      </p:scale>
      <p:origin x="0" y="-1739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51198EC-8139-42E0-8E21-7D55627C4578}" type="datetime1">
              <a:rPr lang="ru-RU" smtClean="0"/>
              <a:t>26.02.2020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85B5D-AF9C-4619-9577-8E9C8F4CF6D0}" type="datetime1">
              <a:rPr lang="ru-RU" smtClean="0"/>
              <a:pPr/>
              <a:t>26.02.2020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649DAF-093F-4482-AA38-346E9A2DEE9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5681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004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50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828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730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48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74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749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278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298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588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505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63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405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768422"/>
            <a:ext cx="6840000" cy="2387600"/>
          </a:xfrm>
          <a:solidFill>
            <a:schemeClr val="tx1">
              <a:alpha val="80000"/>
            </a:schemeClr>
          </a:solidFill>
        </p:spPr>
        <p:txBody>
          <a:bodyPr lIns="432000" rIns="432000" bIns="144000" rtlCol="0" anchor="b"/>
          <a:lstStyle>
            <a:lvl1pPr algn="l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</a:t>
            </a:r>
            <a:br>
              <a:rPr lang="ru-RU" noProof="0" dirty="0"/>
            </a:br>
            <a:r>
              <a:rPr lang="ru-RU" noProof="0" dirty="0"/>
              <a:t>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solidFill>
            <a:schemeClr val="tx1">
              <a:alpha val="90000"/>
            </a:schemeClr>
          </a:solidFill>
        </p:spPr>
        <p:txBody>
          <a:bodyPr lIns="432000" tIns="144000" rtlCol="0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8422"/>
            <a:ext cx="8790819" cy="332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: Фигура 17">
            <a:extLst>
              <a:ext uri="{FF2B5EF4-FFF2-40B4-BE49-F238E27FC236}">
                <a16:creationId xmlns:a16="http://schemas.microsoft.com/office/drawing/2014/main" id="{730F7266-25A0-4B3A-A8CE-F083ECC9D4C6}"/>
              </a:ext>
            </a:extLst>
          </p:cNvPr>
          <p:cNvSpPr/>
          <p:nvPr userDrawn="1"/>
        </p:nvSpPr>
        <p:spPr>
          <a:xfrm>
            <a:off x="0" y="2539992"/>
            <a:ext cx="5373076" cy="4318008"/>
          </a:xfrm>
          <a:custGeom>
            <a:avLst/>
            <a:gdLst>
              <a:gd name="connsiteX0" fmla="*/ 4972877 w 5373076"/>
              <a:gd name="connsiteY0" fmla="*/ 1816430 h 4318008"/>
              <a:gd name="connsiteX1" fmla="*/ 5211912 w 5373076"/>
              <a:gd name="connsiteY1" fmla="*/ 2046590 h 4318008"/>
              <a:gd name="connsiteX2" fmla="*/ 4866804 w 5373076"/>
              <a:gd name="connsiteY2" fmla="*/ 2013272 h 4318008"/>
              <a:gd name="connsiteX3" fmla="*/ 3721849 w 5373076"/>
              <a:gd name="connsiteY3" fmla="*/ 1808102 h 4318008"/>
              <a:gd name="connsiteX4" fmla="*/ 3854624 w 5373076"/>
              <a:gd name="connsiteY4" fmla="*/ 2524110 h 4318008"/>
              <a:gd name="connsiteX5" fmla="*/ 3419634 w 5373076"/>
              <a:gd name="connsiteY5" fmla="*/ 2322178 h 4318008"/>
              <a:gd name="connsiteX6" fmla="*/ 3604566 w 5373076"/>
              <a:gd name="connsiteY6" fmla="*/ 1945430 h 4318008"/>
              <a:gd name="connsiteX7" fmla="*/ 2301472 w 5373076"/>
              <a:gd name="connsiteY7" fmla="*/ 1771765 h 4318008"/>
              <a:gd name="connsiteX8" fmla="*/ 3237442 w 5373076"/>
              <a:gd name="connsiteY8" fmla="*/ 2134997 h 4318008"/>
              <a:gd name="connsiteX9" fmla="*/ 3266331 w 5373076"/>
              <a:gd name="connsiteY9" fmla="*/ 2949530 h 4318008"/>
              <a:gd name="connsiteX10" fmla="*/ 1897852 w 5373076"/>
              <a:gd name="connsiteY10" fmla="*/ 4318008 h 4318008"/>
              <a:gd name="connsiteX11" fmla="*/ 134565 w 5373076"/>
              <a:gd name="connsiteY11" fmla="*/ 4318008 h 4318008"/>
              <a:gd name="connsiteX12" fmla="*/ 0 w 5373076"/>
              <a:gd name="connsiteY12" fmla="*/ 4183443 h 4318008"/>
              <a:gd name="connsiteX13" fmla="*/ 0 w 5373076"/>
              <a:gd name="connsiteY13" fmla="*/ 2855805 h 4318008"/>
              <a:gd name="connsiteX14" fmla="*/ 5243699 w 5373076"/>
              <a:gd name="connsiteY14" fmla="*/ 652159 h 4318008"/>
              <a:gd name="connsiteX15" fmla="*/ 5058767 w 5373076"/>
              <a:gd name="connsiteY15" fmla="*/ 1028908 h 4318008"/>
              <a:gd name="connsiteX16" fmla="*/ 4960786 w 5373076"/>
              <a:gd name="connsiteY16" fmla="*/ 983422 h 4318008"/>
              <a:gd name="connsiteX17" fmla="*/ 3473588 w 5373076"/>
              <a:gd name="connsiteY17" fmla="*/ 405712 h 4318008"/>
              <a:gd name="connsiteX18" fmla="*/ 4094196 w 5373076"/>
              <a:gd name="connsiteY18" fmla="*/ 1366894 h 4318008"/>
              <a:gd name="connsiteX19" fmla="*/ 3778134 w 5373076"/>
              <a:gd name="connsiteY19" fmla="*/ 1741309 h 4318008"/>
              <a:gd name="connsiteX20" fmla="*/ 2824519 w 5373076"/>
              <a:gd name="connsiteY20" fmla="*/ 1808100 h 4318008"/>
              <a:gd name="connsiteX21" fmla="*/ 4454991 w 5373076"/>
              <a:gd name="connsiteY21" fmla="*/ 0 h 4318008"/>
              <a:gd name="connsiteX22" fmla="*/ 5373076 w 5373076"/>
              <a:gd name="connsiteY22" fmla="*/ 32358 h 4318008"/>
              <a:gd name="connsiteX23" fmla="*/ 4628717 w 5373076"/>
              <a:gd name="connsiteY23" fmla="*/ 1349015 h 4318008"/>
              <a:gd name="connsiteX24" fmla="*/ 4094010 w 5373076"/>
              <a:gd name="connsiteY24" fmla="*/ 779481 h 431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73076" h="4318008">
                <a:moveTo>
                  <a:pt x="4972877" y="1816430"/>
                </a:moveTo>
                <a:lnTo>
                  <a:pt x="5211912" y="2046590"/>
                </a:lnTo>
                <a:lnTo>
                  <a:pt x="4866804" y="2013272"/>
                </a:lnTo>
                <a:close/>
                <a:moveTo>
                  <a:pt x="3721849" y="1808102"/>
                </a:moveTo>
                <a:lnTo>
                  <a:pt x="3854624" y="2524110"/>
                </a:lnTo>
                <a:lnTo>
                  <a:pt x="3419634" y="2322178"/>
                </a:lnTo>
                <a:lnTo>
                  <a:pt x="3604566" y="1945430"/>
                </a:lnTo>
                <a:close/>
                <a:moveTo>
                  <a:pt x="2301472" y="1771765"/>
                </a:moveTo>
                <a:lnTo>
                  <a:pt x="3237442" y="2134997"/>
                </a:lnTo>
                <a:lnTo>
                  <a:pt x="3266331" y="2949530"/>
                </a:lnTo>
                <a:lnTo>
                  <a:pt x="1897852" y="4318008"/>
                </a:lnTo>
                <a:lnTo>
                  <a:pt x="134565" y="4318008"/>
                </a:lnTo>
                <a:lnTo>
                  <a:pt x="0" y="4183443"/>
                </a:lnTo>
                <a:lnTo>
                  <a:pt x="0" y="2855805"/>
                </a:lnTo>
                <a:close/>
                <a:moveTo>
                  <a:pt x="5243699" y="652159"/>
                </a:moveTo>
                <a:lnTo>
                  <a:pt x="5058767" y="1028908"/>
                </a:lnTo>
                <a:lnTo>
                  <a:pt x="4960786" y="983422"/>
                </a:lnTo>
                <a:close/>
                <a:moveTo>
                  <a:pt x="3473588" y="405712"/>
                </a:moveTo>
                <a:lnTo>
                  <a:pt x="4094196" y="1366894"/>
                </a:lnTo>
                <a:lnTo>
                  <a:pt x="3778134" y="1741309"/>
                </a:lnTo>
                <a:lnTo>
                  <a:pt x="2824519" y="1808100"/>
                </a:lnTo>
                <a:close/>
                <a:moveTo>
                  <a:pt x="4454991" y="0"/>
                </a:moveTo>
                <a:lnTo>
                  <a:pt x="5373076" y="32358"/>
                </a:lnTo>
                <a:lnTo>
                  <a:pt x="4628717" y="1349015"/>
                </a:lnTo>
                <a:lnTo>
                  <a:pt x="4094010" y="779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584000"/>
            <a:ext cx="5472000" cy="4608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9337FD81-6DFD-43B7-A7D9-59E45ECDF3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F17B7460-0559-435A-9C2F-1B12BC6CE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84325"/>
            <a:ext cx="5472113" cy="46069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152525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39098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столбца, с рам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96" y="2463936"/>
            <a:ext cx="2998948" cy="3314545"/>
          </a:xfrm>
          <a:custGeom>
            <a:avLst/>
            <a:gdLst>
              <a:gd name="connsiteX0" fmla="*/ 0 w 3726003"/>
              <a:gd name="connsiteY0" fmla="*/ 0 h 3314545"/>
              <a:gd name="connsiteX1" fmla="*/ 2998948 w 3726003"/>
              <a:gd name="connsiteY1" fmla="*/ 0 h 3314545"/>
              <a:gd name="connsiteX2" fmla="*/ 2998948 w 3726003"/>
              <a:gd name="connsiteY2" fmla="*/ 828636 h 3314545"/>
              <a:gd name="connsiteX3" fmla="*/ 3214867 w 3726003"/>
              <a:gd name="connsiteY3" fmla="*/ 828636 h 3314545"/>
              <a:gd name="connsiteX4" fmla="*/ 3214867 w 3726003"/>
              <a:gd name="connsiteY4" fmla="*/ 828636 h 3314545"/>
              <a:gd name="connsiteX5" fmla="*/ 3726003 w 3726003"/>
              <a:gd name="connsiteY5" fmla="*/ 1657273 h 3314545"/>
              <a:gd name="connsiteX6" fmla="*/ 3214867 w 3726003"/>
              <a:gd name="connsiteY6" fmla="*/ 2485909 h 3314545"/>
              <a:gd name="connsiteX7" fmla="*/ 3214867 w 3726003"/>
              <a:gd name="connsiteY7" fmla="*/ 2485909 h 3314545"/>
              <a:gd name="connsiteX8" fmla="*/ 2998948 w 3726003"/>
              <a:gd name="connsiteY8" fmla="*/ 2485909 h 3314545"/>
              <a:gd name="connsiteX9" fmla="*/ 2998948 w 3726003"/>
              <a:gd name="connsiteY9" fmla="*/ 3314545 h 3314545"/>
              <a:gd name="connsiteX10" fmla="*/ 0 w 3726003"/>
              <a:gd name="connsiteY10" fmla="*/ 3314545 h 3314545"/>
              <a:gd name="connsiteX11" fmla="*/ 0 w 3726003"/>
              <a:gd name="connsiteY11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3214867 w 3214867"/>
              <a:gd name="connsiteY4" fmla="*/ 828636 h 3314545"/>
              <a:gd name="connsiteX5" fmla="*/ 3214867 w 3214867"/>
              <a:gd name="connsiteY5" fmla="*/ 2485909 h 3314545"/>
              <a:gd name="connsiteX6" fmla="*/ 3214867 w 3214867"/>
              <a:gd name="connsiteY6" fmla="*/ 2485909 h 3314545"/>
              <a:gd name="connsiteX7" fmla="*/ 2998948 w 3214867"/>
              <a:gd name="connsiteY7" fmla="*/ 2485909 h 3314545"/>
              <a:gd name="connsiteX8" fmla="*/ 2998948 w 3214867"/>
              <a:gd name="connsiteY8" fmla="*/ 3314545 h 3314545"/>
              <a:gd name="connsiteX9" fmla="*/ 0 w 3214867"/>
              <a:gd name="connsiteY9" fmla="*/ 3314545 h 3314545"/>
              <a:gd name="connsiteX10" fmla="*/ 0 w 3214867"/>
              <a:gd name="connsiteY10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3214867 w 3214867"/>
              <a:gd name="connsiteY4" fmla="*/ 2485909 h 3314545"/>
              <a:gd name="connsiteX5" fmla="*/ 3214867 w 3214867"/>
              <a:gd name="connsiteY5" fmla="*/ 2485909 h 3314545"/>
              <a:gd name="connsiteX6" fmla="*/ 2998948 w 3214867"/>
              <a:gd name="connsiteY6" fmla="*/ 2485909 h 3314545"/>
              <a:gd name="connsiteX7" fmla="*/ 2998948 w 3214867"/>
              <a:gd name="connsiteY7" fmla="*/ 3314545 h 3314545"/>
              <a:gd name="connsiteX8" fmla="*/ 0 w 3214867"/>
              <a:gd name="connsiteY8" fmla="*/ 3314545 h 3314545"/>
              <a:gd name="connsiteX9" fmla="*/ 0 w 3214867"/>
              <a:gd name="connsiteY9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3214867 w 3214867"/>
              <a:gd name="connsiteY4" fmla="*/ 2485909 h 3314545"/>
              <a:gd name="connsiteX5" fmla="*/ 2998948 w 3214867"/>
              <a:gd name="connsiteY5" fmla="*/ 2485909 h 3314545"/>
              <a:gd name="connsiteX6" fmla="*/ 2998948 w 3214867"/>
              <a:gd name="connsiteY6" fmla="*/ 3314545 h 3314545"/>
              <a:gd name="connsiteX7" fmla="*/ 0 w 3214867"/>
              <a:gd name="connsiteY7" fmla="*/ 3314545 h 3314545"/>
              <a:gd name="connsiteX8" fmla="*/ 0 w 3214867"/>
              <a:gd name="connsiteY8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2988445 w 3214867"/>
              <a:gd name="connsiteY4" fmla="*/ 2459783 h 3314545"/>
              <a:gd name="connsiteX5" fmla="*/ 2998948 w 3214867"/>
              <a:gd name="connsiteY5" fmla="*/ 2485909 h 3314545"/>
              <a:gd name="connsiteX6" fmla="*/ 2998948 w 3214867"/>
              <a:gd name="connsiteY6" fmla="*/ 3314545 h 3314545"/>
              <a:gd name="connsiteX7" fmla="*/ 0 w 3214867"/>
              <a:gd name="connsiteY7" fmla="*/ 3314545 h 3314545"/>
              <a:gd name="connsiteX8" fmla="*/ 0 w 3214867"/>
              <a:gd name="connsiteY8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2998948 w 3214867"/>
              <a:gd name="connsiteY4" fmla="*/ 2485909 h 3314545"/>
              <a:gd name="connsiteX5" fmla="*/ 2998948 w 3214867"/>
              <a:gd name="connsiteY5" fmla="*/ 3314545 h 3314545"/>
              <a:gd name="connsiteX6" fmla="*/ 0 w 3214867"/>
              <a:gd name="connsiteY6" fmla="*/ 3314545 h 3314545"/>
              <a:gd name="connsiteX7" fmla="*/ 0 w 3214867"/>
              <a:gd name="connsiteY7" fmla="*/ 0 h 3314545"/>
              <a:gd name="connsiteX0" fmla="*/ 0 w 3040695"/>
              <a:gd name="connsiteY0" fmla="*/ 0 h 3314545"/>
              <a:gd name="connsiteX1" fmla="*/ 2998948 w 3040695"/>
              <a:gd name="connsiteY1" fmla="*/ 0 h 3314545"/>
              <a:gd name="connsiteX2" fmla="*/ 2998948 w 3040695"/>
              <a:gd name="connsiteY2" fmla="*/ 828636 h 3314545"/>
              <a:gd name="connsiteX3" fmla="*/ 3040695 w 3040695"/>
              <a:gd name="connsiteY3" fmla="*/ 1298899 h 3314545"/>
              <a:gd name="connsiteX4" fmla="*/ 2998948 w 3040695"/>
              <a:gd name="connsiteY4" fmla="*/ 2485909 h 3314545"/>
              <a:gd name="connsiteX5" fmla="*/ 2998948 w 3040695"/>
              <a:gd name="connsiteY5" fmla="*/ 3314545 h 3314545"/>
              <a:gd name="connsiteX6" fmla="*/ 0 w 3040695"/>
              <a:gd name="connsiteY6" fmla="*/ 3314545 h 3314545"/>
              <a:gd name="connsiteX7" fmla="*/ 0 w 3040695"/>
              <a:gd name="connsiteY7" fmla="*/ 0 h 3314545"/>
              <a:gd name="connsiteX0" fmla="*/ 0 w 2998948"/>
              <a:gd name="connsiteY0" fmla="*/ 0 h 3314545"/>
              <a:gd name="connsiteX1" fmla="*/ 2998948 w 2998948"/>
              <a:gd name="connsiteY1" fmla="*/ 0 h 3314545"/>
              <a:gd name="connsiteX2" fmla="*/ 2998948 w 2998948"/>
              <a:gd name="connsiteY2" fmla="*/ 828636 h 3314545"/>
              <a:gd name="connsiteX3" fmla="*/ 2998948 w 2998948"/>
              <a:gd name="connsiteY3" fmla="*/ 2485909 h 3314545"/>
              <a:gd name="connsiteX4" fmla="*/ 2998948 w 2998948"/>
              <a:gd name="connsiteY4" fmla="*/ 3314545 h 3314545"/>
              <a:gd name="connsiteX5" fmla="*/ 0 w 2998948"/>
              <a:gd name="connsiteY5" fmla="*/ 3314545 h 3314545"/>
              <a:gd name="connsiteX6" fmla="*/ 0 w 2998948"/>
              <a:gd name="connsiteY6" fmla="*/ 0 h 331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98948" h="3314545">
                <a:moveTo>
                  <a:pt x="0" y="0"/>
                </a:moveTo>
                <a:lnTo>
                  <a:pt x="2998948" y="0"/>
                </a:lnTo>
                <a:lnTo>
                  <a:pt x="2998948" y="828636"/>
                </a:lnTo>
                <a:lnTo>
                  <a:pt x="2998948" y="2485909"/>
                </a:lnTo>
                <a:lnTo>
                  <a:pt x="2998948" y="3314545"/>
                </a:lnTo>
                <a:lnTo>
                  <a:pt x="0" y="331454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3985" y="2463801"/>
            <a:ext cx="2963619" cy="331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8E9D1B9-1C3A-4397-B3B4-9A921D64159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B4F049D-3C57-44BB-ACE2-1363AF36D9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4236" y="1647240"/>
            <a:ext cx="2975578" cy="648000"/>
          </a:xfrm>
          <a:ln>
            <a:solidFill>
              <a:schemeClr val="accent1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ru-RU" noProof="0" dirty="0"/>
              <a:t>Название раздела 1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FB9B793F-A64B-475C-96F3-FB40100E01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08336" y="1647040"/>
            <a:ext cx="2975578" cy="648000"/>
          </a:xfrm>
          <a:ln>
            <a:solidFill>
              <a:schemeClr val="accent2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2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0EF53567-5287-43FB-B07E-A12F3AEEDB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83986" y="1647240"/>
            <a:ext cx="2975578" cy="648000"/>
          </a:xfrm>
          <a:ln>
            <a:solidFill>
              <a:schemeClr val="accent3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3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4608336" y="2463456"/>
            <a:ext cx="2998948" cy="3314545"/>
          </a:xfrm>
          <a:custGeom>
            <a:avLst/>
            <a:gdLst>
              <a:gd name="connsiteX0" fmla="*/ 0 w 3726003"/>
              <a:gd name="connsiteY0" fmla="*/ 0 h 3314545"/>
              <a:gd name="connsiteX1" fmla="*/ 2998948 w 3726003"/>
              <a:gd name="connsiteY1" fmla="*/ 0 h 3314545"/>
              <a:gd name="connsiteX2" fmla="*/ 2998948 w 3726003"/>
              <a:gd name="connsiteY2" fmla="*/ 828636 h 3314545"/>
              <a:gd name="connsiteX3" fmla="*/ 3214867 w 3726003"/>
              <a:gd name="connsiteY3" fmla="*/ 828636 h 3314545"/>
              <a:gd name="connsiteX4" fmla="*/ 3214867 w 3726003"/>
              <a:gd name="connsiteY4" fmla="*/ 828636 h 3314545"/>
              <a:gd name="connsiteX5" fmla="*/ 3726003 w 3726003"/>
              <a:gd name="connsiteY5" fmla="*/ 1657273 h 3314545"/>
              <a:gd name="connsiteX6" fmla="*/ 3214867 w 3726003"/>
              <a:gd name="connsiteY6" fmla="*/ 2485909 h 3314545"/>
              <a:gd name="connsiteX7" fmla="*/ 3214867 w 3726003"/>
              <a:gd name="connsiteY7" fmla="*/ 2485909 h 3314545"/>
              <a:gd name="connsiteX8" fmla="*/ 2998948 w 3726003"/>
              <a:gd name="connsiteY8" fmla="*/ 2485909 h 3314545"/>
              <a:gd name="connsiteX9" fmla="*/ 2998948 w 3726003"/>
              <a:gd name="connsiteY9" fmla="*/ 3314545 h 3314545"/>
              <a:gd name="connsiteX10" fmla="*/ 0 w 3726003"/>
              <a:gd name="connsiteY10" fmla="*/ 3314545 h 3314545"/>
              <a:gd name="connsiteX11" fmla="*/ 0 w 3726003"/>
              <a:gd name="connsiteY11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3214867 w 3214867"/>
              <a:gd name="connsiteY4" fmla="*/ 828636 h 3314545"/>
              <a:gd name="connsiteX5" fmla="*/ 3214867 w 3214867"/>
              <a:gd name="connsiteY5" fmla="*/ 2485909 h 3314545"/>
              <a:gd name="connsiteX6" fmla="*/ 3214867 w 3214867"/>
              <a:gd name="connsiteY6" fmla="*/ 2485909 h 3314545"/>
              <a:gd name="connsiteX7" fmla="*/ 2998948 w 3214867"/>
              <a:gd name="connsiteY7" fmla="*/ 2485909 h 3314545"/>
              <a:gd name="connsiteX8" fmla="*/ 2998948 w 3214867"/>
              <a:gd name="connsiteY8" fmla="*/ 3314545 h 3314545"/>
              <a:gd name="connsiteX9" fmla="*/ 0 w 3214867"/>
              <a:gd name="connsiteY9" fmla="*/ 3314545 h 3314545"/>
              <a:gd name="connsiteX10" fmla="*/ 0 w 3214867"/>
              <a:gd name="connsiteY10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3214867 w 3214867"/>
              <a:gd name="connsiteY4" fmla="*/ 2485909 h 3314545"/>
              <a:gd name="connsiteX5" fmla="*/ 3214867 w 3214867"/>
              <a:gd name="connsiteY5" fmla="*/ 2485909 h 3314545"/>
              <a:gd name="connsiteX6" fmla="*/ 2998948 w 3214867"/>
              <a:gd name="connsiteY6" fmla="*/ 2485909 h 3314545"/>
              <a:gd name="connsiteX7" fmla="*/ 2998948 w 3214867"/>
              <a:gd name="connsiteY7" fmla="*/ 3314545 h 3314545"/>
              <a:gd name="connsiteX8" fmla="*/ 0 w 3214867"/>
              <a:gd name="connsiteY8" fmla="*/ 3314545 h 3314545"/>
              <a:gd name="connsiteX9" fmla="*/ 0 w 3214867"/>
              <a:gd name="connsiteY9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3214867 w 3214867"/>
              <a:gd name="connsiteY4" fmla="*/ 2485909 h 3314545"/>
              <a:gd name="connsiteX5" fmla="*/ 2998948 w 3214867"/>
              <a:gd name="connsiteY5" fmla="*/ 2485909 h 3314545"/>
              <a:gd name="connsiteX6" fmla="*/ 2998948 w 3214867"/>
              <a:gd name="connsiteY6" fmla="*/ 3314545 h 3314545"/>
              <a:gd name="connsiteX7" fmla="*/ 0 w 3214867"/>
              <a:gd name="connsiteY7" fmla="*/ 3314545 h 3314545"/>
              <a:gd name="connsiteX8" fmla="*/ 0 w 3214867"/>
              <a:gd name="connsiteY8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2988445 w 3214867"/>
              <a:gd name="connsiteY4" fmla="*/ 2459783 h 3314545"/>
              <a:gd name="connsiteX5" fmla="*/ 2998948 w 3214867"/>
              <a:gd name="connsiteY5" fmla="*/ 2485909 h 3314545"/>
              <a:gd name="connsiteX6" fmla="*/ 2998948 w 3214867"/>
              <a:gd name="connsiteY6" fmla="*/ 3314545 h 3314545"/>
              <a:gd name="connsiteX7" fmla="*/ 0 w 3214867"/>
              <a:gd name="connsiteY7" fmla="*/ 3314545 h 3314545"/>
              <a:gd name="connsiteX8" fmla="*/ 0 w 3214867"/>
              <a:gd name="connsiteY8" fmla="*/ 0 h 3314545"/>
              <a:gd name="connsiteX0" fmla="*/ 0 w 3214867"/>
              <a:gd name="connsiteY0" fmla="*/ 0 h 3314545"/>
              <a:gd name="connsiteX1" fmla="*/ 2998948 w 3214867"/>
              <a:gd name="connsiteY1" fmla="*/ 0 h 3314545"/>
              <a:gd name="connsiteX2" fmla="*/ 2998948 w 3214867"/>
              <a:gd name="connsiteY2" fmla="*/ 828636 h 3314545"/>
              <a:gd name="connsiteX3" fmla="*/ 3214867 w 3214867"/>
              <a:gd name="connsiteY3" fmla="*/ 828636 h 3314545"/>
              <a:gd name="connsiteX4" fmla="*/ 2998948 w 3214867"/>
              <a:gd name="connsiteY4" fmla="*/ 2485909 h 3314545"/>
              <a:gd name="connsiteX5" fmla="*/ 2998948 w 3214867"/>
              <a:gd name="connsiteY5" fmla="*/ 3314545 h 3314545"/>
              <a:gd name="connsiteX6" fmla="*/ 0 w 3214867"/>
              <a:gd name="connsiteY6" fmla="*/ 3314545 h 3314545"/>
              <a:gd name="connsiteX7" fmla="*/ 0 w 3214867"/>
              <a:gd name="connsiteY7" fmla="*/ 0 h 3314545"/>
              <a:gd name="connsiteX0" fmla="*/ 0 w 3040695"/>
              <a:gd name="connsiteY0" fmla="*/ 0 h 3314545"/>
              <a:gd name="connsiteX1" fmla="*/ 2998948 w 3040695"/>
              <a:gd name="connsiteY1" fmla="*/ 0 h 3314545"/>
              <a:gd name="connsiteX2" fmla="*/ 2998948 w 3040695"/>
              <a:gd name="connsiteY2" fmla="*/ 828636 h 3314545"/>
              <a:gd name="connsiteX3" fmla="*/ 3040695 w 3040695"/>
              <a:gd name="connsiteY3" fmla="*/ 1298899 h 3314545"/>
              <a:gd name="connsiteX4" fmla="*/ 2998948 w 3040695"/>
              <a:gd name="connsiteY4" fmla="*/ 2485909 h 3314545"/>
              <a:gd name="connsiteX5" fmla="*/ 2998948 w 3040695"/>
              <a:gd name="connsiteY5" fmla="*/ 3314545 h 3314545"/>
              <a:gd name="connsiteX6" fmla="*/ 0 w 3040695"/>
              <a:gd name="connsiteY6" fmla="*/ 3314545 h 3314545"/>
              <a:gd name="connsiteX7" fmla="*/ 0 w 3040695"/>
              <a:gd name="connsiteY7" fmla="*/ 0 h 3314545"/>
              <a:gd name="connsiteX0" fmla="*/ 0 w 2998948"/>
              <a:gd name="connsiteY0" fmla="*/ 0 h 3314545"/>
              <a:gd name="connsiteX1" fmla="*/ 2998948 w 2998948"/>
              <a:gd name="connsiteY1" fmla="*/ 0 h 3314545"/>
              <a:gd name="connsiteX2" fmla="*/ 2998948 w 2998948"/>
              <a:gd name="connsiteY2" fmla="*/ 828636 h 3314545"/>
              <a:gd name="connsiteX3" fmla="*/ 2998948 w 2998948"/>
              <a:gd name="connsiteY3" fmla="*/ 2485909 h 3314545"/>
              <a:gd name="connsiteX4" fmla="*/ 2998948 w 2998948"/>
              <a:gd name="connsiteY4" fmla="*/ 3314545 h 3314545"/>
              <a:gd name="connsiteX5" fmla="*/ 0 w 2998948"/>
              <a:gd name="connsiteY5" fmla="*/ 3314545 h 3314545"/>
              <a:gd name="connsiteX6" fmla="*/ 0 w 2998948"/>
              <a:gd name="connsiteY6" fmla="*/ 0 h 331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98948" h="3314545">
                <a:moveTo>
                  <a:pt x="0" y="0"/>
                </a:moveTo>
                <a:lnTo>
                  <a:pt x="2998948" y="0"/>
                </a:lnTo>
                <a:lnTo>
                  <a:pt x="2998948" y="828636"/>
                </a:lnTo>
                <a:lnTo>
                  <a:pt x="2998948" y="2485909"/>
                </a:lnTo>
                <a:lnTo>
                  <a:pt x="2998948" y="3314545"/>
                </a:lnTo>
                <a:lnTo>
                  <a:pt x="0" y="331454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180000" tIns="180000" rIns="180000" bIns="0" rtlCol="0">
            <a:noAutofit/>
          </a:bodyPr>
          <a:lstStyle>
            <a:lvl1pPr>
              <a:defRPr lang="ru-RU" noProof="0" dirty="0" smtClean="0"/>
            </a:lvl1pPr>
            <a:lvl2pPr>
              <a:defRPr lang="ru-RU" noProof="0" dirty="0" smtClean="0"/>
            </a:lvl2pPr>
            <a:lvl3pPr>
              <a:defRPr lang="ru-RU" noProof="0" dirty="0" smtClean="0"/>
            </a:lvl3pPr>
            <a:lvl4pPr>
              <a:defRPr lang="ru-RU" noProof="0" dirty="0" smtClean="0"/>
            </a:lvl4pPr>
            <a:lvl5pPr>
              <a:defRPr lang="ru-RU" noProof="0" dirty="0"/>
            </a:lvl5pPr>
          </a:lstStyle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55733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ременная шка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cxnSp>
        <p:nvCxnSpPr>
          <p:cNvPr id="15" name="Прямая со стрелкой 14">
            <a:extLst>
              <a:ext uri="{FF2B5EF4-FFF2-40B4-BE49-F238E27FC236}">
                <a16:creationId xmlns:a16="http://schemas.microsoft.com/office/drawing/2014/main" id="{52158F80-0C1A-4B9E-9335-A5A0015187F7}"/>
              </a:ext>
            </a:extLst>
          </p:cNvPr>
          <p:cNvCxnSpPr/>
          <p:nvPr userDrawn="1"/>
        </p:nvCxnSpPr>
        <p:spPr>
          <a:xfrm>
            <a:off x="431800" y="3866682"/>
            <a:ext cx="11339513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10">
            <a:extLst>
              <a:ext uri="{FF2B5EF4-FFF2-40B4-BE49-F238E27FC236}">
                <a16:creationId xmlns:a16="http://schemas.microsoft.com/office/drawing/2014/main" id="{723DA611-B88C-4D7E-82A4-5E4CA9DC2EA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180A0FA4-75CD-4A61-AA79-9C3C5F97ED8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7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1" name="Текст 10">
            <a:extLst>
              <a:ext uri="{FF2B5EF4-FFF2-40B4-BE49-F238E27FC236}">
                <a16:creationId xmlns:a16="http://schemas.microsoft.com/office/drawing/2014/main" id="{EBB89A53-1B07-4560-B98E-03BECDB832C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381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id="{22D34AD8-D83D-4409-A418-C00840A085A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7583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5" name="Текст 10">
            <a:extLst>
              <a:ext uri="{FF2B5EF4-FFF2-40B4-BE49-F238E27FC236}">
                <a16:creationId xmlns:a16="http://schemas.microsoft.com/office/drawing/2014/main" id="{3EAA6A46-63F3-49A5-8E0B-758176E4429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4785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6" name="Текст 10">
            <a:extLst>
              <a:ext uri="{FF2B5EF4-FFF2-40B4-BE49-F238E27FC236}">
                <a16:creationId xmlns:a16="http://schemas.microsoft.com/office/drawing/2014/main" id="{BB051A6E-4868-4F3F-93DB-AD07020E934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0771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28" name="Текст 10">
            <a:extLst>
              <a:ext uri="{FF2B5EF4-FFF2-40B4-BE49-F238E27FC236}">
                <a16:creationId xmlns:a16="http://schemas.microsoft.com/office/drawing/2014/main" id="{61519886-189E-4C69-AEED-FD9BDD3E567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1986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0" name="Текст 10">
            <a:extLst>
              <a:ext uri="{FF2B5EF4-FFF2-40B4-BE49-F238E27FC236}">
                <a16:creationId xmlns:a16="http://schemas.microsoft.com/office/drawing/2014/main" id="{0F084DDF-04EE-46A9-9F77-D5FD94D1B54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9188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1" name="Текст 10">
            <a:extLst>
              <a:ext uri="{FF2B5EF4-FFF2-40B4-BE49-F238E27FC236}">
                <a16:creationId xmlns:a16="http://schemas.microsoft.com/office/drawing/2014/main" id="{743DE8AB-BF74-4CC9-AD19-8BBBF44867A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26390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2" name="Текст 10">
            <a:extLst>
              <a:ext uri="{FF2B5EF4-FFF2-40B4-BE49-F238E27FC236}">
                <a16:creationId xmlns:a16="http://schemas.microsoft.com/office/drawing/2014/main" id="{2ECC5C24-2CE5-491E-89DC-F9C5AE98B06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7995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3" name="Текст 10">
            <a:extLst>
              <a:ext uri="{FF2B5EF4-FFF2-40B4-BE49-F238E27FC236}">
                <a16:creationId xmlns:a16="http://schemas.microsoft.com/office/drawing/2014/main" id="{ADB0F187-5781-4076-B761-264B1C683A6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3591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4" name="Текст 10">
            <a:extLst>
              <a:ext uri="{FF2B5EF4-FFF2-40B4-BE49-F238E27FC236}">
                <a16:creationId xmlns:a16="http://schemas.microsoft.com/office/drawing/2014/main" id="{B2E776B2-D388-4243-80AE-BD8AF47C8AA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0793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5" name="Текст 10">
            <a:extLst>
              <a:ext uri="{FF2B5EF4-FFF2-40B4-BE49-F238E27FC236}">
                <a16:creationId xmlns:a16="http://schemas.microsoft.com/office/drawing/2014/main" id="{79F3A104-EDC0-4A25-9585-3F9F8C1022C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5196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6" name="Текст 10">
            <a:extLst>
              <a:ext uri="{FF2B5EF4-FFF2-40B4-BE49-F238E27FC236}">
                <a16:creationId xmlns:a16="http://schemas.microsoft.com/office/drawing/2014/main" id="{23DA3E7C-9F0E-4A57-B6EA-C01C72788E9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2398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7" name="Текст 10">
            <a:extLst>
              <a:ext uri="{FF2B5EF4-FFF2-40B4-BE49-F238E27FC236}">
                <a16:creationId xmlns:a16="http://schemas.microsoft.com/office/drawing/2014/main" id="{A8ABC110-DC97-4A71-9A16-67581EAC989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59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8" name="Текст 10">
            <a:extLst>
              <a:ext uri="{FF2B5EF4-FFF2-40B4-BE49-F238E27FC236}">
                <a16:creationId xmlns:a16="http://schemas.microsoft.com/office/drawing/2014/main" id="{81058125-332B-41A7-BCD5-72CAE3F9F97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6801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9" name="Текст 10">
            <a:extLst>
              <a:ext uri="{FF2B5EF4-FFF2-40B4-BE49-F238E27FC236}">
                <a16:creationId xmlns:a16="http://schemas.microsoft.com/office/drawing/2014/main" id="{E32DE8FD-6391-4094-BAEC-CC0836CC67E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4002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0" name="Текст 10">
            <a:extLst>
              <a:ext uri="{FF2B5EF4-FFF2-40B4-BE49-F238E27FC236}">
                <a16:creationId xmlns:a16="http://schemas.microsoft.com/office/drawing/2014/main" id="{5C53C0F3-9308-422B-BC6E-1ACA5029027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1204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1" name="Текст 10">
            <a:extLst>
              <a:ext uri="{FF2B5EF4-FFF2-40B4-BE49-F238E27FC236}">
                <a16:creationId xmlns:a16="http://schemas.microsoft.com/office/drawing/2014/main" id="{06DFFA03-9EA6-4F70-9519-AB1361BAF7CE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98406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2" name="Текст 10">
            <a:extLst>
              <a:ext uri="{FF2B5EF4-FFF2-40B4-BE49-F238E27FC236}">
                <a16:creationId xmlns:a16="http://schemas.microsoft.com/office/drawing/2014/main" id="{49CD8693-3557-4241-BB88-518160D989C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5608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3" name="Текст 10">
            <a:extLst>
              <a:ext uri="{FF2B5EF4-FFF2-40B4-BE49-F238E27FC236}">
                <a16:creationId xmlns:a16="http://schemas.microsoft.com/office/drawing/2014/main" id="{4884DF69-4936-4F90-BFB8-ED04A228DA2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92809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4" name="Текст 10">
            <a:extLst>
              <a:ext uri="{FF2B5EF4-FFF2-40B4-BE49-F238E27FC236}">
                <a16:creationId xmlns:a16="http://schemas.microsoft.com/office/drawing/2014/main" id="{00804F61-8052-4AD8-8370-ED72B261BC2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4414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5" name="Текст 10">
            <a:extLst>
              <a:ext uri="{FF2B5EF4-FFF2-40B4-BE49-F238E27FC236}">
                <a16:creationId xmlns:a16="http://schemas.microsoft.com/office/drawing/2014/main" id="{313F370F-A9EC-477E-BED7-BF4E8752742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011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6" name="Текст 10">
            <a:extLst>
              <a:ext uri="{FF2B5EF4-FFF2-40B4-BE49-F238E27FC236}">
                <a16:creationId xmlns:a16="http://schemas.microsoft.com/office/drawing/2014/main" id="{9E687ADD-FE6C-441E-991F-E71EA0572C32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87213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7" name="Текст 10">
            <a:extLst>
              <a:ext uri="{FF2B5EF4-FFF2-40B4-BE49-F238E27FC236}">
                <a16:creationId xmlns:a16="http://schemas.microsoft.com/office/drawing/2014/main" id="{5E0252B4-80AE-40E9-BA32-6EDAAC62521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81616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8" name="Текст 10">
            <a:extLst>
              <a:ext uri="{FF2B5EF4-FFF2-40B4-BE49-F238E27FC236}">
                <a16:creationId xmlns:a16="http://schemas.microsoft.com/office/drawing/2014/main" id="{8A807DF0-23B6-4B83-B3F6-8D0BE9A851F6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28818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9" name="Текст 3">
            <a:extLst>
              <a:ext uri="{FF2B5EF4-FFF2-40B4-BE49-F238E27FC236}">
                <a16:creationId xmlns:a16="http://schemas.microsoft.com/office/drawing/2014/main" id="{F3591345-36C8-481A-AD5B-5F69B03D171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60988" y="2190750"/>
            <a:ext cx="1793875" cy="561975"/>
          </a:xfrm>
          <a:noFill/>
          <a:ln>
            <a:noFill/>
          </a:ln>
        </p:spPr>
        <p:txBody>
          <a:bodyPr tIns="36000" rtlCol="0" anchor="t"/>
          <a:lstStyle>
            <a:lvl1pPr marL="0" indent="0" algn="ctr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Название элемента</a:t>
            </a:r>
          </a:p>
        </p:txBody>
      </p:sp>
      <p:sp>
        <p:nvSpPr>
          <p:cNvPr id="50" name="Текст 36">
            <a:extLst>
              <a:ext uri="{FF2B5EF4-FFF2-40B4-BE49-F238E27FC236}">
                <a16:creationId xmlns:a16="http://schemas.microsoft.com/office/drawing/2014/main" id="{954C0732-1924-4A1B-9272-95C51D0B36F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395728" y="2531196"/>
            <a:ext cx="1724394" cy="185808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месяц, год</a:t>
            </a:r>
          </a:p>
        </p:txBody>
      </p:sp>
    </p:spTree>
    <p:extLst>
      <p:ext uri="{BB962C8B-B14F-4D97-AF65-F5344CB8AC3E}">
        <p14:creationId xmlns:p14="http://schemas.microsoft.com/office/powerpoint/2010/main" val="90670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Участники группы 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945" y="3995705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55887" y="3995705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07829" y="3991240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03945" y="3424428"/>
            <a:ext cx="1964170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55887" y="3424428"/>
            <a:ext cx="1964171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807830" y="3424428"/>
            <a:ext cx="1964170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24" name="Рисунок 22">
            <a:extLst>
              <a:ext uri="{FF2B5EF4-FFF2-40B4-BE49-F238E27FC236}">
                <a16:creationId xmlns:a16="http://schemas.microsoft.com/office/drawing/2014/main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31800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5" name="Рисунок 22">
            <a:extLst>
              <a:ext uri="{FF2B5EF4-FFF2-40B4-BE49-F238E27FC236}">
                <a16:creationId xmlns:a16="http://schemas.microsoft.com/office/drawing/2014/main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283742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135683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6DD16A0-27CF-480C-8ADD-7BB99E0031A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7CA876-2153-4136-850D-EE098BDC24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103945" y="4311393"/>
            <a:ext cx="1964172" cy="1130300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969B21C2-C689-49C2-B45F-14C5C53A587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55887" y="4311393"/>
            <a:ext cx="1963737" cy="11303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E33D8E11-F7FD-4AD9-BEC6-78C6500F817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07829" y="4311393"/>
            <a:ext cx="1981200" cy="1138238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</p:spTree>
    <p:extLst>
      <p:ext uri="{BB962C8B-B14F-4D97-AF65-F5344CB8AC3E}">
        <p14:creationId xmlns:p14="http://schemas.microsoft.com/office/powerpoint/2010/main" val="3624119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Участники группы 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0113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48426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6739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5052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40113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48426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56739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65052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1800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id="{4089E01F-0C47-4C6A-A9A8-A1A7E470F3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17088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4" name="Рисунок 22">
            <a:extLst>
              <a:ext uri="{FF2B5EF4-FFF2-40B4-BE49-F238E27FC236}">
                <a16:creationId xmlns:a16="http://schemas.microsoft.com/office/drawing/2014/main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2540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5" name="Рисунок 22">
            <a:extLst>
              <a:ext uri="{FF2B5EF4-FFF2-40B4-BE49-F238E27FC236}">
                <a16:creationId xmlns:a16="http://schemas.microsoft.com/office/drawing/2014/main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33714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42027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id="{B765F5D3-7CB7-4E55-8217-E9EEA9F2945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350340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Рисунок 22">
            <a:extLst>
              <a:ext uri="{FF2B5EF4-FFF2-40B4-BE49-F238E27FC236}">
                <a16:creationId xmlns:a16="http://schemas.microsoft.com/office/drawing/2014/main" id="{8CB2CA38-4C7F-4D6B-9B34-606F1A007A1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25865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DA42CA-D117-4AF7-9FEC-03EB2BBB756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973363" y="3925888"/>
            <a:ext cx="1800000" cy="504825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F9CEF5A-8DCE-4156-9138-C113C0D3A7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973363" y="4505325"/>
            <a:ext cx="1800000" cy="900113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</p:spTree>
    <p:extLst>
      <p:ext uri="{BB962C8B-B14F-4D97-AF65-F5344CB8AC3E}">
        <p14:creationId xmlns:p14="http://schemas.microsoft.com/office/powerpoint/2010/main" val="1503510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id="{F8AB0F04-910C-4647-AE1C-177C66B50038}"/>
              </a:ext>
            </a:extLst>
          </p:cNvPr>
          <p:cNvSpPr/>
          <p:nvPr userDrawn="1"/>
        </p:nvSpPr>
        <p:spPr>
          <a:xfrm rot="4308689">
            <a:off x="8139110" y="-52404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3E72A672-7789-4744-A4CB-D177B890FDE6}"/>
              </a:ext>
            </a:extLst>
          </p:cNvPr>
          <p:cNvSpPr/>
          <p:nvPr userDrawn="1"/>
        </p:nvSpPr>
        <p:spPr>
          <a:xfrm rot="4308689">
            <a:off x="8878526" y="-532562"/>
            <a:ext cx="3571215" cy="3737093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4308689">
            <a:off x="9191192" y="1651650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ABD99355-65C1-4211-9E82-3D41ACE0AE17}"/>
              </a:ext>
            </a:extLst>
          </p:cNvPr>
          <p:cNvSpPr/>
          <p:nvPr userDrawn="1"/>
        </p:nvSpPr>
        <p:spPr>
          <a:xfrm rot="13830869">
            <a:off x="9457431" y="3977898"/>
            <a:ext cx="346713" cy="206124"/>
          </a:xfrm>
          <a:custGeom>
            <a:avLst/>
            <a:gdLst>
              <a:gd name="connsiteX0" fmla="*/ 346713 w 346713"/>
              <a:gd name="connsiteY0" fmla="*/ 206124 h 206124"/>
              <a:gd name="connsiteX1" fmla="*/ 0 w 346713"/>
              <a:gd name="connsiteY1" fmla="*/ 206124 h 206124"/>
              <a:gd name="connsiteX2" fmla="*/ 86666 w 346713"/>
              <a:gd name="connsiteY2" fmla="*/ 0 h 206124"/>
              <a:gd name="connsiteX3" fmla="*/ 346713 w 346713"/>
              <a:gd name="connsiteY3" fmla="*/ 206124 h 20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713" h="206124">
                <a:moveTo>
                  <a:pt x="346713" y="206124"/>
                </a:moveTo>
                <a:lnTo>
                  <a:pt x="0" y="206124"/>
                </a:lnTo>
                <a:lnTo>
                  <a:pt x="86666" y="0"/>
                </a:lnTo>
                <a:lnTo>
                  <a:pt x="346713" y="2061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F459E701-5FEF-4918-8F3A-04E29BF09009}"/>
              </a:ext>
            </a:extLst>
          </p:cNvPr>
          <p:cNvSpPr/>
          <p:nvPr userDrawn="1"/>
        </p:nvSpPr>
        <p:spPr>
          <a:xfrm rot="12431080">
            <a:off x="9528615" y="3713859"/>
            <a:ext cx="710669" cy="335543"/>
          </a:xfrm>
          <a:custGeom>
            <a:avLst/>
            <a:gdLst>
              <a:gd name="connsiteX0" fmla="*/ 710669 w 710669"/>
              <a:gd name="connsiteY0" fmla="*/ 176660 h 335543"/>
              <a:gd name="connsiteX1" fmla="*/ 0 w 710669"/>
              <a:gd name="connsiteY1" fmla="*/ 335543 h 335543"/>
              <a:gd name="connsiteX2" fmla="*/ 141082 w 710669"/>
              <a:gd name="connsiteY2" fmla="*/ 0 h 335543"/>
              <a:gd name="connsiteX3" fmla="*/ 487795 w 710669"/>
              <a:gd name="connsiteY3" fmla="*/ 0 h 335543"/>
              <a:gd name="connsiteX4" fmla="*/ 710669 w 710669"/>
              <a:gd name="connsiteY4" fmla="*/ 176660 h 33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0669" h="335543">
                <a:moveTo>
                  <a:pt x="710669" y="176660"/>
                </a:moveTo>
                <a:lnTo>
                  <a:pt x="0" y="335543"/>
                </a:lnTo>
                <a:lnTo>
                  <a:pt x="141082" y="0"/>
                </a:lnTo>
                <a:lnTo>
                  <a:pt x="487795" y="0"/>
                </a:lnTo>
                <a:lnTo>
                  <a:pt x="710669" y="1766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0" name="Полилиния: Фигура 19">
            <a:extLst>
              <a:ext uri="{FF2B5EF4-FFF2-40B4-BE49-F238E27FC236}">
                <a16:creationId xmlns:a16="http://schemas.microsoft.com/office/drawing/2014/main" id="{8550A0A6-1197-4153-9800-69D58909D0C7}"/>
              </a:ext>
            </a:extLst>
          </p:cNvPr>
          <p:cNvSpPr/>
          <p:nvPr userDrawn="1"/>
        </p:nvSpPr>
        <p:spPr>
          <a:xfrm rot="4308689">
            <a:off x="8785444" y="1075879"/>
            <a:ext cx="1246227" cy="1580187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  <a:gd name="connsiteX0" fmla="*/ 0 w 1980696"/>
              <a:gd name="connsiteY0" fmla="*/ 1680311 h 1680311"/>
              <a:gd name="connsiteX1" fmla="*/ 1337031 w 1980696"/>
              <a:gd name="connsiteY1" fmla="*/ 0 h 1680311"/>
              <a:gd name="connsiteX2" fmla="*/ 1980696 w 1980696"/>
              <a:gd name="connsiteY2" fmla="*/ 1143817 h 1680311"/>
              <a:gd name="connsiteX3" fmla="*/ 1459417 w 1980696"/>
              <a:gd name="connsiteY3" fmla="*/ 1680311 h 1680311"/>
              <a:gd name="connsiteX4" fmla="*/ 0 w 1980696"/>
              <a:gd name="connsiteY4" fmla="*/ 1680311 h 1680311"/>
              <a:gd name="connsiteX0" fmla="*/ 0 w 1459417"/>
              <a:gd name="connsiteY0" fmla="*/ 1680311 h 1680311"/>
              <a:gd name="connsiteX1" fmla="*/ 1337031 w 1459417"/>
              <a:gd name="connsiteY1" fmla="*/ 0 h 1680311"/>
              <a:gd name="connsiteX2" fmla="*/ 1360698 w 1459417"/>
              <a:gd name="connsiteY2" fmla="*/ 208215 h 1680311"/>
              <a:gd name="connsiteX3" fmla="*/ 1459417 w 1459417"/>
              <a:gd name="connsiteY3" fmla="*/ 1680311 h 1680311"/>
              <a:gd name="connsiteX4" fmla="*/ 0 w 1459417"/>
              <a:gd name="connsiteY4" fmla="*/ 1680311 h 1680311"/>
              <a:gd name="connsiteX0" fmla="*/ 0 w 1360698"/>
              <a:gd name="connsiteY0" fmla="*/ 1680311 h 1688402"/>
              <a:gd name="connsiteX1" fmla="*/ 1337031 w 1360698"/>
              <a:gd name="connsiteY1" fmla="*/ 0 h 1688402"/>
              <a:gd name="connsiteX2" fmla="*/ 1360698 w 1360698"/>
              <a:gd name="connsiteY2" fmla="*/ 208215 h 1688402"/>
              <a:gd name="connsiteX3" fmla="*/ 278710 w 1360698"/>
              <a:gd name="connsiteY3" fmla="*/ 1688402 h 1688402"/>
              <a:gd name="connsiteX4" fmla="*/ 0 w 1360698"/>
              <a:gd name="connsiteY4" fmla="*/ 1680311 h 1688402"/>
              <a:gd name="connsiteX0" fmla="*/ 0 w 1360698"/>
              <a:gd name="connsiteY0" fmla="*/ 1680311 h 1698354"/>
              <a:gd name="connsiteX1" fmla="*/ 1337031 w 1360698"/>
              <a:gd name="connsiteY1" fmla="*/ 0 h 1698354"/>
              <a:gd name="connsiteX2" fmla="*/ 1360698 w 1360698"/>
              <a:gd name="connsiteY2" fmla="*/ 208215 h 1698354"/>
              <a:gd name="connsiteX3" fmla="*/ 415804 w 1360698"/>
              <a:gd name="connsiteY3" fmla="*/ 1698354 h 1698354"/>
              <a:gd name="connsiteX4" fmla="*/ 0 w 1360698"/>
              <a:gd name="connsiteY4" fmla="*/ 1680311 h 1698354"/>
              <a:gd name="connsiteX0" fmla="*/ 0 w 1360698"/>
              <a:gd name="connsiteY0" fmla="*/ 1556337 h 1574380"/>
              <a:gd name="connsiteX1" fmla="*/ 1226116 w 1360698"/>
              <a:gd name="connsiteY1" fmla="*/ 0 h 1574380"/>
              <a:gd name="connsiteX2" fmla="*/ 1360698 w 1360698"/>
              <a:gd name="connsiteY2" fmla="*/ 84241 h 1574380"/>
              <a:gd name="connsiteX3" fmla="*/ 415804 w 1360698"/>
              <a:gd name="connsiteY3" fmla="*/ 1574380 h 1574380"/>
              <a:gd name="connsiteX4" fmla="*/ 0 w 1360698"/>
              <a:gd name="connsiteY4" fmla="*/ 1556337 h 1574380"/>
              <a:gd name="connsiteX0" fmla="*/ 0 w 1303560"/>
              <a:gd name="connsiteY0" fmla="*/ 1556337 h 1574380"/>
              <a:gd name="connsiteX1" fmla="*/ 1226116 w 1303560"/>
              <a:gd name="connsiteY1" fmla="*/ 0 h 1574380"/>
              <a:gd name="connsiteX2" fmla="*/ 1303560 w 1303560"/>
              <a:gd name="connsiteY2" fmla="*/ 105569 h 1574380"/>
              <a:gd name="connsiteX3" fmla="*/ 415804 w 1303560"/>
              <a:gd name="connsiteY3" fmla="*/ 1574380 h 1574380"/>
              <a:gd name="connsiteX4" fmla="*/ 0 w 1303560"/>
              <a:gd name="connsiteY4" fmla="*/ 1556337 h 1574380"/>
              <a:gd name="connsiteX0" fmla="*/ 0 w 1246227"/>
              <a:gd name="connsiteY0" fmla="*/ 1580187 h 1580187"/>
              <a:gd name="connsiteX1" fmla="*/ 1168783 w 1246227"/>
              <a:gd name="connsiteY1" fmla="*/ 0 h 1580187"/>
              <a:gd name="connsiteX2" fmla="*/ 1246227 w 1246227"/>
              <a:gd name="connsiteY2" fmla="*/ 105569 h 1580187"/>
              <a:gd name="connsiteX3" fmla="*/ 358471 w 1246227"/>
              <a:gd name="connsiteY3" fmla="*/ 1574380 h 1580187"/>
              <a:gd name="connsiteX4" fmla="*/ 0 w 1246227"/>
              <a:gd name="connsiteY4" fmla="*/ 1580187 h 158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227" h="1580187">
                <a:moveTo>
                  <a:pt x="0" y="1580187"/>
                </a:moveTo>
                <a:lnTo>
                  <a:pt x="1168783" y="0"/>
                </a:lnTo>
                <a:lnTo>
                  <a:pt x="1246227" y="105569"/>
                </a:lnTo>
                <a:lnTo>
                  <a:pt x="358471" y="1574380"/>
                </a:lnTo>
                <a:lnTo>
                  <a:pt x="0" y="15801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17193105">
            <a:off x="11374788" y="284642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FF9CE8FE-77D6-45E0-BBF7-78F07AC29771}"/>
              </a:ext>
            </a:extLst>
          </p:cNvPr>
          <p:cNvSpPr/>
          <p:nvPr userDrawn="1"/>
        </p:nvSpPr>
        <p:spPr>
          <a:xfrm rot="17193105">
            <a:off x="10879052" y="262735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B29137C9-7B18-454C-AB56-2B4631DFE59D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9AACAC53-33A6-4BBC-8C68-0C56D0B39F57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id="{ED86A7C4-9F1E-4F96-8AD9-5B75BEE364BE}"/>
              </a:ext>
            </a:extLst>
          </p:cNvPr>
          <p:cNvSpPr/>
          <p:nvPr userDrawn="1"/>
        </p:nvSpPr>
        <p:spPr>
          <a:xfrm rot="13336516">
            <a:off x="10313236" y="1084299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id="{B63BFE72-A1DE-4CFE-9B52-553C99D52699}"/>
              </a:ext>
            </a:extLst>
          </p:cNvPr>
          <p:cNvSpPr/>
          <p:nvPr userDrawn="1"/>
        </p:nvSpPr>
        <p:spPr>
          <a:xfrm rot="5738060">
            <a:off x="9844293" y="1032301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id="{9C266CD9-D77B-4B4D-8673-531E2784C610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98965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, без граф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0335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пасибо за внимание!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94607" y="2237328"/>
            <a:ext cx="7202786" cy="1449788"/>
          </a:xfrm>
          <a:solidFill>
            <a:schemeClr val="tx1">
              <a:alpha val="80000"/>
            </a:schemeClr>
          </a:solidFill>
        </p:spPr>
        <p:txBody>
          <a:bodyPr lIns="288000" rIns="2160000" bIns="144000" rtlCol="0" anchor="b" anchorCtr="0"/>
          <a:lstStyle>
            <a:lvl1pPr algn="r">
              <a:lnSpc>
                <a:spcPct val="70000"/>
              </a:lnSpc>
              <a:defRPr sz="55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4607" y="3684672"/>
            <a:ext cx="5282503" cy="1604172"/>
          </a:xfrm>
          <a:solidFill>
            <a:schemeClr val="tx1">
              <a:alpha val="90000"/>
            </a:schemeClr>
          </a:solidFill>
        </p:spPr>
        <p:txBody>
          <a:bodyPr lIns="216000" tIns="144000" rIns="576000" rtlCol="0"/>
          <a:lstStyle>
            <a:lvl1pPr marL="0" indent="0" algn="r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9688AEDF-1396-4322-8818-9D1C7976FCDF}"/>
              </a:ext>
            </a:extLst>
          </p:cNvPr>
          <p:cNvCxnSpPr>
            <a:cxnSpLocks/>
          </p:cNvCxnSpPr>
          <p:nvPr userDrawn="1"/>
        </p:nvCxnSpPr>
        <p:spPr>
          <a:xfrm>
            <a:off x="7777113" y="2412127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Текст 5">
            <a:extLst>
              <a:ext uri="{FF2B5EF4-FFF2-40B4-BE49-F238E27FC236}">
                <a16:creationId xmlns:a16="http://schemas.microsoft.com/office/drawing/2014/main" id="{BC122267-81F5-4D7C-8854-830FD491A4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67000" y="4142258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Контактный номер</a:t>
            </a:r>
          </a:p>
        </p:txBody>
      </p:sp>
      <p:sp>
        <p:nvSpPr>
          <p:cNvPr id="9" name="Текст 5">
            <a:extLst>
              <a:ext uri="{FF2B5EF4-FFF2-40B4-BE49-F238E27FC236}">
                <a16:creationId xmlns:a16="http://schemas.microsoft.com/office/drawing/2014/main" id="{D1624B9A-AB57-40B6-89A6-D34ED60BBF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67000" y="4448040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Электронная почта или контакт в социальной сети</a:t>
            </a:r>
          </a:p>
        </p:txBody>
      </p:sp>
      <p:sp>
        <p:nvSpPr>
          <p:cNvPr id="8" name="Рисунок 5">
            <a:extLst>
              <a:ext uri="{FF2B5EF4-FFF2-40B4-BE49-F238E27FC236}">
                <a16:creationId xmlns:a16="http://schemas.microsoft.com/office/drawing/2014/main" id="{61EA5FFD-797F-43FF-B13A-5DA8C820EE2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65008" y="2587752"/>
            <a:ext cx="1344168" cy="704088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Логотип</a:t>
            </a:r>
          </a:p>
        </p:txBody>
      </p:sp>
      <p:sp>
        <p:nvSpPr>
          <p:cNvPr id="10" name="Текст 5">
            <a:extLst>
              <a:ext uri="{FF2B5EF4-FFF2-40B4-BE49-F238E27FC236}">
                <a16:creationId xmlns:a16="http://schemas.microsoft.com/office/drawing/2014/main" id="{7436EF9B-F86C-114A-BB87-C439E5F129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67000" y="4753821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Адрес веб-сайта</a:t>
            </a:r>
          </a:p>
        </p:txBody>
      </p:sp>
    </p:spTree>
    <p:extLst>
      <p:ext uri="{BB962C8B-B14F-4D97-AF65-F5344CB8AC3E}">
        <p14:creationId xmlns:p14="http://schemas.microsoft.com/office/powerpoint/2010/main" val="3475950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74E1F0E-A827-4F38-BAAB-5D5831E0813A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B7D9229-CE8B-44FD-B1E6-2FE619F40B4F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683AF15-88E9-4D75-9D5E-7E4924887E91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3B18E46-480F-48E8-9675-259D3D06A00D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4" y="86714"/>
            <a:ext cx="6009285" cy="6684572"/>
          </a:xfr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99" y="86714"/>
            <a:ext cx="6009287" cy="4068402"/>
          </a:xfrm>
          <a:solidFill>
            <a:schemeClr val="tx1">
              <a:alpha val="80000"/>
            </a:schemeClr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152672"/>
            <a:ext cx="6009287" cy="1818422"/>
          </a:xfrm>
          <a:solidFill>
            <a:schemeClr val="bg1">
              <a:lumMod val="95000"/>
              <a:alpha val="80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ru-RU" sz="12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4743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рупное изображение и текс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000" y="3517901"/>
            <a:ext cx="6012000" cy="1409700"/>
          </a:xfrm>
          <a:solidFill>
            <a:schemeClr val="tx1"/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00" y="4927600"/>
            <a:ext cx="6012000" cy="1845743"/>
          </a:xfrm>
          <a:solidFill>
            <a:schemeClr val="tx1">
              <a:lumMod val="85000"/>
              <a:lumOff val="15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ru-RU" sz="12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4000" y="86714"/>
            <a:ext cx="6009285" cy="3431187"/>
          </a:xfrm>
          <a:solidFill>
            <a:srgbClr val="333333"/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ED5F0C9D-A08F-4539-BA26-61D24BBE6E9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64300" y="1152000"/>
            <a:ext cx="5307700" cy="4680000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07283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11340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1" name="Полилиния: Фигура 30">
            <a:extLst>
              <a:ext uri="{FF2B5EF4-FFF2-40B4-BE49-F238E27FC236}">
                <a16:creationId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Полилиния: Фигура 34">
            <a:extLst>
              <a:ext uri="{FF2B5EF4-FFF2-40B4-BE49-F238E27FC236}">
                <a16:creationId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152000"/>
            <a:ext cx="5472000" cy="504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152525"/>
            <a:ext cx="5472113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360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216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148060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овой проду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1" name="Полилиния: Фигура 30">
            <a:extLst>
              <a:ext uri="{FF2B5EF4-FFF2-40B4-BE49-F238E27FC236}">
                <a16:creationId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Полилиния: Фигура 34">
            <a:extLst>
              <a:ext uri="{FF2B5EF4-FFF2-40B4-BE49-F238E27FC236}">
                <a16:creationId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0725BC56-C7B6-400F-80F9-3F968E2CAE0E}"/>
              </a:ext>
            </a:extLst>
          </p:cNvPr>
          <p:cNvGrpSpPr/>
          <p:nvPr userDrawn="1"/>
        </p:nvGrpSpPr>
        <p:grpSpPr>
          <a:xfrm>
            <a:off x="3383603" y="1013721"/>
            <a:ext cx="7749965" cy="5100743"/>
            <a:chOff x="510812" y="938373"/>
            <a:chExt cx="8073393" cy="5313612"/>
          </a:xfrm>
        </p:grpSpPr>
        <p:sp>
          <p:nvSpPr>
            <p:cNvPr id="44" name="Скругленный прямоугольник 15">
              <a:extLst>
                <a:ext uri="{FF2B5EF4-FFF2-40B4-BE49-F238E27FC236}">
                  <a16:creationId xmlns:a16="http://schemas.microsoft.com/office/drawing/2014/main" id="{1EC806EC-A1B2-4893-9504-1D7FFE8E238F}"/>
                </a:ext>
              </a:extLst>
            </p:cNvPr>
            <p:cNvSpPr/>
            <p:nvPr/>
          </p:nvSpPr>
          <p:spPr>
            <a:xfrm>
              <a:off x="877709" y="938373"/>
              <a:ext cx="7339600" cy="5234482"/>
            </a:xfrm>
            <a:prstGeom prst="round2SameRect">
              <a:avLst>
                <a:gd name="adj1" fmla="val 5601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45" name="Скругленный прямоугольник 15">
              <a:extLst>
                <a:ext uri="{FF2B5EF4-FFF2-40B4-BE49-F238E27FC236}">
                  <a16:creationId xmlns:a16="http://schemas.microsoft.com/office/drawing/2014/main" id="{535A1B12-6F16-41A0-A6B1-4AD0CCB5A081}"/>
                </a:ext>
              </a:extLst>
            </p:cNvPr>
            <p:cNvSpPr/>
            <p:nvPr/>
          </p:nvSpPr>
          <p:spPr>
            <a:xfrm>
              <a:off x="930758" y="995668"/>
              <a:ext cx="7233502" cy="5177187"/>
            </a:xfrm>
            <a:prstGeom prst="round2SameRect">
              <a:avLst>
                <a:gd name="adj1" fmla="val 4499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6" name="Прямоугольник: Скругленные углы 45">
              <a:extLst>
                <a:ext uri="{FF2B5EF4-FFF2-40B4-BE49-F238E27FC236}">
                  <a16:creationId xmlns:a16="http://schemas.microsoft.com/office/drawing/2014/main" id="{379B244F-CF81-4500-A78E-495ABA6828BA}"/>
                </a:ext>
              </a:extLst>
            </p:cNvPr>
            <p:cNvSpPr/>
            <p:nvPr/>
          </p:nvSpPr>
          <p:spPr>
            <a:xfrm rot="16200000">
              <a:off x="2264894" y="295974"/>
              <a:ext cx="4565229" cy="6599909"/>
            </a:xfrm>
            <a:prstGeom prst="roundRect">
              <a:avLst>
                <a:gd name="adj" fmla="val 1476"/>
              </a:avLst>
            </a:prstGeom>
            <a:solidFill>
              <a:schemeClr val="bg1"/>
            </a:solidFill>
            <a:ln w="31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7" name="Скругленный прямоугольник 15">
              <a:extLst>
                <a:ext uri="{FF2B5EF4-FFF2-40B4-BE49-F238E27FC236}">
                  <a16:creationId xmlns:a16="http://schemas.microsoft.com/office/drawing/2014/main" id="{EE88F157-E260-486F-937E-C18428699861}"/>
                </a:ext>
              </a:extLst>
            </p:cNvPr>
            <p:cNvSpPr/>
            <p:nvPr/>
          </p:nvSpPr>
          <p:spPr>
            <a:xfrm rot="10800000">
              <a:off x="510812" y="5998253"/>
              <a:ext cx="8073393" cy="24897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8" name="Скругленный прямоугольник 15">
              <a:extLst>
                <a:ext uri="{FF2B5EF4-FFF2-40B4-BE49-F238E27FC236}">
                  <a16:creationId xmlns:a16="http://schemas.microsoft.com/office/drawing/2014/main" id="{F736AFAF-44AD-47CE-A63B-210102A4BF0B}"/>
                </a:ext>
              </a:extLst>
            </p:cNvPr>
            <p:cNvSpPr/>
            <p:nvPr userDrawn="1"/>
          </p:nvSpPr>
          <p:spPr>
            <a:xfrm>
              <a:off x="3668019" y="6206338"/>
              <a:ext cx="1758981" cy="45647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31000"/>
                  </a:schemeClr>
                </a:gs>
              </a:gsLst>
              <a:lin ang="16200000" scaled="0"/>
            </a:gra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A4F6457E-3660-4E80-82BC-8894D701DEE9}"/>
                </a:ext>
              </a:extLst>
            </p:cNvPr>
            <p:cNvSpPr/>
            <p:nvPr/>
          </p:nvSpPr>
          <p:spPr>
            <a:xfrm rot="16200000">
              <a:off x="4660498" y="1119143"/>
              <a:ext cx="48680" cy="486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88230416-7E55-4CB0-9548-491BA471E9E8}"/>
                </a:ext>
              </a:extLst>
            </p:cNvPr>
            <p:cNvSpPr/>
            <p:nvPr/>
          </p:nvSpPr>
          <p:spPr>
            <a:xfrm rot="16200000">
              <a:off x="4505961" y="1106017"/>
              <a:ext cx="83096" cy="8309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FE3C1810-AD4F-4393-928E-CFA8053A2CC2}"/>
                </a:ext>
              </a:extLst>
            </p:cNvPr>
            <p:cNvSpPr/>
            <p:nvPr/>
          </p:nvSpPr>
          <p:spPr>
            <a:xfrm rot="16200000">
              <a:off x="4524686" y="1124741"/>
              <a:ext cx="45647" cy="456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152000"/>
            <a:ext cx="2951603" cy="2196235"/>
          </a:xfrm>
        </p:spPr>
        <p:txBody>
          <a:bodyPr rtlCol="0" anchor="b"/>
          <a:lstStyle>
            <a:lvl1pPr marL="0" indent="0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6670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Сюда можно добавить выделенный текст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8C1EA41E-F6C4-484F-95E9-42978FF2162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92796" y="1376357"/>
            <a:ext cx="6333545" cy="4379625"/>
          </a:xfrm>
          <a:prstGeom prst="roundRect">
            <a:avLst>
              <a:gd name="adj" fmla="val 135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tlCol="0"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5FD3B7C-17C6-4327-986C-A8A6D6EC1B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3509766"/>
            <a:ext cx="2951163" cy="232270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3628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ие числа, вариант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730F7266-25A0-4B3A-A8CE-F083ECC9D4C6}"/>
              </a:ext>
            </a:extLst>
          </p:cNvPr>
          <p:cNvSpPr/>
          <p:nvPr userDrawn="1"/>
        </p:nvSpPr>
        <p:spPr>
          <a:xfrm>
            <a:off x="0" y="2539992"/>
            <a:ext cx="5373076" cy="4318008"/>
          </a:xfrm>
          <a:custGeom>
            <a:avLst/>
            <a:gdLst>
              <a:gd name="connsiteX0" fmla="*/ 4972877 w 5373076"/>
              <a:gd name="connsiteY0" fmla="*/ 1816430 h 4318008"/>
              <a:gd name="connsiteX1" fmla="*/ 5211912 w 5373076"/>
              <a:gd name="connsiteY1" fmla="*/ 2046590 h 4318008"/>
              <a:gd name="connsiteX2" fmla="*/ 4866804 w 5373076"/>
              <a:gd name="connsiteY2" fmla="*/ 2013272 h 4318008"/>
              <a:gd name="connsiteX3" fmla="*/ 3721849 w 5373076"/>
              <a:gd name="connsiteY3" fmla="*/ 1808102 h 4318008"/>
              <a:gd name="connsiteX4" fmla="*/ 3854624 w 5373076"/>
              <a:gd name="connsiteY4" fmla="*/ 2524110 h 4318008"/>
              <a:gd name="connsiteX5" fmla="*/ 3419634 w 5373076"/>
              <a:gd name="connsiteY5" fmla="*/ 2322178 h 4318008"/>
              <a:gd name="connsiteX6" fmla="*/ 3604566 w 5373076"/>
              <a:gd name="connsiteY6" fmla="*/ 1945430 h 4318008"/>
              <a:gd name="connsiteX7" fmla="*/ 2301472 w 5373076"/>
              <a:gd name="connsiteY7" fmla="*/ 1771765 h 4318008"/>
              <a:gd name="connsiteX8" fmla="*/ 3237442 w 5373076"/>
              <a:gd name="connsiteY8" fmla="*/ 2134997 h 4318008"/>
              <a:gd name="connsiteX9" fmla="*/ 3266331 w 5373076"/>
              <a:gd name="connsiteY9" fmla="*/ 2949530 h 4318008"/>
              <a:gd name="connsiteX10" fmla="*/ 1897852 w 5373076"/>
              <a:gd name="connsiteY10" fmla="*/ 4318008 h 4318008"/>
              <a:gd name="connsiteX11" fmla="*/ 134565 w 5373076"/>
              <a:gd name="connsiteY11" fmla="*/ 4318008 h 4318008"/>
              <a:gd name="connsiteX12" fmla="*/ 0 w 5373076"/>
              <a:gd name="connsiteY12" fmla="*/ 4183443 h 4318008"/>
              <a:gd name="connsiteX13" fmla="*/ 0 w 5373076"/>
              <a:gd name="connsiteY13" fmla="*/ 2855805 h 4318008"/>
              <a:gd name="connsiteX14" fmla="*/ 5243699 w 5373076"/>
              <a:gd name="connsiteY14" fmla="*/ 652159 h 4318008"/>
              <a:gd name="connsiteX15" fmla="*/ 5058767 w 5373076"/>
              <a:gd name="connsiteY15" fmla="*/ 1028908 h 4318008"/>
              <a:gd name="connsiteX16" fmla="*/ 4960786 w 5373076"/>
              <a:gd name="connsiteY16" fmla="*/ 983422 h 4318008"/>
              <a:gd name="connsiteX17" fmla="*/ 3473588 w 5373076"/>
              <a:gd name="connsiteY17" fmla="*/ 405712 h 4318008"/>
              <a:gd name="connsiteX18" fmla="*/ 4094196 w 5373076"/>
              <a:gd name="connsiteY18" fmla="*/ 1366894 h 4318008"/>
              <a:gd name="connsiteX19" fmla="*/ 3778134 w 5373076"/>
              <a:gd name="connsiteY19" fmla="*/ 1741309 h 4318008"/>
              <a:gd name="connsiteX20" fmla="*/ 2824519 w 5373076"/>
              <a:gd name="connsiteY20" fmla="*/ 1808100 h 4318008"/>
              <a:gd name="connsiteX21" fmla="*/ 4454991 w 5373076"/>
              <a:gd name="connsiteY21" fmla="*/ 0 h 4318008"/>
              <a:gd name="connsiteX22" fmla="*/ 5373076 w 5373076"/>
              <a:gd name="connsiteY22" fmla="*/ 32358 h 4318008"/>
              <a:gd name="connsiteX23" fmla="*/ 4628717 w 5373076"/>
              <a:gd name="connsiteY23" fmla="*/ 1349015 h 4318008"/>
              <a:gd name="connsiteX24" fmla="*/ 4094010 w 5373076"/>
              <a:gd name="connsiteY24" fmla="*/ 779481 h 431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73076" h="4318008">
                <a:moveTo>
                  <a:pt x="4972877" y="1816430"/>
                </a:moveTo>
                <a:lnTo>
                  <a:pt x="5211912" y="2046590"/>
                </a:lnTo>
                <a:lnTo>
                  <a:pt x="4866804" y="2013272"/>
                </a:lnTo>
                <a:close/>
                <a:moveTo>
                  <a:pt x="3721849" y="1808102"/>
                </a:moveTo>
                <a:lnTo>
                  <a:pt x="3854624" y="2524110"/>
                </a:lnTo>
                <a:lnTo>
                  <a:pt x="3419634" y="2322178"/>
                </a:lnTo>
                <a:lnTo>
                  <a:pt x="3604566" y="1945430"/>
                </a:lnTo>
                <a:close/>
                <a:moveTo>
                  <a:pt x="2301472" y="1771765"/>
                </a:moveTo>
                <a:lnTo>
                  <a:pt x="3237442" y="2134997"/>
                </a:lnTo>
                <a:lnTo>
                  <a:pt x="3266331" y="2949530"/>
                </a:lnTo>
                <a:lnTo>
                  <a:pt x="1897852" y="4318008"/>
                </a:lnTo>
                <a:lnTo>
                  <a:pt x="134565" y="4318008"/>
                </a:lnTo>
                <a:lnTo>
                  <a:pt x="0" y="4183443"/>
                </a:lnTo>
                <a:lnTo>
                  <a:pt x="0" y="2855805"/>
                </a:lnTo>
                <a:close/>
                <a:moveTo>
                  <a:pt x="5243699" y="652159"/>
                </a:moveTo>
                <a:lnTo>
                  <a:pt x="5058767" y="1028908"/>
                </a:lnTo>
                <a:lnTo>
                  <a:pt x="4960786" y="983422"/>
                </a:lnTo>
                <a:close/>
                <a:moveTo>
                  <a:pt x="3473588" y="405712"/>
                </a:moveTo>
                <a:lnTo>
                  <a:pt x="4094196" y="1366894"/>
                </a:lnTo>
                <a:lnTo>
                  <a:pt x="3778134" y="1741309"/>
                </a:lnTo>
                <a:lnTo>
                  <a:pt x="2824519" y="1808100"/>
                </a:lnTo>
                <a:close/>
                <a:moveTo>
                  <a:pt x="4454991" y="0"/>
                </a:moveTo>
                <a:lnTo>
                  <a:pt x="5373076" y="32358"/>
                </a:lnTo>
                <a:lnTo>
                  <a:pt x="4628717" y="1349015"/>
                </a:lnTo>
                <a:lnTo>
                  <a:pt x="4094010" y="779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 userDrawn="1">
            <p:ph sz="half" idx="1"/>
          </p:nvPr>
        </p:nvSpPr>
        <p:spPr>
          <a:xfrm>
            <a:off x="906843" y="3429050"/>
            <a:ext cx="4522314" cy="2762949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6774740" y="3429000"/>
            <a:ext cx="4522407" cy="276225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FEF984BB-176D-4924-ADAD-52FBC95B07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6463" y="2278063"/>
            <a:ext cx="4522787" cy="885825"/>
          </a:xfrm>
        </p:spPr>
        <p:txBody>
          <a:bodyPr rtlCol="0" anchor="ctr"/>
          <a:lstStyle>
            <a:lvl1pPr marL="0" indent="0">
              <a:buNone/>
              <a:defRPr sz="8000" b="1">
                <a:latin typeface="+mj-lt"/>
              </a:defRPr>
            </a:lvl1pPr>
            <a:lvl2pPr marL="266700" indent="0">
              <a:buNone/>
              <a:defRPr sz="8000">
                <a:latin typeface="+mj-lt"/>
              </a:defRPr>
            </a:lvl2pPr>
            <a:lvl3pPr marL="542925" indent="0">
              <a:buNone/>
              <a:defRPr sz="8000">
                <a:latin typeface="+mj-lt"/>
              </a:defRPr>
            </a:lvl3pPr>
            <a:lvl4pPr marL="809625" indent="0">
              <a:buNone/>
              <a:defRPr sz="8000">
                <a:latin typeface="+mj-lt"/>
              </a:defRPr>
            </a:lvl4pPr>
            <a:lvl5pPr marL="1076325" indent="0">
              <a:buNone/>
              <a:defRPr sz="8000">
                <a:latin typeface="+mj-lt"/>
              </a:defRPr>
            </a:lvl5pPr>
          </a:lstStyle>
          <a:p>
            <a:pPr lvl="0" rtl="0"/>
            <a:r>
              <a:rPr lang="ru-RU" noProof="0" dirty="0"/>
              <a:t>1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C59BE1D7-885A-4749-99BA-6909D64AFA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62750" y="2278063"/>
            <a:ext cx="4522787" cy="885825"/>
          </a:xfrm>
        </p:spPr>
        <p:txBody>
          <a:bodyPr rtlCol="0" anchor="ctr"/>
          <a:lstStyle>
            <a:lvl1pPr marL="0" indent="0">
              <a:buNone/>
              <a:defRPr sz="8000" b="1" i="0">
                <a:latin typeface="+mj-lt"/>
              </a:defRPr>
            </a:lvl1pPr>
          </a:lstStyle>
          <a:p>
            <a:pPr lvl="0" rtl="0"/>
            <a:r>
              <a:rPr lang="ru-RU" noProof="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76449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осьмиугольник 6">
            <a:extLst>
              <a:ext uri="{FF2B5EF4-FFF2-40B4-BE49-F238E27FC236}">
                <a16:creationId xmlns:a16="http://schemas.microsoft.com/office/drawing/2014/main" id="{12B87281-2FCA-44C5-BFC9-FD653787EFC4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11340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b="1" i="1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B66BF03E-F48E-4C0A-9078-07AC4DDF896A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9F827500-FC74-463C-9312-BC59104AEBD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AF375EA-F235-4EAA-A52F-D6BF0D6EDDCA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E3C8C5B-6356-4B7C-887C-A436D7DB4059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3120C00-0FF6-411F-B2D6-C625ED6BD241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D142C1D-78E5-4AD5-BEF3-C015D6E3FEBD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00D9306-2240-47FF-AA2F-DC7C26A008A4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52" r:id="rId5"/>
    <p:sldLayoutId id="2147483656" r:id="rId6"/>
    <p:sldLayoutId id="2147483657" r:id="rId7"/>
    <p:sldLayoutId id="2147483668" r:id="rId8"/>
    <p:sldLayoutId id="2147483670" r:id="rId9"/>
    <p:sldLayoutId id="2147483653" r:id="rId10"/>
    <p:sldLayoutId id="2147483673" r:id="rId11"/>
    <p:sldLayoutId id="2147483674" r:id="rId12"/>
    <p:sldLayoutId id="2147483676" r:id="rId13"/>
    <p:sldLayoutId id="2147483677" r:id="rId14"/>
    <p:sldLayoutId id="2147483654" r:id="rId15"/>
    <p:sldLayoutId id="2147483660" r:id="rId16"/>
    <p:sldLayoutId id="2147483661" r:id="rId17"/>
    <p:sldLayoutId id="2147483678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13" Type="http://schemas.openxmlformats.org/officeDocument/2006/relationships/image" Target="../media/image60.svg"/><Relationship Id="rId3" Type="http://schemas.openxmlformats.org/officeDocument/2006/relationships/image" Target="../media/image6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4.svg"/><Relationship Id="rId11" Type="http://schemas.openxmlformats.org/officeDocument/2006/relationships/image" Target="../media/image10.png"/><Relationship Id="rId10" Type="http://schemas.openxmlformats.org/officeDocument/2006/relationships/image" Target="../media/image58.svg"/><Relationship Id="rId4" Type="http://schemas.openxmlformats.org/officeDocument/2006/relationships/image" Target="../media/image7.png"/><Relationship Id="rId9" Type="http://schemas.openxmlformats.org/officeDocument/2006/relationships/image" Target="../media/image9.png"/><Relationship Id="rId1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3072B96B-8E35-4D15-80A0-1DD4745F75B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59" y="86714"/>
            <a:ext cx="11883683" cy="6684572"/>
          </a:xfr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2E3EA56B-BEB0-4656-A20B-D15F03B7A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68422"/>
            <a:ext cx="5469775" cy="3327280"/>
          </a:xfrm>
        </p:spPr>
        <p:txBody>
          <a:bodyPr rtlCol="0" anchor="ctr"/>
          <a:lstStyle/>
          <a:p>
            <a:pPr rtl="0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Возможность переработки ягод при формировании стратегии</a:t>
            </a:r>
            <a:r>
              <a:rPr lang="en-US" sz="3200" dirty="0" smtClean="0"/>
              <a:t> </a:t>
            </a:r>
            <a:r>
              <a:rPr lang="ru-RU" sz="3200" dirty="0" smtClean="0"/>
              <a:t>развития ягодной плантации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852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6816F-B457-4100-9975-0F3BAA3F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dirty="0"/>
              <a:t>Плюсы и минусы трех стратегий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E73219-73B6-4A50-8412-77850D56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946366"/>
            <a:ext cx="5472000" cy="360000"/>
          </a:xfrm>
        </p:spPr>
        <p:txBody>
          <a:bodyPr rtlCol="0"/>
          <a:lstStyle/>
          <a:p>
            <a:pPr rtl="0"/>
            <a:r>
              <a:rPr lang="ru-RU" dirty="0" smtClean="0"/>
              <a:t>Плюсы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40752B-B871-4B72-8FE1-D34B8BB36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570180"/>
            <a:ext cx="5472000" cy="3129466"/>
          </a:xfrm>
        </p:spPr>
        <p:txBody>
          <a:bodyPr rtlCol="0"/>
          <a:lstStyle/>
          <a:p>
            <a:pPr rtl="0"/>
            <a:r>
              <a:rPr lang="ru-RU" dirty="0" smtClean="0"/>
              <a:t>Максимальная цена реализации;</a:t>
            </a:r>
          </a:p>
          <a:p>
            <a:pPr rtl="0"/>
            <a:r>
              <a:rPr lang="ru-RU" dirty="0" smtClean="0"/>
              <a:t>Возможность планирования продаж;</a:t>
            </a:r>
          </a:p>
          <a:p>
            <a:pPr marL="0" indent="0" rtl="0">
              <a:buNone/>
            </a:pPr>
            <a:endParaRPr lang="ru-RU" dirty="0"/>
          </a:p>
        </p:txBody>
      </p:sp>
      <p:cxnSp>
        <p:nvCxnSpPr>
          <p:cNvPr id="8" name="Прямая соединительная линия 7" descr="Центральный разделитель">
            <a:extLst>
              <a:ext uri="{FF2B5EF4-FFF2-40B4-BE49-F238E27FC236}">
                <a16:creationId xmlns:a16="http://schemas.microsoft.com/office/drawing/2014/main" id="{8C0B5329-C682-48C0-9185-0F9A9C17C1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0" y="1946366"/>
            <a:ext cx="0" cy="252516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Текст 6">
            <a:extLst>
              <a:ext uri="{FF2B5EF4-FFF2-40B4-BE49-F238E27FC236}">
                <a16:creationId xmlns:a16="http://schemas.microsoft.com/office/drawing/2014/main" id="{D902C058-20DE-46C9-BB43-8B24E6B9E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946891"/>
            <a:ext cx="5472000" cy="358775"/>
          </a:xfrm>
        </p:spPr>
        <p:txBody>
          <a:bodyPr rtlCol="0"/>
          <a:lstStyle/>
          <a:p>
            <a:pPr rtl="0"/>
            <a:r>
              <a:rPr lang="ru-RU" dirty="0" smtClean="0"/>
              <a:t>Минусы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00033CE4-940B-422B-A258-BEC239BA97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570160"/>
            <a:ext cx="5472113" cy="3128736"/>
          </a:xfrm>
        </p:spPr>
        <p:txBody>
          <a:bodyPr rtlCol="0"/>
          <a:lstStyle/>
          <a:p>
            <a:pPr rtl="0"/>
            <a:r>
              <a:rPr lang="ru-RU" dirty="0" smtClean="0"/>
              <a:t>Сезонное увеличение </a:t>
            </a:r>
            <a:r>
              <a:rPr lang="ru-RU" dirty="0" smtClean="0"/>
              <a:t>количества сотрудников </a:t>
            </a:r>
            <a:r>
              <a:rPr lang="ru-RU" dirty="0" smtClean="0"/>
              <a:t>для фасовки;</a:t>
            </a:r>
          </a:p>
          <a:p>
            <a:pPr rtl="0"/>
            <a:r>
              <a:rPr lang="ru-RU" dirty="0" smtClean="0"/>
              <a:t>Максимально тщательный выбор сортов ягод;</a:t>
            </a:r>
          </a:p>
          <a:p>
            <a:pPr rtl="0"/>
            <a:r>
              <a:rPr lang="ru-RU" dirty="0" smtClean="0"/>
              <a:t>Сертификация продукции;</a:t>
            </a:r>
          </a:p>
          <a:p>
            <a:pPr rtl="0"/>
            <a:r>
              <a:rPr lang="ru-RU" dirty="0" smtClean="0"/>
              <a:t>Дополнительные затраты на холодильное оборудование;</a:t>
            </a:r>
          </a:p>
          <a:p>
            <a:pPr rtl="0"/>
            <a:r>
              <a:rPr lang="ru-RU" dirty="0" smtClean="0"/>
              <a:t>Помещение с температурным режимом;</a:t>
            </a:r>
          </a:p>
          <a:p>
            <a:pPr rtl="0"/>
            <a:r>
              <a:rPr lang="ru-RU" dirty="0" smtClean="0"/>
              <a:t>Транспорт с регулируемым температурным режимом;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59AED6-5408-4E4A-93B2-3909F2C87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10</a:t>
            </a:fld>
            <a:endParaRPr lang="ru-RU" dirty="0"/>
          </a:p>
        </p:txBody>
      </p:sp>
      <p:sp>
        <p:nvSpPr>
          <p:cNvPr id="9" name="Текст 6">
            <a:extLst>
              <a:ext uri="{FF2B5EF4-FFF2-40B4-BE49-F238E27FC236}">
                <a16:creationId xmlns:a16="http://schemas.microsoft.com/office/drawing/2014/main" id="{DDC64B4F-EF8E-442A-8D01-0AD7034A6823}"/>
              </a:ext>
            </a:extLst>
          </p:cNvPr>
          <p:cNvSpPr txBox="1">
            <a:spLocks/>
          </p:cNvSpPr>
          <p:nvPr/>
        </p:nvSpPr>
        <p:spPr>
          <a:xfrm>
            <a:off x="432000" y="1087271"/>
            <a:ext cx="2363451" cy="4935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108000" rIns="0" bIns="0" rtlCol="0" anchor="t">
            <a:no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66700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ru-RU" dirty="0"/>
          </a:p>
        </p:txBody>
      </p:sp>
      <p:sp>
        <p:nvSpPr>
          <p:cNvPr id="11" name="Текст 7">
            <a:extLst>
              <a:ext uri="{FF2B5EF4-FFF2-40B4-BE49-F238E27FC236}">
                <a16:creationId xmlns:a16="http://schemas.microsoft.com/office/drawing/2014/main" id="{E869ACF9-B7F9-4774-B207-2EF789711513}"/>
              </a:ext>
            </a:extLst>
          </p:cNvPr>
          <p:cNvSpPr txBox="1">
            <a:spLocks/>
          </p:cNvSpPr>
          <p:nvPr/>
        </p:nvSpPr>
        <p:spPr>
          <a:xfrm>
            <a:off x="587482" y="1081183"/>
            <a:ext cx="2878530" cy="648000"/>
          </a:xfrm>
          <a:prstGeom prst="rect">
            <a:avLst/>
          </a:prstGeom>
        </p:spPr>
        <p:txBody>
          <a:bodyPr rtlCol="0"/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latin typeface="+mj-lt"/>
              </a:rPr>
              <a:t>Торговая сеть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547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6816F-B457-4100-9975-0F3BAA3F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dirty="0"/>
              <a:t>Плюсы и минусы трех стратегий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E73219-73B6-4A50-8412-77850D56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946366"/>
            <a:ext cx="5472000" cy="360000"/>
          </a:xfrm>
        </p:spPr>
        <p:txBody>
          <a:bodyPr rtlCol="0"/>
          <a:lstStyle/>
          <a:p>
            <a:pPr rtl="0"/>
            <a:r>
              <a:rPr lang="ru-RU" dirty="0" smtClean="0"/>
              <a:t>Плюсы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40752B-B871-4B72-8FE1-D34B8BB36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570180"/>
            <a:ext cx="5472000" cy="3129466"/>
          </a:xfrm>
        </p:spPr>
        <p:txBody>
          <a:bodyPr rtlCol="0"/>
          <a:lstStyle/>
          <a:p>
            <a:pPr rtl="0"/>
            <a:r>
              <a:rPr lang="ru-RU" dirty="0" smtClean="0"/>
              <a:t>Практически неограниченный объем сбыта;</a:t>
            </a:r>
          </a:p>
          <a:p>
            <a:pPr rtl="0"/>
            <a:r>
              <a:rPr lang="ru-RU" dirty="0" smtClean="0"/>
              <a:t>Часть персонала заняты круглогодично;</a:t>
            </a:r>
          </a:p>
          <a:p>
            <a:pPr rtl="0"/>
            <a:r>
              <a:rPr lang="ru-RU" dirty="0" smtClean="0"/>
              <a:t>100% реализация всего урожая;</a:t>
            </a:r>
          </a:p>
          <a:p>
            <a:pPr marL="0" indent="0" rtl="0">
              <a:buNone/>
            </a:pPr>
            <a:endParaRPr lang="ru-RU" dirty="0"/>
          </a:p>
        </p:txBody>
      </p:sp>
      <p:cxnSp>
        <p:nvCxnSpPr>
          <p:cNvPr id="8" name="Прямая соединительная линия 7" descr="Центральный разделитель">
            <a:extLst>
              <a:ext uri="{FF2B5EF4-FFF2-40B4-BE49-F238E27FC236}">
                <a16:creationId xmlns:a16="http://schemas.microsoft.com/office/drawing/2014/main" id="{8C0B5329-C682-48C0-9185-0F9A9C17C1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0" y="1946366"/>
            <a:ext cx="0" cy="252516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Текст 6">
            <a:extLst>
              <a:ext uri="{FF2B5EF4-FFF2-40B4-BE49-F238E27FC236}">
                <a16:creationId xmlns:a16="http://schemas.microsoft.com/office/drawing/2014/main" id="{D902C058-20DE-46C9-BB43-8B24E6B9E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946891"/>
            <a:ext cx="5472000" cy="358775"/>
          </a:xfrm>
        </p:spPr>
        <p:txBody>
          <a:bodyPr rtlCol="0"/>
          <a:lstStyle/>
          <a:p>
            <a:pPr rtl="0"/>
            <a:r>
              <a:rPr lang="ru-RU" dirty="0" smtClean="0"/>
              <a:t>Минусы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00033CE4-940B-422B-A258-BEC239BA97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570160"/>
            <a:ext cx="5472113" cy="3128736"/>
          </a:xfrm>
        </p:spPr>
        <p:txBody>
          <a:bodyPr rtlCol="0"/>
          <a:lstStyle/>
          <a:p>
            <a:pPr rtl="0"/>
            <a:r>
              <a:rPr lang="ru-RU" dirty="0" smtClean="0"/>
              <a:t>Затраты на строительство производства и холодильных помещений;</a:t>
            </a:r>
          </a:p>
          <a:p>
            <a:pPr rtl="0"/>
            <a:r>
              <a:rPr lang="ru-RU" dirty="0" smtClean="0"/>
              <a:t>Затраты на электроэнергию;</a:t>
            </a:r>
          </a:p>
          <a:p>
            <a:pPr rtl="0"/>
            <a:r>
              <a:rPr lang="ru-RU" dirty="0" smtClean="0"/>
              <a:t>Длительный срок оборачиваемости денег;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59AED6-5408-4E4A-93B2-3909F2C87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11</a:t>
            </a:fld>
            <a:endParaRPr lang="ru-RU" dirty="0"/>
          </a:p>
        </p:txBody>
      </p:sp>
      <p:sp>
        <p:nvSpPr>
          <p:cNvPr id="9" name="Текст 6">
            <a:extLst>
              <a:ext uri="{FF2B5EF4-FFF2-40B4-BE49-F238E27FC236}">
                <a16:creationId xmlns:a16="http://schemas.microsoft.com/office/drawing/2014/main" id="{DDC64B4F-EF8E-442A-8D01-0AD7034A6823}"/>
              </a:ext>
            </a:extLst>
          </p:cNvPr>
          <p:cNvSpPr txBox="1">
            <a:spLocks/>
          </p:cNvSpPr>
          <p:nvPr/>
        </p:nvSpPr>
        <p:spPr>
          <a:xfrm>
            <a:off x="432000" y="1087271"/>
            <a:ext cx="3016594" cy="6419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108000" rIns="0" bIns="0" rtlCol="0" anchor="ctr">
            <a:no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66700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ru-RU" dirty="0"/>
          </a:p>
        </p:txBody>
      </p:sp>
      <p:sp>
        <p:nvSpPr>
          <p:cNvPr id="11" name="Текст 7">
            <a:extLst>
              <a:ext uri="{FF2B5EF4-FFF2-40B4-BE49-F238E27FC236}">
                <a16:creationId xmlns:a16="http://schemas.microsoft.com/office/drawing/2014/main" id="{E869ACF9-B7F9-4774-B207-2EF789711513}"/>
              </a:ext>
            </a:extLst>
          </p:cNvPr>
          <p:cNvSpPr txBox="1">
            <a:spLocks/>
          </p:cNvSpPr>
          <p:nvPr/>
        </p:nvSpPr>
        <p:spPr>
          <a:xfrm>
            <a:off x="744236" y="1081183"/>
            <a:ext cx="2878530" cy="648000"/>
          </a:xfrm>
          <a:prstGeom prst="rect">
            <a:avLst/>
          </a:prstGeom>
        </p:spPr>
        <p:txBody>
          <a:bodyPr rtlCol="0" anchor="ctr"/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latin typeface="+mj-lt"/>
              </a:rPr>
              <a:t>Промышленный переработчик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699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542706-50AC-4B17-A704-143D94A79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00" y="4927600"/>
            <a:ext cx="12027644" cy="1845743"/>
          </a:xfrm>
        </p:spPr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FD249B8-A654-41FD-9724-45A3A5EE13F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12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0" y="86713"/>
            <a:ext cx="12027644" cy="588232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33CBA-6B58-475A-BAF2-04998BA4A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00" y="3883661"/>
            <a:ext cx="12027644" cy="1409700"/>
          </a:xfrm>
        </p:spPr>
        <p:txBody>
          <a:bodyPr rtlCol="0" anchor="ctr"/>
          <a:lstStyle/>
          <a:p>
            <a:pPr algn="ctr" rtl="0"/>
            <a:r>
              <a:rPr lang="ru-RU" dirty="0" smtClean="0"/>
              <a:t>Сколько стоит каждая из трех концепций?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7DD607C7-7CF7-4A0F-BFF7-6F3C46205E6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59" y="86714"/>
            <a:ext cx="11883683" cy="6684572"/>
          </a:xfr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BDC24D3-EEF0-4B69-A174-E4DFF78848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/>
              <a:t>Спасибо за внимание!</a:t>
            </a:r>
          </a:p>
        </p:txBody>
      </p:sp>
      <p:cxnSp>
        <p:nvCxnSpPr>
          <p:cNvPr id="5" name="Прямая соединительная линия 4" descr="Разделитель">
            <a:extLst>
              <a:ext uri="{FF2B5EF4-FFF2-40B4-BE49-F238E27FC236}">
                <a16:creationId xmlns:a16="http://schemas.microsoft.com/office/drawing/2014/main" id="{FE07C9EC-5158-440C-995A-EAC50D3E05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777113" y="2412127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ACCCCDAD-0E0B-437F-8CAA-0536470B2E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Стрела Марк</a:t>
            </a:r>
            <a:endParaRPr lang="ru-RU" dirty="0"/>
          </a:p>
        </p:txBody>
      </p:sp>
      <p:pic>
        <p:nvPicPr>
          <p:cNvPr id="13" name="Графический объект 12" descr="Пользователь" title="Значок — имя докладчика">
            <a:extLst>
              <a:ext uri="{FF2B5EF4-FFF2-40B4-BE49-F238E27FC236}">
                <a16:creationId xmlns:a16="http://schemas.microsoft.com/office/drawing/2014/main" id="{708AF784-88DE-4E89-A28B-BECD54FC11C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284624" y="3886690"/>
            <a:ext cx="164463" cy="164463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650F9D0C-7F14-4B83-A0A3-5710128C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ru-RU" dirty="0"/>
              <a:t>+7 </a:t>
            </a:r>
            <a:r>
              <a:rPr lang="ru-RU" dirty="0" smtClean="0"/>
              <a:t>(903) 144-47-59</a:t>
            </a:r>
            <a:endParaRPr lang="ru-RU" dirty="0"/>
          </a:p>
        </p:txBody>
      </p:sp>
      <p:pic>
        <p:nvPicPr>
          <p:cNvPr id="15" name="Графический объект 14" descr="Смартфон" title="Значок — номер телефона докладчика">
            <a:extLst>
              <a:ext uri="{FF2B5EF4-FFF2-40B4-BE49-F238E27FC236}">
                <a16:creationId xmlns:a16="http://schemas.microsoft.com/office/drawing/2014/main" id="{E276E47B-4C08-4FEC-AAE8-3DCCBA7EE72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7284624" y="4196776"/>
            <a:ext cx="164463" cy="164463"/>
          </a:xfrm>
          <a:prstGeom prst="rect">
            <a:avLst/>
          </a:prstGeom>
        </p:spPr>
      </p:pic>
      <p:sp>
        <p:nvSpPr>
          <p:cNvPr id="10" name="Текст 9">
            <a:extLst>
              <a:ext uri="{FF2B5EF4-FFF2-40B4-BE49-F238E27FC236}">
                <a16:creationId xmlns:a16="http://schemas.microsoft.com/office/drawing/2014/main" id="{2EF9E03C-A81E-4083-9F20-EF8FFAF591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r>
              <a:rPr lang="en-US" dirty="0"/>
              <a:t>marks68@inbox.ru</a:t>
            </a:r>
            <a:endParaRPr lang="ru-RU" dirty="0"/>
          </a:p>
        </p:txBody>
      </p:sp>
      <p:pic>
        <p:nvPicPr>
          <p:cNvPr id="14" name="Графический объект 13" descr="Конверт" title="Значок — адрес электронной почты докладчика">
            <a:extLst>
              <a:ext uri="{FF2B5EF4-FFF2-40B4-BE49-F238E27FC236}">
                <a16:creationId xmlns:a16="http://schemas.microsoft.com/office/drawing/2014/main" id="{4F2D4997-93AD-4A62-8488-4572923DB817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284624" y="4530964"/>
            <a:ext cx="164463" cy="164463"/>
          </a:xfrm>
          <a:prstGeom prst="rect">
            <a:avLst/>
          </a:prstGeom>
        </p:spPr>
      </p:pic>
      <p:sp>
        <p:nvSpPr>
          <p:cNvPr id="26" name="Текст 25">
            <a:extLst>
              <a:ext uri="{FF2B5EF4-FFF2-40B4-BE49-F238E27FC236}">
                <a16:creationId xmlns:a16="http://schemas.microsoft.com/office/drawing/2014/main" id="{88557579-7DEF-FF4C-AD37-0E81A6BB3B7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r>
              <a:rPr lang="ru-RU" dirty="0" err="1" smtClean="0"/>
              <a:t>калужскаямалина.рф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" name="Графический объект 29" descr="Мир">
            <a:extLst>
              <a:ext uri="{FF2B5EF4-FFF2-40B4-BE49-F238E27FC236}">
                <a16:creationId xmlns:a16="http://schemas.microsoft.com/office/drawing/2014/main" id="{07973E30-0C12-8442-90B5-47D1C45545A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7278999" y="4843614"/>
            <a:ext cx="170088" cy="170088"/>
          </a:xfrm>
          <a:prstGeom prst="rect">
            <a:avLst/>
          </a:prstGeom>
        </p:spPr>
      </p:pic>
      <p:pic>
        <p:nvPicPr>
          <p:cNvPr id="4" name="Рисунок 3"/>
          <p:cNvPicPr>
            <a:picLocks noGrp="1" noChangeAspect="1"/>
          </p:cNvPicPr>
          <p:nvPr>
            <p:ph type="pic" sz="quarter" idx="15"/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50" b="8450"/>
          <a:stretch>
            <a:fillRect/>
          </a:stretch>
        </p:blipFill>
        <p:spPr>
          <a:xfrm>
            <a:off x="7948630" y="2562813"/>
            <a:ext cx="1534606" cy="803841"/>
          </a:xfrm>
        </p:spPr>
      </p:pic>
    </p:spTree>
    <p:extLst>
      <p:ext uri="{BB962C8B-B14F-4D97-AF65-F5344CB8AC3E}">
        <p14:creationId xmlns:p14="http://schemas.microsoft.com/office/powerpoint/2010/main" val="22014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Пейзаж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2DD80BD6-4966-4B27-A63C-89B71D8967E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000" y="86714"/>
            <a:ext cx="6009285" cy="3977285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00" y="4063999"/>
            <a:ext cx="6012000" cy="863601"/>
          </a:xfrm>
        </p:spPr>
        <p:txBody>
          <a:bodyPr rtlCol="0"/>
          <a:lstStyle/>
          <a:p>
            <a:pPr rtl="0"/>
            <a:r>
              <a:rPr lang="ru-RU" dirty="0"/>
              <a:t>О нас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56BE522-961D-4737-9715-127DB8A86E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ООО АПП «Слободские Ягодники», </a:t>
            </a:r>
          </a:p>
          <a:p>
            <a:pPr rtl="0"/>
            <a:r>
              <a:rPr lang="ru-RU" dirty="0" smtClean="0"/>
              <a:t>Калужская область, с. Слобода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45A1B7-8B88-4D90-983D-BAA2E9AAFFD3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 rtlCol="0"/>
          <a:lstStyle/>
          <a:p>
            <a:pPr marL="0" indent="0" rtl="0">
              <a:lnSpc>
                <a:spcPct val="80000"/>
              </a:lnSpc>
              <a:buNone/>
            </a:pPr>
            <a:r>
              <a:rPr lang="ru-RU" sz="4400" dirty="0" smtClean="0"/>
              <a:t>Выращиваем малину в </a:t>
            </a:r>
            <a:r>
              <a:rPr lang="ru-RU" sz="4400" dirty="0"/>
              <a:t>К</a:t>
            </a:r>
            <a:r>
              <a:rPr lang="ru-RU" sz="4400" dirty="0" smtClean="0"/>
              <a:t>алужской области</a:t>
            </a:r>
          </a:p>
          <a:p>
            <a:pPr marL="0" indent="0" rtl="0">
              <a:buNone/>
            </a:pPr>
            <a:r>
              <a:rPr lang="ru-RU" dirty="0" smtClean="0"/>
              <a:t>Первая плантация </a:t>
            </a:r>
            <a:r>
              <a:rPr lang="ru-RU" dirty="0" smtClean="0"/>
              <a:t>заложена </a:t>
            </a:r>
            <a:r>
              <a:rPr lang="ru-RU" dirty="0" smtClean="0"/>
              <a:t>в 2013 году. Золотые медалисты выставки ПРОДЭКСПО 2016. В 2017 году запущен собственный цех по переработке ягод. </a:t>
            </a:r>
            <a:endParaRPr lang="ru-RU" dirty="0"/>
          </a:p>
        </p:txBody>
      </p:sp>
      <p:grpSp>
        <p:nvGrpSpPr>
          <p:cNvPr id="46" name="Группа 45" title="группа треугольников">
            <a:extLst>
              <a:ext uri="{FF2B5EF4-FFF2-40B4-BE49-F238E27FC236}">
                <a16:creationId xmlns:a16="http://schemas.microsoft.com/office/drawing/2014/main" id="{62DF6AE8-6133-4C1E-91DD-755705ACF0F1}"/>
              </a:ext>
            </a:extLst>
          </p:cNvPr>
          <p:cNvGrpSpPr/>
          <p:nvPr/>
        </p:nvGrpSpPr>
        <p:grpSpPr>
          <a:xfrm>
            <a:off x="9862160" y="831132"/>
            <a:ext cx="1850209" cy="1915995"/>
            <a:chOff x="9862160" y="831132"/>
            <a:chExt cx="1850209" cy="1915995"/>
          </a:xfrm>
        </p:grpSpPr>
        <p:sp>
          <p:nvSpPr>
            <p:cNvPr id="16" name="Полилиния: Фигура 15" title="треугольники">
              <a:extLst>
                <a:ext uri="{FF2B5EF4-FFF2-40B4-BE49-F238E27FC236}">
                  <a16:creationId xmlns:a16="http://schemas.microsoft.com/office/drawing/2014/main" id="{156942E6-31A5-42F5-A00C-A90D409A08BC}"/>
                </a:ext>
              </a:extLst>
            </p:cNvPr>
            <p:cNvSpPr/>
            <p:nvPr/>
          </p:nvSpPr>
          <p:spPr>
            <a:xfrm rot="19260823">
              <a:off x="9984083" y="1150976"/>
              <a:ext cx="467362" cy="344458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17" name="Полилиния: Фигура 16" title="треугольники">
              <a:extLst>
                <a:ext uri="{FF2B5EF4-FFF2-40B4-BE49-F238E27FC236}">
                  <a16:creationId xmlns:a16="http://schemas.microsoft.com/office/drawing/2014/main" id="{055D27E0-4C92-4640-A2B8-86540741DCE6}"/>
                </a:ext>
              </a:extLst>
            </p:cNvPr>
            <p:cNvSpPr/>
            <p:nvPr/>
          </p:nvSpPr>
          <p:spPr>
            <a:xfrm rot="20377627">
              <a:off x="10445799" y="1461330"/>
              <a:ext cx="316887" cy="23355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18" name="Полилиния: Фигура 17" title="треугольники">
              <a:extLst>
                <a:ext uri="{FF2B5EF4-FFF2-40B4-BE49-F238E27FC236}">
                  <a16:creationId xmlns:a16="http://schemas.microsoft.com/office/drawing/2014/main" id="{E760DC62-191E-4D60-AAAC-37DDF411BF9D}"/>
                </a:ext>
              </a:extLst>
            </p:cNvPr>
            <p:cNvSpPr/>
            <p:nvPr/>
          </p:nvSpPr>
          <p:spPr>
            <a:xfrm rot="19260823">
              <a:off x="10485025" y="1232684"/>
              <a:ext cx="250689" cy="18476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19" name="Полилиния: Фигура 18" title="треугольники">
              <a:extLst>
                <a:ext uri="{FF2B5EF4-FFF2-40B4-BE49-F238E27FC236}">
                  <a16:creationId xmlns:a16="http://schemas.microsoft.com/office/drawing/2014/main" id="{B21F5D55-03CC-4A29-B8D0-2B1C7DE7C79D}"/>
                </a:ext>
              </a:extLst>
            </p:cNvPr>
            <p:cNvSpPr/>
            <p:nvPr/>
          </p:nvSpPr>
          <p:spPr>
            <a:xfrm rot="19810388">
              <a:off x="10832584" y="1393714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0" name="Полилиния: Фигура 19" title="треугольники">
              <a:extLst>
                <a:ext uri="{FF2B5EF4-FFF2-40B4-BE49-F238E27FC236}">
                  <a16:creationId xmlns:a16="http://schemas.microsoft.com/office/drawing/2014/main" id="{6A692EA0-8FB5-4D6A-B1B1-20463392DEDE}"/>
                </a:ext>
              </a:extLst>
            </p:cNvPr>
            <p:cNvSpPr/>
            <p:nvPr/>
          </p:nvSpPr>
          <p:spPr>
            <a:xfrm rot="18277851">
              <a:off x="10920185" y="994164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1" name="Полилиния: Фигура 20" title="треугольники">
              <a:extLst>
                <a:ext uri="{FF2B5EF4-FFF2-40B4-BE49-F238E27FC236}">
                  <a16:creationId xmlns:a16="http://schemas.microsoft.com/office/drawing/2014/main" id="{46FB2BA9-5E08-4A8F-BC47-8EFA61E4E6CE}"/>
                </a:ext>
              </a:extLst>
            </p:cNvPr>
            <p:cNvSpPr/>
            <p:nvPr/>
          </p:nvSpPr>
          <p:spPr>
            <a:xfrm rot="20761418">
              <a:off x="11313110" y="1642801"/>
              <a:ext cx="162256" cy="119587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2" name="Полилиния: Фигура 21" title="треугольники">
              <a:extLst>
                <a:ext uri="{FF2B5EF4-FFF2-40B4-BE49-F238E27FC236}">
                  <a16:creationId xmlns:a16="http://schemas.microsoft.com/office/drawing/2014/main" id="{5B0A2587-D640-4AEE-9456-860CD02427C8}"/>
                </a:ext>
              </a:extLst>
            </p:cNvPr>
            <p:cNvSpPr/>
            <p:nvPr/>
          </p:nvSpPr>
          <p:spPr>
            <a:xfrm rot="17315293">
              <a:off x="11523906" y="859664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3" name="Полилиния: Фигура 22" title="треугольники">
              <a:extLst>
                <a:ext uri="{FF2B5EF4-FFF2-40B4-BE49-F238E27FC236}">
                  <a16:creationId xmlns:a16="http://schemas.microsoft.com/office/drawing/2014/main" id="{373F2649-8DA3-441F-9BDD-77A942FA3DBE}"/>
                </a:ext>
              </a:extLst>
            </p:cNvPr>
            <p:cNvSpPr/>
            <p:nvPr/>
          </p:nvSpPr>
          <p:spPr>
            <a:xfrm rot="20082236">
              <a:off x="11215766" y="1243239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4" name="Полилиния: Фигура 23" title="треугольники">
              <a:extLst>
                <a:ext uri="{FF2B5EF4-FFF2-40B4-BE49-F238E27FC236}">
                  <a16:creationId xmlns:a16="http://schemas.microsoft.com/office/drawing/2014/main" id="{95933F98-3B9B-4270-9281-570AD41C3F19}"/>
                </a:ext>
              </a:extLst>
            </p:cNvPr>
            <p:cNvSpPr/>
            <p:nvPr/>
          </p:nvSpPr>
          <p:spPr>
            <a:xfrm rot="19879732">
              <a:off x="11436537" y="1436545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5" name="Полилиния: Фигура 24" title="треугольники">
              <a:extLst>
                <a:ext uri="{FF2B5EF4-FFF2-40B4-BE49-F238E27FC236}">
                  <a16:creationId xmlns:a16="http://schemas.microsoft.com/office/drawing/2014/main" id="{3DAB5C84-F2AD-47FD-ABEC-6D6626D2B7FF}"/>
                </a:ext>
              </a:extLst>
            </p:cNvPr>
            <p:cNvSpPr/>
            <p:nvPr/>
          </p:nvSpPr>
          <p:spPr>
            <a:xfrm rot="328041">
              <a:off x="9862160" y="1513660"/>
              <a:ext cx="579699" cy="606799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  <a:gd name="connsiteX0" fmla="*/ 487806 w 487806"/>
                <a:gd name="connsiteY0" fmla="*/ 171848 h 510610"/>
                <a:gd name="connsiteX1" fmla="*/ 308036 w 487806"/>
                <a:gd name="connsiteY1" fmla="*/ 510610 h 510610"/>
                <a:gd name="connsiteX2" fmla="*/ 0 w 487806"/>
                <a:gd name="connsiteY2" fmla="*/ 0 h 510610"/>
                <a:gd name="connsiteX3" fmla="*/ 487806 w 487806"/>
                <a:gd name="connsiteY3" fmla="*/ 171848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806" h="510610">
                  <a:moveTo>
                    <a:pt x="487806" y="171848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487806" y="171848"/>
                  </a:lnTo>
                  <a:close/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6" name="Полилиния: Фигура 25" title="треугольники">
              <a:extLst>
                <a:ext uri="{FF2B5EF4-FFF2-40B4-BE49-F238E27FC236}">
                  <a16:creationId xmlns:a16="http://schemas.microsoft.com/office/drawing/2014/main" id="{A4E2ACF8-4066-4DB9-B5D5-E8AA3B152710}"/>
                </a:ext>
              </a:extLst>
            </p:cNvPr>
            <p:cNvSpPr/>
            <p:nvPr/>
          </p:nvSpPr>
          <p:spPr>
            <a:xfrm>
              <a:off x="10639428" y="1814668"/>
              <a:ext cx="316887" cy="23355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7" name="Полилиния: Фигура 26" title="треугольники">
              <a:extLst>
                <a:ext uri="{FF2B5EF4-FFF2-40B4-BE49-F238E27FC236}">
                  <a16:creationId xmlns:a16="http://schemas.microsoft.com/office/drawing/2014/main" id="{74FCCA2A-37FF-4031-AF2F-A894DBE6EE0E}"/>
                </a:ext>
              </a:extLst>
            </p:cNvPr>
            <p:cNvSpPr/>
            <p:nvPr/>
          </p:nvSpPr>
          <p:spPr>
            <a:xfrm rot="20761418">
              <a:off x="11280262" y="2096947"/>
              <a:ext cx="162256" cy="119587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8" name="Полилиния: Фигура 27" title="треугольники">
              <a:extLst>
                <a:ext uri="{FF2B5EF4-FFF2-40B4-BE49-F238E27FC236}">
                  <a16:creationId xmlns:a16="http://schemas.microsoft.com/office/drawing/2014/main" id="{5C7D7734-820D-40CE-BBBA-6E6D9452D308}"/>
                </a:ext>
              </a:extLst>
            </p:cNvPr>
            <p:cNvSpPr/>
            <p:nvPr/>
          </p:nvSpPr>
          <p:spPr>
            <a:xfrm rot="1160487">
              <a:off x="10059320" y="2226127"/>
              <a:ext cx="316887" cy="23355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9" name="Полилиния: Фигура 28" title="треугольники">
              <a:extLst>
                <a:ext uri="{FF2B5EF4-FFF2-40B4-BE49-F238E27FC236}">
                  <a16:creationId xmlns:a16="http://schemas.microsoft.com/office/drawing/2014/main" id="{5BCE508A-E107-4075-9976-73D3ED8272C2}"/>
                </a:ext>
              </a:extLst>
            </p:cNvPr>
            <p:cNvSpPr/>
            <p:nvPr/>
          </p:nvSpPr>
          <p:spPr>
            <a:xfrm rot="803026">
              <a:off x="11353765" y="2627540"/>
              <a:ext cx="162256" cy="119587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</p:grp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83" y="5442463"/>
            <a:ext cx="1650997" cy="104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5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4E6C1-B1C5-40C3-9B90-EF2666FB1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Кто наш потребитель? 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DDC64B4F-EF8E-442A-8D01-0AD7034A682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Какой продукт он хочет покупать?</a:t>
            </a:r>
            <a:endParaRPr lang="ru-RU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E869ACF9-B7F9-4774-B207-2EF78971151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r>
              <a:rPr lang="ru-RU" dirty="0"/>
              <a:t>Проезжающий дачник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50F641-F6F8-461C-9C2D-07E416875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96" y="2463937"/>
            <a:ext cx="2998948" cy="1829390"/>
          </a:xfrm>
        </p:spPr>
        <p:txBody>
          <a:bodyPr rtlCol="0"/>
          <a:lstStyle/>
          <a:p>
            <a:pPr rtl="0"/>
            <a:r>
              <a:rPr lang="ru-RU" dirty="0" err="1" smtClean="0"/>
              <a:t>Свежайшую</a:t>
            </a:r>
            <a:r>
              <a:rPr lang="ru-RU" dirty="0" smtClean="0"/>
              <a:t> ягоду, собранную сегодня;</a:t>
            </a:r>
          </a:p>
          <a:p>
            <a:pPr rtl="0"/>
            <a:endParaRPr lang="ru-RU" dirty="0" smtClean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A2613D7-9904-47E7-A848-78E09B4F4A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Торговая сеть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latin typeface="+mn-lt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B9D7DA5-9DA5-4EDA-AAC1-B5A593D730C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613985" y="2463801"/>
            <a:ext cx="2969929" cy="1829526"/>
          </a:xfrm>
          <a:solidFill>
            <a:schemeClr val="bg1">
              <a:lumMod val="95000"/>
            </a:schemeClr>
          </a:solidFill>
        </p:spPr>
        <p:txBody>
          <a:bodyPr vert="horz" lIns="180000" tIns="180000" rIns="180000" bIns="0" rtlCol="0">
            <a:noAutofit/>
          </a:bodyPr>
          <a:lstStyle/>
          <a:p>
            <a:r>
              <a:rPr lang="ru-RU" dirty="0" smtClean="0"/>
              <a:t>Свежая ягода со сроком хранения от 10 дней;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FCAA0F0E-6B7F-4145-A8E2-90DC4D67578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Промышленный переработчик</a:t>
            </a:r>
            <a:endParaRPr lang="ru-RU" sz="1400" dirty="0">
              <a:latin typeface="+mn-lt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B29415E-FF87-4959-B427-0EA155C16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3985" y="2463801"/>
            <a:ext cx="2963619" cy="1829526"/>
          </a:xfrm>
        </p:spPr>
        <p:txBody>
          <a:bodyPr rtlCol="0"/>
          <a:lstStyle/>
          <a:p>
            <a:pPr rtl="0"/>
            <a:r>
              <a:rPr lang="ru-RU" dirty="0" smtClean="0"/>
              <a:t>Доставка до места переработки (за 500км и более);</a:t>
            </a:r>
          </a:p>
          <a:p>
            <a:pPr rtl="0"/>
            <a:r>
              <a:rPr lang="ru-RU" dirty="0" smtClean="0"/>
              <a:t>Заморозка в крупной таре;</a:t>
            </a:r>
          </a:p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B23B52-8351-4A05-ABAB-5A128EE68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93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4E6C1-B1C5-40C3-9B90-EF2666FB1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По какой цене мы будем продавать ягоду?</a:t>
            </a:r>
            <a:endParaRPr lang="ru-RU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E869ACF9-B7F9-4774-B207-2EF78971151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r>
              <a:rPr lang="ru-RU" dirty="0"/>
              <a:t>Проезжающий дачник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50F641-F6F8-461C-9C2D-07E416875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Картонная тара среднего размера (1кг);</a:t>
            </a:r>
          </a:p>
          <a:p>
            <a:pPr rtl="0"/>
            <a:r>
              <a:rPr lang="ru-RU" dirty="0" smtClean="0"/>
              <a:t>250 руб. за 1 кг</a:t>
            </a:r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A2613D7-9904-47E7-A848-78E09B4F4A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Торговая сеть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latin typeface="+mn-lt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B9D7DA5-9DA5-4EDA-AAC1-B5A593D730C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613985" y="2463801"/>
            <a:ext cx="2969929" cy="3314200"/>
          </a:xfrm>
          <a:solidFill>
            <a:schemeClr val="bg1">
              <a:lumMod val="95000"/>
            </a:schemeClr>
          </a:solidFill>
        </p:spPr>
        <p:txBody>
          <a:bodyPr vert="horz" lIns="180000" tIns="180000" rIns="180000" bIns="0" rtlCol="0">
            <a:noAutofit/>
          </a:bodyPr>
          <a:lstStyle/>
          <a:p>
            <a:r>
              <a:rPr lang="ru-RU" dirty="0" smtClean="0"/>
              <a:t>Пластиковые боксы (125гр), картонные короба, </a:t>
            </a:r>
            <a:r>
              <a:rPr lang="ru-RU" dirty="0" err="1" smtClean="0"/>
              <a:t>полетирование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800 руб. за 1 кг</a:t>
            </a:r>
            <a:endParaRPr lang="ru-RU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FCAA0F0E-6B7F-4145-A8E2-90DC4D67578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Промышленный переработчик</a:t>
            </a:r>
            <a:endParaRPr lang="ru-RU" sz="1400" dirty="0">
              <a:latin typeface="+mn-lt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B29415E-FF87-4959-B427-0EA155C16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Заморозка в крупной таре;</a:t>
            </a:r>
          </a:p>
          <a:p>
            <a:pPr rtl="0"/>
            <a:r>
              <a:rPr lang="ru-RU" dirty="0" smtClean="0"/>
              <a:t>Картонные коробки с пакетами-вкладышами (10кг);</a:t>
            </a:r>
          </a:p>
          <a:p>
            <a:pPr rtl="0"/>
            <a:r>
              <a:rPr lang="ru-RU" dirty="0" smtClean="0"/>
              <a:t>150 руб. за 1 кг</a:t>
            </a:r>
          </a:p>
          <a:p>
            <a:pPr rtl="0"/>
            <a:endParaRPr lang="ru-RU" dirty="0" smtClean="0"/>
          </a:p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B23B52-8351-4A05-ABAB-5A128EE68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4</a:t>
            </a:fld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23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6816F-B457-4100-9975-0F3BAA3F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dirty="0"/>
              <a:t>Плюсы и минусы способов реализации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E73219-73B6-4A50-8412-77850D56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946366"/>
            <a:ext cx="5472000" cy="360000"/>
          </a:xfrm>
        </p:spPr>
        <p:txBody>
          <a:bodyPr rtlCol="0"/>
          <a:lstStyle/>
          <a:p>
            <a:pPr rtl="0"/>
            <a:r>
              <a:rPr lang="ru-RU" dirty="0" smtClean="0"/>
              <a:t>Плюсы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40752B-B871-4B72-8FE1-D34B8BB36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570180"/>
            <a:ext cx="5472000" cy="3129466"/>
          </a:xfrm>
        </p:spPr>
        <p:txBody>
          <a:bodyPr rtlCol="0"/>
          <a:lstStyle/>
          <a:p>
            <a:pPr rtl="0"/>
            <a:r>
              <a:rPr lang="ru-RU" dirty="0" smtClean="0"/>
              <a:t>Минимальные затраты на фасовку и сортировку; </a:t>
            </a:r>
          </a:p>
          <a:p>
            <a:pPr rtl="0"/>
            <a:r>
              <a:rPr lang="ru-RU" dirty="0" smtClean="0"/>
              <a:t>Быстрая оборачиваемость денежных средств;</a:t>
            </a:r>
            <a:endParaRPr lang="ru-RU" dirty="0"/>
          </a:p>
        </p:txBody>
      </p:sp>
      <p:cxnSp>
        <p:nvCxnSpPr>
          <p:cNvPr id="8" name="Прямая соединительная линия 7" descr="Центральный разделитель">
            <a:extLst>
              <a:ext uri="{FF2B5EF4-FFF2-40B4-BE49-F238E27FC236}">
                <a16:creationId xmlns:a16="http://schemas.microsoft.com/office/drawing/2014/main" id="{8C0B5329-C682-48C0-9185-0F9A9C17C1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0" y="1946366"/>
            <a:ext cx="0" cy="252516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Текст 6">
            <a:extLst>
              <a:ext uri="{FF2B5EF4-FFF2-40B4-BE49-F238E27FC236}">
                <a16:creationId xmlns:a16="http://schemas.microsoft.com/office/drawing/2014/main" id="{D902C058-20DE-46C9-BB43-8B24E6B9E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946891"/>
            <a:ext cx="5472000" cy="358775"/>
          </a:xfrm>
        </p:spPr>
        <p:txBody>
          <a:bodyPr rtlCol="0"/>
          <a:lstStyle/>
          <a:p>
            <a:pPr rtl="0"/>
            <a:r>
              <a:rPr lang="ru-RU" dirty="0" smtClean="0"/>
              <a:t>Минусы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00033CE4-940B-422B-A258-BEC239BA97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570160"/>
            <a:ext cx="5472113" cy="3128736"/>
          </a:xfrm>
        </p:spPr>
        <p:txBody>
          <a:bodyPr rtlCol="0"/>
          <a:lstStyle/>
          <a:p>
            <a:pPr rtl="0"/>
            <a:r>
              <a:rPr lang="ru-RU" dirty="0" smtClean="0"/>
              <a:t>Непредсказуемость объемов продаж;</a:t>
            </a:r>
          </a:p>
          <a:p>
            <a:pPr rtl="0"/>
            <a:r>
              <a:rPr lang="ru-RU" dirty="0" smtClean="0"/>
              <a:t>Зависимость от погоды и дня недели;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59AED6-5408-4E4A-93B2-3909F2C87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5</a:t>
            </a:fld>
            <a:endParaRPr lang="ru-RU" dirty="0"/>
          </a:p>
        </p:txBody>
      </p:sp>
      <p:sp>
        <p:nvSpPr>
          <p:cNvPr id="9" name="Текст 6">
            <a:extLst>
              <a:ext uri="{FF2B5EF4-FFF2-40B4-BE49-F238E27FC236}">
                <a16:creationId xmlns:a16="http://schemas.microsoft.com/office/drawing/2014/main" id="{DDC64B4F-EF8E-442A-8D01-0AD7034A6823}"/>
              </a:ext>
            </a:extLst>
          </p:cNvPr>
          <p:cNvSpPr txBox="1">
            <a:spLocks/>
          </p:cNvSpPr>
          <p:nvPr/>
        </p:nvSpPr>
        <p:spPr>
          <a:xfrm>
            <a:off x="432000" y="1087271"/>
            <a:ext cx="2969623" cy="4935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108000" rIns="0" bIns="0" rtlCol="0" anchor="t">
            <a:no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66700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ru-RU" dirty="0"/>
          </a:p>
        </p:txBody>
      </p:sp>
      <p:sp>
        <p:nvSpPr>
          <p:cNvPr id="11" name="Текст 7">
            <a:extLst>
              <a:ext uri="{FF2B5EF4-FFF2-40B4-BE49-F238E27FC236}">
                <a16:creationId xmlns:a16="http://schemas.microsoft.com/office/drawing/2014/main" id="{E869ACF9-B7F9-4774-B207-2EF789711513}"/>
              </a:ext>
            </a:extLst>
          </p:cNvPr>
          <p:cNvSpPr txBox="1">
            <a:spLocks/>
          </p:cNvSpPr>
          <p:nvPr/>
        </p:nvSpPr>
        <p:spPr>
          <a:xfrm>
            <a:off x="587481" y="1081183"/>
            <a:ext cx="2814142" cy="648000"/>
          </a:xfrm>
          <a:prstGeom prst="rect">
            <a:avLst/>
          </a:prstGeom>
        </p:spPr>
        <p:txBody>
          <a:bodyPr rtlCol="0"/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latin typeface="+mj-lt"/>
              </a:rPr>
              <a:t>Проезжающий дачник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864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6816F-B457-4100-9975-0F3BAA3F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dirty="0"/>
              <a:t>Плюсы и минусы способов реализации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E73219-73B6-4A50-8412-77850D56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946366"/>
            <a:ext cx="5472000" cy="360000"/>
          </a:xfrm>
        </p:spPr>
        <p:txBody>
          <a:bodyPr rtlCol="0"/>
          <a:lstStyle/>
          <a:p>
            <a:pPr rtl="0"/>
            <a:r>
              <a:rPr lang="ru-RU" dirty="0" smtClean="0"/>
              <a:t>Плюсы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40752B-B871-4B72-8FE1-D34B8BB36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570180"/>
            <a:ext cx="5472000" cy="3129466"/>
          </a:xfrm>
        </p:spPr>
        <p:txBody>
          <a:bodyPr rtlCol="0"/>
          <a:lstStyle/>
          <a:p>
            <a:pPr rtl="0"/>
            <a:r>
              <a:rPr lang="ru-RU" dirty="0" smtClean="0"/>
              <a:t>Высокая цена реализации; </a:t>
            </a:r>
          </a:p>
          <a:p>
            <a:pPr rtl="0"/>
            <a:r>
              <a:rPr lang="ru-RU" dirty="0" smtClean="0"/>
              <a:t>Возможность продажи </a:t>
            </a:r>
            <a:r>
              <a:rPr lang="ru-RU" dirty="0" err="1" smtClean="0"/>
              <a:t>бОльших</a:t>
            </a:r>
            <a:r>
              <a:rPr lang="ru-RU" dirty="0" smtClean="0"/>
              <a:t> объемов;</a:t>
            </a:r>
            <a:endParaRPr lang="ru-RU" dirty="0"/>
          </a:p>
        </p:txBody>
      </p:sp>
      <p:cxnSp>
        <p:nvCxnSpPr>
          <p:cNvPr id="8" name="Прямая соединительная линия 7" descr="Центральный разделитель">
            <a:extLst>
              <a:ext uri="{FF2B5EF4-FFF2-40B4-BE49-F238E27FC236}">
                <a16:creationId xmlns:a16="http://schemas.microsoft.com/office/drawing/2014/main" id="{8C0B5329-C682-48C0-9185-0F9A9C17C1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0" y="1946366"/>
            <a:ext cx="0" cy="252516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Текст 6">
            <a:extLst>
              <a:ext uri="{FF2B5EF4-FFF2-40B4-BE49-F238E27FC236}">
                <a16:creationId xmlns:a16="http://schemas.microsoft.com/office/drawing/2014/main" id="{D902C058-20DE-46C9-BB43-8B24E6B9E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946891"/>
            <a:ext cx="5472000" cy="358775"/>
          </a:xfrm>
        </p:spPr>
        <p:txBody>
          <a:bodyPr rtlCol="0"/>
          <a:lstStyle/>
          <a:p>
            <a:pPr rtl="0"/>
            <a:r>
              <a:rPr lang="ru-RU" dirty="0" smtClean="0"/>
              <a:t>Минусы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00033CE4-940B-422B-A258-BEC239BA97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570160"/>
            <a:ext cx="5472113" cy="3128736"/>
          </a:xfrm>
        </p:spPr>
        <p:txBody>
          <a:bodyPr rtlCol="0"/>
          <a:lstStyle/>
          <a:p>
            <a:pPr rtl="0"/>
            <a:r>
              <a:rPr lang="ru-RU" dirty="0" smtClean="0"/>
              <a:t>Затраты на тару возрастают (закупка заранее и большими объемами);</a:t>
            </a:r>
          </a:p>
          <a:p>
            <a:pPr rtl="0"/>
            <a:r>
              <a:rPr lang="ru-RU" dirty="0" smtClean="0"/>
              <a:t>Сертификация продукции, </a:t>
            </a:r>
            <a:r>
              <a:rPr lang="ru-RU" dirty="0" err="1" smtClean="0"/>
              <a:t>этикетирование</a:t>
            </a:r>
            <a:r>
              <a:rPr lang="ru-RU" dirty="0" smtClean="0"/>
              <a:t> продукции, штрихкодирование;</a:t>
            </a:r>
          </a:p>
          <a:p>
            <a:pPr rtl="0"/>
            <a:r>
              <a:rPr lang="ru-RU" dirty="0"/>
              <a:t>П</a:t>
            </a:r>
            <a:r>
              <a:rPr lang="ru-RU" dirty="0" smtClean="0"/>
              <a:t>омещение и дополнительные сотрудники для сортировки;</a:t>
            </a:r>
          </a:p>
          <a:p>
            <a:pPr rtl="0"/>
            <a:r>
              <a:rPr lang="ru-RU" dirty="0" smtClean="0"/>
              <a:t>Холодильные камеры для охлаждения и хранения;</a:t>
            </a:r>
          </a:p>
          <a:p>
            <a:pPr rtl="0"/>
            <a:r>
              <a:rPr lang="ru-RU" dirty="0" smtClean="0"/>
              <a:t>Тщательный отбор сортов с длительным сроком хранения;</a:t>
            </a:r>
          </a:p>
          <a:p>
            <a:pPr rtl="0"/>
            <a:r>
              <a:rPr lang="ru-RU" dirty="0" smtClean="0"/>
              <a:t>Увеличивается объем ягод 2-ого сорта (не идущих на продажу)</a:t>
            </a:r>
          </a:p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59AED6-5408-4E4A-93B2-3909F2C87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6</a:t>
            </a:fld>
            <a:endParaRPr lang="ru-RU" dirty="0"/>
          </a:p>
        </p:txBody>
      </p:sp>
      <p:sp>
        <p:nvSpPr>
          <p:cNvPr id="9" name="Текст 6">
            <a:extLst>
              <a:ext uri="{FF2B5EF4-FFF2-40B4-BE49-F238E27FC236}">
                <a16:creationId xmlns:a16="http://schemas.microsoft.com/office/drawing/2014/main" id="{DDC64B4F-EF8E-442A-8D01-0AD7034A6823}"/>
              </a:ext>
            </a:extLst>
          </p:cNvPr>
          <p:cNvSpPr txBox="1">
            <a:spLocks/>
          </p:cNvSpPr>
          <p:nvPr/>
        </p:nvSpPr>
        <p:spPr>
          <a:xfrm>
            <a:off x="432000" y="1087271"/>
            <a:ext cx="2363451" cy="4935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108000" rIns="0" bIns="0" rtlCol="0" anchor="t">
            <a:no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66700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ru-RU" dirty="0"/>
          </a:p>
        </p:txBody>
      </p:sp>
      <p:sp>
        <p:nvSpPr>
          <p:cNvPr id="11" name="Текст 7">
            <a:extLst>
              <a:ext uri="{FF2B5EF4-FFF2-40B4-BE49-F238E27FC236}">
                <a16:creationId xmlns:a16="http://schemas.microsoft.com/office/drawing/2014/main" id="{E869ACF9-B7F9-4774-B207-2EF789711513}"/>
              </a:ext>
            </a:extLst>
          </p:cNvPr>
          <p:cNvSpPr txBox="1">
            <a:spLocks/>
          </p:cNvSpPr>
          <p:nvPr/>
        </p:nvSpPr>
        <p:spPr>
          <a:xfrm>
            <a:off x="587482" y="1081183"/>
            <a:ext cx="2878530" cy="648000"/>
          </a:xfrm>
          <a:prstGeom prst="rect">
            <a:avLst/>
          </a:prstGeom>
        </p:spPr>
        <p:txBody>
          <a:bodyPr rtlCol="0"/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latin typeface="+mj-lt"/>
              </a:rPr>
              <a:t>Торговая сеть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077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6816F-B457-4100-9975-0F3BAA3F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dirty="0"/>
              <a:t>Плюсы и минусы способов реализации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E73219-73B6-4A50-8412-77850D56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946366"/>
            <a:ext cx="5472000" cy="360000"/>
          </a:xfrm>
        </p:spPr>
        <p:txBody>
          <a:bodyPr rtlCol="0"/>
          <a:lstStyle/>
          <a:p>
            <a:pPr rtl="0"/>
            <a:r>
              <a:rPr lang="ru-RU" dirty="0" smtClean="0"/>
              <a:t>Плюсы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40752B-B871-4B72-8FE1-D34B8BB36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570180"/>
            <a:ext cx="5472000" cy="3129466"/>
          </a:xfrm>
        </p:spPr>
        <p:txBody>
          <a:bodyPr rtlCol="0"/>
          <a:lstStyle/>
          <a:p>
            <a:pPr rtl="0"/>
            <a:r>
              <a:rPr lang="ru-RU" dirty="0" smtClean="0"/>
              <a:t>Возможность продавать максимальные объемы;</a:t>
            </a:r>
          </a:p>
          <a:p>
            <a:pPr rtl="0"/>
            <a:r>
              <a:rPr lang="ru-RU" dirty="0" smtClean="0"/>
              <a:t>Срок реализации продукции продлевается на весь год;</a:t>
            </a:r>
            <a:endParaRPr lang="ru-RU" dirty="0"/>
          </a:p>
        </p:txBody>
      </p:sp>
      <p:cxnSp>
        <p:nvCxnSpPr>
          <p:cNvPr id="8" name="Прямая соединительная линия 7" descr="Центральный разделитель">
            <a:extLst>
              <a:ext uri="{FF2B5EF4-FFF2-40B4-BE49-F238E27FC236}">
                <a16:creationId xmlns:a16="http://schemas.microsoft.com/office/drawing/2014/main" id="{8C0B5329-C682-48C0-9185-0F9A9C17C1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0" y="1946366"/>
            <a:ext cx="0" cy="252516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Текст 6">
            <a:extLst>
              <a:ext uri="{FF2B5EF4-FFF2-40B4-BE49-F238E27FC236}">
                <a16:creationId xmlns:a16="http://schemas.microsoft.com/office/drawing/2014/main" id="{D902C058-20DE-46C9-BB43-8B24E6B9E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946891"/>
            <a:ext cx="5472000" cy="358775"/>
          </a:xfrm>
        </p:spPr>
        <p:txBody>
          <a:bodyPr rtlCol="0"/>
          <a:lstStyle/>
          <a:p>
            <a:pPr rtl="0"/>
            <a:r>
              <a:rPr lang="ru-RU" dirty="0" smtClean="0"/>
              <a:t>Минусы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00033CE4-940B-422B-A258-BEC239BA97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570160"/>
            <a:ext cx="5472113" cy="3128736"/>
          </a:xfrm>
        </p:spPr>
        <p:txBody>
          <a:bodyPr rtlCol="0"/>
          <a:lstStyle/>
          <a:p>
            <a:pPr rtl="0"/>
            <a:r>
              <a:rPr lang="ru-RU" dirty="0" smtClean="0"/>
              <a:t>Самая низкая цена продажи (в сравнении со свежей);</a:t>
            </a:r>
          </a:p>
          <a:p>
            <a:pPr rtl="0"/>
            <a:r>
              <a:rPr lang="ru-RU" dirty="0" smtClean="0"/>
              <a:t>Круг конкурентов увеличивается, за счет импортных поставщиков;</a:t>
            </a:r>
          </a:p>
          <a:p>
            <a:pPr rtl="0"/>
            <a:r>
              <a:rPr lang="ru-RU" dirty="0" smtClean="0"/>
              <a:t>Необходимы большие первоначальные затраты на строительство морозильных складов;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59AED6-5408-4E4A-93B2-3909F2C87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7</a:t>
            </a:fld>
            <a:endParaRPr lang="ru-RU" dirty="0"/>
          </a:p>
        </p:txBody>
      </p:sp>
      <p:sp>
        <p:nvSpPr>
          <p:cNvPr id="9" name="Текст 6">
            <a:extLst>
              <a:ext uri="{FF2B5EF4-FFF2-40B4-BE49-F238E27FC236}">
                <a16:creationId xmlns:a16="http://schemas.microsoft.com/office/drawing/2014/main" id="{DDC64B4F-EF8E-442A-8D01-0AD7034A6823}"/>
              </a:ext>
            </a:extLst>
          </p:cNvPr>
          <p:cNvSpPr txBox="1">
            <a:spLocks/>
          </p:cNvSpPr>
          <p:nvPr/>
        </p:nvSpPr>
        <p:spPr>
          <a:xfrm>
            <a:off x="432000" y="1087271"/>
            <a:ext cx="3016594" cy="6419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108000" rIns="0" bIns="0" rtlCol="0" anchor="ctr">
            <a:no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66700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ru-RU" dirty="0"/>
          </a:p>
        </p:txBody>
      </p:sp>
      <p:sp>
        <p:nvSpPr>
          <p:cNvPr id="11" name="Текст 7">
            <a:extLst>
              <a:ext uri="{FF2B5EF4-FFF2-40B4-BE49-F238E27FC236}">
                <a16:creationId xmlns:a16="http://schemas.microsoft.com/office/drawing/2014/main" id="{E869ACF9-B7F9-4774-B207-2EF789711513}"/>
              </a:ext>
            </a:extLst>
          </p:cNvPr>
          <p:cNvSpPr txBox="1">
            <a:spLocks/>
          </p:cNvSpPr>
          <p:nvPr/>
        </p:nvSpPr>
        <p:spPr>
          <a:xfrm>
            <a:off x="744236" y="1081183"/>
            <a:ext cx="2878530" cy="648000"/>
          </a:xfrm>
          <a:prstGeom prst="rect">
            <a:avLst/>
          </a:prstGeom>
        </p:spPr>
        <p:txBody>
          <a:bodyPr rtlCol="0" anchor="ctr"/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latin typeface="+mj-lt"/>
              </a:rPr>
              <a:t>Промышленный переработчик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66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4E6C1-B1C5-40C3-9B90-EF2666FB1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Какие ресурсы необходимы?</a:t>
            </a:r>
            <a:endParaRPr lang="ru-RU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E869ACF9-B7F9-4774-B207-2EF78971151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r>
              <a:rPr lang="ru-RU" dirty="0"/>
              <a:t>Проезжающий дачник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50F641-F6F8-461C-9C2D-07E416875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96" y="2463935"/>
            <a:ext cx="2998948" cy="3954281"/>
          </a:xfrm>
        </p:spPr>
        <p:txBody>
          <a:bodyPr rtlCol="0"/>
          <a:lstStyle/>
          <a:p>
            <a:pPr rtl="0"/>
            <a:r>
              <a:rPr lang="ru-RU" dirty="0" smtClean="0"/>
              <a:t>Небольшая плантация;</a:t>
            </a:r>
          </a:p>
          <a:p>
            <a:pPr rtl="0"/>
            <a:r>
              <a:rPr lang="ru-RU" dirty="0" smtClean="0"/>
              <a:t>Сотрудники по уходу за плантацией;</a:t>
            </a:r>
            <a:endParaRPr lang="ru-RU" dirty="0"/>
          </a:p>
          <a:p>
            <a:pPr rtl="0"/>
            <a:r>
              <a:rPr lang="ru-RU" dirty="0" smtClean="0"/>
              <a:t>Помещение для фасовки (навес, ангар);</a:t>
            </a:r>
          </a:p>
          <a:p>
            <a:pPr rtl="0"/>
            <a:r>
              <a:rPr lang="ru-RU" dirty="0" smtClean="0"/>
              <a:t>Холодильная камера для охлаждения;</a:t>
            </a:r>
          </a:p>
          <a:p>
            <a:pPr rtl="0"/>
            <a:r>
              <a:rPr lang="ru-RU" dirty="0" smtClean="0"/>
              <a:t>Простая, однородная тара (картонные лотки);</a:t>
            </a:r>
          </a:p>
          <a:p>
            <a:pPr rtl="0"/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A2613D7-9904-47E7-A848-78E09B4F4A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Торговая сеть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latin typeface="+mn-lt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B9D7DA5-9DA5-4EDA-AAC1-B5A593D730C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613985" y="2463800"/>
            <a:ext cx="2969929" cy="3954417"/>
          </a:xfrm>
          <a:solidFill>
            <a:schemeClr val="bg1">
              <a:lumMod val="95000"/>
            </a:schemeClr>
          </a:solidFill>
        </p:spPr>
        <p:txBody>
          <a:bodyPr vert="horz" lIns="180000" tIns="180000" rIns="180000" bIns="0" rtlCol="0">
            <a:noAutofit/>
          </a:bodyPr>
          <a:lstStyle/>
          <a:p>
            <a:r>
              <a:rPr lang="ru-RU" dirty="0" smtClean="0"/>
              <a:t>Плантация выше средних размеров;</a:t>
            </a:r>
          </a:p>
          <a:p>
            <a:r>
              <a:rPr lang="ru-RU" dirty="0" smtClean="0"/>
              <a:t>Сотрудники для плантации и фасовки;</a:t>
            </a:r>
          </a:p>
          <a:p>
            <a:r>
              <a:rPr lang="ru-RU" dirty="0" smtClean="0"/>
              <a:t>Помещение для фасовки с температурным режимом;</a:t>
            </a:r>
          </a:p>
          <a:p>
            <a:r>
              <a:rPr lang="ru-RU" dirty="0" smtClean="0"/>
              <a:t>Камеры для охлаждения и хранения;</a:t>
            </a:r>
          </a:p>
          <a:p>
            <a:r>
              <a:rPr lang="ru-RU" dirty="0" smtClean="0"/>
              <a:t>Дорогая тара, этикетки;</a:t>
            </a:r>
            <a:endParaRPr lang="ru-RU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FCAA0F0E-6B7F-4145-A8E2-90DC4D67578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Промышленный переработчик</a:t>
            </a:r>
            <a:endParaRPr lang="ru-RU" sz="1400" dirty="0">
              <a:latin typeface="+mn-lt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B29415E-FF87-4959-B427-0EA155C16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3985" y="2463801"/>
            <a:ext cx="2963619" cy="3954416"/>
          </a:xfrm>
        </p:spPr>
        <p:txBody>
          <a:bodyPr rtlCol="0"/>
          <a:lstStyle/>
          <a:p>
            <a:pPr rtl="0"/>
            <a:r>
              <a:rPr lang="ru-RU" dirty="0" smtClean="0"/>
              <a:t>Большая плантация;</a:t>
            </a:r>
          </a:p>
          <a:p>
            <a:pPr rtl="0"/>
            <a:r>
              <a:rPr lang="ru-RU" dirty="0" smtClean="0"/>
              <a:t>Сотрудники для плантации, переработки, фасовки;</a:t>
            </a:r>
          </a:p>
          <a:p>
            <a:pPr rtl="0"/>
            <a:r>
              <a:rPr lang="ru-RU" dirty="0" smtClean="0"/>
              <a:t>Производственные помещения (сертификация);</a:t>
            </a:r>
          </a:p>
          <a:p>
            <a:pPr rtl="0"/>
            <a:r>
              <a:rPr lang="ru-RU" dirty="0" smtClean="0"/>
              <a:t>Морозильные мощности для длительного хранения;</a:t>
            </a:r>
          </a:p>
          <a:p>
            <a:pPr rtl="0"/>
            <a:r>
              <a:rPr lang="ru-RU" dirty="0" smtClean="0"/>
              <a:t>Дополнительные электрические мощности</a:t>
            </a:r>
          </a:p>
          <a:p>
            <a:pPr rtl="0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B23B52-8351-4A05-ABAB-5A128EE68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8</a:t>
            </a:fld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6816F-B457-4100-9975-0F3BAA3F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dirty="0"/>
              <a:t>Плюсы и минусы </a:t>
            </a:r>
            <a:r>
              <a:rPr lang="ru-RU" dirty="0" smtClean="0"/>
              <a:t>трех стратегий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E73219-73B6-4A50-8412-77850D56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946366"/>
            <a:ext cx="5472000" cy="360000"/>
          </a:xfrm>
        </p:spPr>
        <p:txBody>
          <a:bodyPr rtlCol="0"/>
          <a:lstStyle/>
          <a:p>
            <a:pPr rtl="0"/>
            <a:r>
              <a:rPr lang="ru-RU" dirty="0" smtClean="0"/>
              <a:t>Плюсы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40752B-B871-4B72-8FE1-D34B8BB36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570180"/>
            <a:ext cx="5472000" cy="3129466"/>
          </a:xfrm>
        </p:spPr>
        <p:txBody>
          <a:bodyPr rtlCol="0"/>
          <a:lstStyle/>
          <a:p>
            <a:pPr rtl="0"/>
            <a:r>
              <a:rPr lang="ru-RU" dirty="0" smtClean="0"/>
              <a:t>Относительно высокая стоимость реализации;</a:t>
            </a:r>
          </a:p>
          <a:p>
            <a:pPr rtl="0"/>
            <a:r>
              <a:rPr lang="ru-RU" dirty="0" smtClean="0"/>
              <a:t>Быстрая оборачиваемость денег, нет риска неплатежей;</a:t>
            </a:r>
          </a:p>
          <a:p>
            <a:pPr rtl="0"/>
            <a:r>
              <a:rPr lang="ru-RU" dirty="0" smtClean="0"/>
              <a:t>Минимальные затраты на холодильные мощности и помещения;</a:t>
            </a:r>
            <a:endParaRPr lang="ru-RU" dirty="0"/>
          </a:p>
        </p:txBody>
      </p:sp>
      <p:cxnSp>
        <p:nvCxnSpPr>
          <p:cNvPr id="8" name="Прямая соединительная линия 7" descr="Центральный разделитель">
            <a:extLst>
              <a:ext uri="{FF2B5EF4-FFF2-40B4-BE49-F238E27FC236}">
                <a16:creationId xmlns:a16="http://schemas.microsoft.com/office/drawing/2014/main" id="{8C0B5329-C682-48C0-9185-0F9A9C17C1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0" y="1946366"/>
            <a:ext cx="0" cy="2525166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Текст 6">
            <a:extLst>
              <a:ext uri="{FF2B5EF4-FFF2-40B4-BE49-F238E27FC236}">
                <a16:creationId xmlns:a16="http://schemas.microsoft.com/office/drawing/2014/main" id="{D902C058-20DE-46C9-BB43-8B24E6B9E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946891"/>
            <a:ext cx="5472000" cy="358775"/>
          </a:xfrm>
        </p:spPr>
        <p:txBody>
          <a:bodyPr rtlCol="0"/>
          <a:lstStyle/>
          <a:p>
            <a:pPr rtl="0"/>
            <a:r>
              <a:rPr lang="ru-RU" dirty="0" smtClean="0"/>
              <a:t>Минусы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00033CE4-940B-422B-A258-BEC239BA97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570160"/>
            <a:ext cx="5472113" cy="3128736"/>
          </a:xfrm>
        </p:spPr>
        <p:txBody>
          <a:bodyPr rtlCol="0"/>
          <a:lstStyle/>
          <a:p>
            <a:pPr rtl="0"/>
            <a:r>
              <a:rPr lang="ru-RU" dirty="0" smtClean="0"/>
              <a:t>Ограниченный объем реализации;</a:t>
            </a:r>
          </a:p>
          <a:p>
            <a:pPr rtl="0"/>
            <a:r>
              <a:rPr lang="ru-RU" dirty="0" smtClean="0"/>
              <a:t>Непредсказуемость объема реализации;</a:t>
            </a:r>
          </a:p>
          <a:p>
            <a:pPr rtl="0"/>
            <a:r>
              <a:rPr lang="ru-RU" dirty="0" smtClean="0"/>
              <a:t>Минимальное время на реализацию;</a:t>
            </a:r>
          </a:p>
          <a:p>
            <a:pPr rtl="0"/>
            <a:r>
              <a:rPr lang="ru-RU" dirty="0" smtClean="0"/>
              <a:t>Реализация зависит от погодных условий; </a:t>
            </a:r>
          </a:p>
          <a:p>
            <a:pPr rtl="0"/>
            <a:r>
              <a:rPr lang="ru-RU" dirty="0" smtClean="0"/>
              <a:t>Нет сбыта ягод 2-го сорта;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59AED6-5408-4E4A-93B2-3909F2C87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9</a:t>
            </a:fld>
            <a:endParaRPr lang="ru-RU" dirty="0"/>
          </a:p>
        </p:txBody>
      </p:sp>
      <p:sp>
        <p:nvSpPr>
          <p:cNvPr id="9" name="Текст 6">
            <a:extLst>
              <a:ext uri="{FF2B5EF4-FFF2-40B4-BE49-F238E27FC236}">
                <a16:creationId xmlns:a16="http://schemas.microsoft.com/office/drawing/2014/main" id="{DDC64B4F-EF8E-442A-8D01-0AD7034A6823}"/>
              </a:ext>
            </a:extLst>
          </p:cNvPr>
          <p:cNvSpPr txBox="1">
            <a:spLocks/>
          </p:cNvSpPr>
          <p:nvPr/>
        </p:nvSpPr>
        <p:spPr>
          <a:xfrm>
            <a:off x="432000" y="1087271"/>
            <a:ext cx="2969623" cy="4935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108000" rIns="0" bIns="0" rtlCol="0" anchor="t">
            <a:no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66700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ru-RU" dirty="0"/>
          </a:p>
        </p:txBody>
      </p:sp>
      <p:sp>
        <p:nvSpPr>
          <p:cNvPr id="11" name="Текст 7">
            <a:extLst>
              <a:ext uri="{FF2B5EF4-FFF2-40B4-BE49-F238E27FC236}">
                <a16:creationId xmlns:a16="http://schemas.microsoft.com/office/drawing/2014/main" id="{E869ACF9-B7F9-4774-B207-2EF789711513}"/>
              </a:ext>
            </a:extLst>
          </p:cNvPr>
          <p:cNvSpPr txBox="1">
            <a:spLocks/>
          </p:cNvSpPr>
          <p:nvPr/>
        </p:nvSpPr>
        <p:spPr>
          <a:xfrm>
            <a:off x="587481" y="1081183"/>
            <a:ext cx="2814142" cy="648000"/>
          </a:xfrm>
          <a:prstGeom prst="rect">
            <a:avLst/>
          </a:prstGeom>
        </p:spPr>
        <p:txBody>
          <a:bodyPr rtlCol="0"/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latin typeface="+mj-lt"/>
              </a:rPr>
              <a:t>Проезжающий дачник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85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Great Pitch Decks - Environment">
      <a:dk1>
        <a:sysClr val="windowText" lastClr="000000"/>
      </a:dk1>
      <a:lt1>
        <a:sysClr val="window" lastClr="FFFFFF"/>
      </a:lt1>
      <a:dk2>
        <a:srgbClr val="375C1E"/>
      </a:dk2>
      <a:lt2>
        <a:srgbClr val="E2DFCC"/>
      </a:lt2>
      <a:accent1>
        <a:srgbClr val="9ACB39"/>
      </a:accent1>
      <a:accent2>
        <a:srgbClr val="64C24A"/>
      </a:accent2>
      <a:accent3>
        <a:srgbClr val="297D53"/>
      </a:accent3>
      <a:accent4>
        <a:srgbClr val="FECF3F"/>
      </a:accent4>
      <a:accent5>
        <a:srgbClr val="F99D40"/>
      </a:accent5>
      <a:accent6>
        <a:srgbClr val="715C21"/>
      </a:accent6>
      <a:hlink>
        <a:srgbClr val="63A537"/>
      </a:hlink>
      <a:folHlink>
        <a:srgbClr val="63A537"/>
      </a:folHlink>
    </a:clrScheme>
    <a:fontScheme name="Custom 143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9716576_TF16411175.potx" id="{CF872717-A9DD-4D89-9D3B-10BC5348018B}" vid="{87C666A2-DF52-494E-9BA8-A65930750C1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Зеленая презентация</Template>
  <TotalTime>0</TotalTime>
  <Words>587</Words>
  <Application>Microsoft Office PowerPoint</Application>
  <PresentationFormat>Широкоэкранный</PresentationFormat>
  <Paragraphs>138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Rockwell</vt:lpstr>
      <vt:lpstr>Times New Roman</vt:lpstr>
      <vt:lpstr>Тема Office</vt:lpstr>
      <vt:lpstr> Возможность переработки ягод при формировании стратегии развития ягодной плантации</vt:lpstr>
      <vt:lpstr>О нас</vt:lpstr>
      <vt:lpstr>Кто наш потребитель? </vt:lpstr>
      <vt:lpstr>По какой цене мы будем продавать ягоду?</vt:lpstr>
      <vt:lpstr>Плюсы и минусы способов реализации</vt:lpstr>
      <vt:lpstr>Плюсы и минусы способов реализации</vt:lpstr>
      <vt:lpstr>Плюсы и минусы способов реализации</vt:lpstr>
      <vt:lpstr>Какие ресурсы необходимы?</vt:lpstr>
      <vt:lpstr>Плюсы и минусы трех стратегий</vt:lpstr>
      <vt:lpstr>Плюсы и минусы трех стратегий</vt:lpstr>
      <vt:lpstr>Плюсы и минусы трех стратегий</vt:lpstr>
      <vt:lpstr>Сколько стоит каждая из трех концепций?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2020-02-25T16:17:11Z</dcterms:created>
  <dcterms:modified xsi:type="dcterms:W3CDTF">2020-02-26T08:28:46Z</dcterms:modified>
</cp:coreProperties>
</file>