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370" r:id="rId3"/>
    <p:sldId id="371" r:id="rId4"/>
    <p:sldId id="354" r:id="rId5"/>
    <p:sldId id="372" r:id="rId6"/>
    <p:sldId id="337" r:id="rId7"/>
    <p:sldId id="373" r:id="rId8"/>
    <p:sldId id="377" r:id="rId9"/>
    <p:sldId id="378" r:id="rId10"/>
    <p:sldId id="379" r:id="rId11"/>
    <p:sldId id="375" r:id="rId12"/>
    <p:sldId id="374" r:id="rId13"/>
    <p:sldId id="376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5449" userDrawn="1">
          <p15:clr>
            <a:srgbClr val="A4A3A4"/>
          </p15:clr>
        </p15:guide>
        <p15:guide id="3" pos="295" userDrawn="1">
          <p15:clr>
            <a:srgbClr val="A4A3A4"/>
          </p15:clr>
        </p15:guide>
        <p15:guide id="4" orient="horz" pos="40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009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1" autoAdjust="0"/>
    <p:restoredTop sz="95109" autoAdjust="0"/>
  </p:normalViewPr>
  <p:slideViewPr>
    <p:cSldViewPr snapToGrid="0">
      <p:cViewPr>
        <p:scale>
          <a:sx n="100" d="100"/>
          <a:sy n="100" d="100"/>
        </p:scale>
        <p:origin x="664" y="320"/>
      </p:cViewPr>
      <p:guideLst>
        <p:guide orient="horz" pos="300"/>
        <p:guide pos="5449"/>
        <p:guide pos="295"/>
        <p:guide orient="horz" pos="404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152"/>
    </p:cViewPr>
  </p:sorterViewPr>
  <p:notesViewPr>
    <p:cSldViewPr snapToGrid="0">
      <p:cViewPr varScale="1">
        <p:scale>
          <a:sx n="110" d="100"/>
          <a:sy n="110" d="100"/>
        </p:scale>
        <p:origin x="15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AIR-EXT/Irina/BerryUnion/Events/BerryConference2020/ForPresentation/Berry%202019%20Stats%20Fi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GrowingRussi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GrowingRussi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AIR-EXT/Irina/BerryUnion/Events/BerryConference2020/ForPresentation/Berry%202019%20Stats%20Fi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irina\Downloads\BerryGrowingRussia-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AIR-EXT/Irina/BerryUnion/Events/BerryConference2020/ForPresentation/Berry%202019%20Stats%20Fi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BerryGrowingRussia-m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GrowingRussi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esktop/BerryGrowingRussi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BerryGrowingRussia-m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ina/Downloads/BerryGrowingRussia-m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Объем рынка ягод в России (тыс. тонн)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Рынок!$A$2</c:f>
              <c:strCache>
                <c:ptCount val="1"/>
                <c:pt idx="0">
                  <c:v>Импорт свежих ягод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Рынок!$B$1:$E$1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Рынок!$B$2:$E$2</c:f>
              <c:numCache>
                <c:formatCode>0.0</c:formatCode>
                <c:ptCount val="4"/>
                <c:pt idx="0">
                  <c:v>37.299999999999997</c:v>
                </c:pt>
                <c:pt idx="1">
                  <c:v>55.5</c:v>
                </c:pt>
                <c:pt idx="2">
                  <c:v>59.8</c:v>
                </c:pt>
                <c:pt idx="3">
                  <c:v>57.625900000000001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2-734A-ABD5-B0A37DDF2C73}"/>
            </c:ext>
          </c:extLst>
        </c:ser>
        <c:ser>
          <c:idx val="1"/>
          <c:order val="1"/>
          <c:tx>
            <c:strRef>
              <c:f>Рынок!$A$3</c:f>
              <c:strCache>
                <c:ptCount val="1"/>
                <c:pt idx="0">
                  <c:v>Импорт продуктов переработки ягод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Рынок!$B$1:$E$1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Рынок!$B$3:$E$3</c:f>
              <c:numCache>
                <c:formatCode>0.0</c:formatCode>
                <c:ptCount val="4"/>
                <c:pt idx="0">
                  <c:v>43.7</c:v>
                </c:pt>
                <c:pt idx="1">
                  <c:v>54.3</c:v>
                </c:pt>
                <c:pt idx="2">
                  <c:v>68.2</c:v>
                </c:pt>
                <c:pt idx="3">
                  <c:v>66.527699999999996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32-734A-ABD5-B0A37DDF2C73}"/>
            </c:ext>
          </c:extLst>
        </c:ser>
        <c:ser>
          <c:idx val="2"/>
          <c:order val="2"/>
          <c:tx>
            <c:strRef>
              <c:f>Рынок!$A$4</c:f>
              <c:strCache>
                <c:ptCount val="1"/>
                <c:pt idx="0">
                  <c:v>Коммерческий урожай ягод в России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Рынок!$B$1:$E$1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Рынок!$B$4:$E$4</c:f>
              <c:numCache>
                <c:formatCode>0.0</c:formatCode>
                <c:ptCount val="4"/>
                <c:pt idx="0">
                  <c:v>13</c:v>
                </c:pt>
                <c:pt idx="1">
                  <c:v>12.6</c:v>
                </c:pt>
                <c:pt idx="2">
                  <c:v>15.8</c:v>
                </c:pt>
                <c:pt idx="3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32-734A-ABD5-B0A37DDF2C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19050" cap="rnd" cmpd="sng" algn="ctr">
              <a:solidFill>
                <a:schemeClr val="tx1">
                  <a:lumMod val="35000"/>
                  <a:lumOff val="65000"/>
                </a:schemeClr>
              </a:solidFill>
              <a:round/>
              <a:headEnd type="none"/>
              <a:tailEnd type="none"/>
            </a:ln>
            <a:effectLst/>
          </c:spPr>
        </c:serLines>
        <c:axId val="1425482896"/>
        <c:axId val="1376289840"/>
      </c:barChart>
      <c:catAx>
        <c:axId val="142548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6289840"/>
        <c:crosses val="autoZero"/>
        <c:auto val="1"/>
        <c:lblAlgn val="ctr"/>
        <c:lblOffset val="100"/>
        <c:noMultiLvlLbl val="0"/>
      </c:catAx>
      <c:valAx>
        <c:axId val="137628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54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Регионы с наибольшими площадями выращивания облепихи (га)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регионам'!$H$285</c:f>
              <c:strCache>
                <c:ptCount val="1"/>
                <c:pt idx="0">
                  <c:v>Облепиха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регионам'!$A$613:$A$622</c:f>
              <c:strCache>
                <c:ptCount val="10"/>
                <c:pt idx="0">
                  <c:v>Кемеровская область</c:v>
                </c:pt>
                <c:pt idx="1">
                  <c:v>Башкортостан</c:v>
                </c:pt>
                <c:pt idx="2">
                  <c:v>Омская область</c:v>
                </c:pt>
                <c:pt idx="3">
                  <c:v>Удмуртия</c:v>
                </c:pt>
                <c:pt idx="4">
                  <c:v>Красноярский край</c:v>
                </c:pt>
                <c:pt idx="5">
                  <c:v>Томская область</c:v>
                </c:pt>
                <c:pt idx="6">
                  <c:v>Тыва</c:v>
                </c:pt>
                <c:pt idx="7">
                  <c:v>Новосибирская область</c:v>
                </c:pt>
                <c:pt idx="8">
                  <c:v>Бурятия</c:v>
                </c:pt>
                <c:pt idx="9">
                  <c:v>Алтайский край</c:v>
                </c:pt>
              </c:strCache>
            </c:strRef>
          </c:cat>
          <c:val>
            <c:numRef>
              <c:f>'Площади по регионам'!$H$613:$H$622</c:f>
              <c:numCache>
                <c:formatCode>0.0</c:formatCode>
                <c:ptCount val="10"/>
                <c:pt idx="0">
                  <c:v>6</c:v>
                </c:pt>
                <c:pt idx="1">
                  <c:v>6.0999999999999943</c:v>
                </c:pt>
                <c:pt idx="2">
                  <c:v>6.5999999999999943</c:v>
                </c:pt>
                <c:pt idx="3">
                  <c:v>10</c:v>
                </c:pt>
                <c:pt idx="4">
                  <c:v>18.599999999999994</c:v>
                </c:pt>
                <c:pt idx="5">
                  <c:v>24.700000000000003</c:v>
                </c:pt>
                <c:pt idx="6">
                  <c:v>61.5</c:v>
                </c:pt>
                <c:pt idx="7">
                  <c:v>364.3</c:v>
                </c:pt>
                <c:pt idx="8">
                  <c:v>647</c:v>
                </c:pt>
                <c:pt idx="9">
                  <c:v>2863.9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E-E846-AEAD-2AC2091D916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62934079"/>
        <c:axId val="1567279263"/>
      </c:barChart>
      <c:valAx>
        <c:axId val="15672792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934079"/>
        <c:crosses val="autoZero"/>
        <c:crossBetween val="between"/>
      </c:valAx>
      <c:catAx>
        <c:axId val="156293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7279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Регионы с наибольшими площадями выращивания других ягод (га)</a:t>
            </a:r>
            <a:endParaRPr lang="ru-RU" sz="1400" b="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endParaRPr lang="ru-RU" sz="14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регионам'!$I$285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B5C9B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регионам'!$A$698:$A$707</c:f>
              <c:strCache>
                <c:ptCount val="10"/>
                <c:pt idx="0">
                  <c:v>Калининградская область</c:v>
                </c:pt>
                <c:pt idx="1">
                  <c:v>Самарская область</c:v>
                </c:pt>
                <c:pt idx="2">
                  <c:v>Татарстан</c:v>
                </c:pt>
                <c:pt idx="3">
                  <c:v>Челябинская область</c:v>
                </c:pt>
                <c:pt idx="4">
                  <c:v>Новосибирская область</c:v>
                </c:pt>
                <c:pt idx="5">
                  <c:v>Костромская область</c:v>
                </c:pt>
                <c:pt idx="6">
                  <c:v>Томская область</c:v>
                </c:pt>
                <c:pt idx="7">
                  <c:v>Алтайский край</c:v>
                </c:pt>
                <c:pt idx="8">
                  <c:v>Башкортостан</c:v>
                </c:pt>
                <c:pt idx="9">
                  <c:v>Ставрополье</c:v>
                </c:pt>
              </c:strCache>
            </c:strRef>
          </c:cat>
          <c:val>
            <c:numRef>
              <c:f>'Площади по регионам'!$I$698:$I$707</c:f>
              <c:numCache>
                <c:formatCode>0.0</c:formatCode>
                <c:ptCount val="10"/>
                <c:pt idx="0">
                  <c:v>18.7</c:v>
                </c:pt>
                <c:pt idx="1">
                  <c:v>20.299999999999997</c:v>
                </c:pt>
                <c:pt idx="2">
                  <c:v>32</c:v>
                </c:pt>
                <c:pt idx="3">
                  <c:v>52.199999999999989</c:v>
                </c:pt>
                <c:pt idx="4">
                  <c:v>56.600000000000023</c:v>
                </c:pt>
                <c:pt idx="5">
                  <c:v>92.6</c:v>
                </c:pt>
                <c:pt idx="6">
                  <c:v>92.799999999999983</c:v>
                </c:pt>
                <c:pt idx="7">
                  <c:v>106</c:v>
                </c:pt>
                <c:pt idx="8">
                  <c:v>113</c:v>
                </c:pt>
                <c:pt idx="9">
                  <c:v>160.1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7C-0640-9612-50CED0F7D69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62934079"/>
        <c:axId val="1567279263"/>
      </c:barChart>
      <c:valAx>
        <c:axId val="15672792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934079"/>
        <c:crosses val="autoZero"/>
        <c:crossBetween val="between"/>
      </c:valAx>
      <c:catAx>
        <c:axId val="156293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7279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Объем</a:t>
            </a:r>
            <a:r>
              <a:rPr lang="ru-RU" baseline="0"/>
              <a:t> коммерческого урожая </a:t>
            </a:r>
            <a:r>
              <a:rPr lang="ru-RU"/>
              <a:t>ягод в России (тыс. тонн)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'Производство ягод'!$A$3</c:f>
              <c:strCache>
                <c:ptCount val="1"/>
                <c:pt idx="0">
                  <c:v>Сельскохозяйственные организации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'Производство ягод'!$B$2:$AE$2</c:f>
              <c:strCach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strCache>
            </c:strRef>
          </c:cat>
          <c:val>
            <c:numRef>
              <c:f>'Производство ягод'!$B$3:$AE$3</c:f>
              <c:numCache>
                <c:formatCode>General</c:formatCode>
                <c:ptCount val="30"/>
                <c:pt idx="0">
                  <c:v>49.22</c:v>
                </c:pt>
                <c:pt idx="1">
                  <c:v>42.67</c:v>
                </c:pt>
                <c:pt idx="2">
                  <c:v>33.35</c:v>
                </c:pt>
                <c:pt idx="3">
                  <c:v>25.88</c:v>
                </c:pt>
                <c:pt idx="4">
                  <c:v>16</c:v>
                </c:pt>
                <c:pt idx="5">
                  <c:v>12.19</c:v>
                </c:pt>
                <c:pt idx="6">
                  <c:v>10.343999999999999</c:v>
                </c:pt>
                <c:pt idx="7">
                  <c:v>15.63</c:v>
                </c:pt>
                <c:pt idx="8">
                  <c:v>11.579000000000001</c:v>
                </c:pt>
                <c:pt idx="9">
                  <c:v>12.355</c:v>
                </c:pt>
                <c:pt idx="10">
                  <c:v>12.153</c:v>
                </c:pt>
                <c:pt idx="11">
                  <c:v>11.72</c:v>
                </c:pt>
                <c:pt idx="12">
                  <c:v>11.028</c:v>
                </c:pt>
                <c:pt idx="13">
                  <c:v>9.6219999999999999</c:v>
                </c:pt>
                <c:pt idx="14">
                  <c:v>9.6209999999999987</c:v>
                </c:pt>
                <c:pt idx="15">
                  <c:v>10.353</c:v>
                </c:pt>
                <c:pt idx="16">
                  <c:v>7.9120000000000008</c:v>
                </c:pt>
                <c:pt idx="17">
                  <c:v>7.8290000000000006</c:v>
                </c:pt>
                <c:pt idx="18">
                  <c:v>8.56</c:v>
                </c:pt>
                <c:pt idx="19">
                  <c:v>9.1300000000000008</c:v>
                </c:pt>
                <c:pt idx="20">
                  <c:v>8.02</c:v>
                </c:pt>
                <c:pt idx="21">
                  <c:v>7.4</c:v>
                </c:pt>
                <c:pt idx="22">
                  <c:v>8.6661999999999999</c:v>
                </c:pt>
                <c:pt idx="23">
                  <c:v>7.2906999999999993</c:v>
                </c:pt>
                <c:pt idx="24">
                  <c:v>7.6318000000000001</c:v>
                </c:pt>
                <c:pt idx="25">
                  <c:v>8.6999999999999993</c:v>
                </c:pt>
                <c:pt idx="26">
                  <c:v>8.9</c:v>
                </c:pt>
                <c:pt idx="27">
                  <c:v>8.1</c:v>
                </c:pt>
                <c:pt idx="28">
                  <c:v>8.4</c:v>
                </c:pt>
                <c:pt idx="29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E-5D48-B3EB-02999CDA7D22}"/>
            </c:ext>
          </c:extLst>
        </c:ser>
        <c:ser>
          <c:idx val="1"/>
          <c:order val="1"/>
          <c:tx>
            <c:strRef>
              <c:f>'Производство ягод'!$A$4</c:f>
              <c:strCache>
                <c:ptCount val="1"/>
                <c:pt idx="0">
                  <c:v>Фермеры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'Производство ягод'!$B$2:$AE$2</c:f>
              <c:strCach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strCache>
            </c:strRef>
          </c:cat>
          <c:val>
            <c:numRef>
              <c:f>'Производство ягод'!$B$4:$AE$4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0.04</c:v>
                </c:pt>
                <c:pt idx="3">
                  <c:v>0.04</c:v>
                </c:pt>
                <c:pt idx="4">
                  <c:v>0.02</c:v>
                </c:pt>
                <c:pt idx="5">
                  <c:v>0.2</c:v>
                </c:pt>
                <c:pt idx="6">
                  <c:v>0.3</c:v>
                </c:pt>
                <c:pt idx="7">
                  <c:v>0.2</c:v>
                </c:pt>
                <c:pt idx="8">
                  <c:v>0.2</c:v>
                </c:pt>
                <c:pt idx="9">
                  <c:v>0.3</c:v>
                </c:pt>
                <c:pt idx="10">
                  <c:v>0.5</c:v>
                </c:pt>
                <c:pt idx="11">
                  <c:v>0.3</c:v>
                </c:pt>
                <c:pt idx="12">
                  <c:v>0.6</c:v>
                </c:pt>
                <c:pt idx="13">
                  <c:v>1.5</c:v>
                </c:pt>
                <c:pt idx="14">
                  <c:v>1</c:v>
                </c:pt>
                <c:pt idx="15">
                  <c:v>1.1000000000000001</c:v>
                </c:pt>
                <c:pt idx="16">
                  <c:v>1.2</c:v>
                </c:pt>
                <c:pt idx="17">
                  <c:v>1.3</c:v>
                </c:pt>
                <c:pt idx="18">
                  <c:v>1.1000000000000001</c:v>
                </c:pt>
                <c:pt idx="19">
                  <c:v>1</c:v>
                </c:pt>
                <c:pt idx="20">
                  <c:v>1.1000000000000001</c:v>
                </c:pt>
                <c:pt idx="21">
                  <c:v>5.3</c:v>
                </c:pt>
                <c:pt idx="22">
                  <c:v>5.5</c:v>
                </c:pt>
                <c:pt idx="23">
                  <c:v>5</c:v>
                </c:pt>
                <c:pt idx="24">
                  <c:v>4.5</c:v>
                </c:pt>
                <c:pt idx="25">
                  <c:v>6</c:v>
                </c:pt>
                <c:pt idx="26">
                  <c:v>4.0999999999999996</c:v>
                </c:pt>
                <c:pt idx="27">
                  <c:v>4.5</c:v>
                </c:pt>
                <c:pt idx="28">
                  <c:v>7.4</c:v>
                </c:pt>
                <c:pt idx="29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E-5D48-B3EB-02999CDA7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69597359"/>
        <c:axId val="1648986847"/>
      </c:barChart>
      <c:catAx>
        <c:axId val="166959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8986847"/>
        <c:crosses val="autoZero"/>
        <c:auto val="1"/>
        <c:lblAlgn val="ctr"/>
        <c:lblOffset val="100"/>
        <c:noMultiLvlLbl val="0"/>
      </c:catAx>
      <c:valAx>
        <c:axId val="1648986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959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dirty="0"/>
              <a:t>Оценка долей отдельных ягодных культур в общем объеме урожая в России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1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63605823068309E-2"/>
          <c:y val="0.17988748241912803"/>
          <c:w val="0.95296752519596861"/>
          <c:h val="0.789170182841068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D8003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2E2-3A44-A281-6F7234488D70}"/>
              </c:ext>
            </c:extLst>
          </c:dPt>
          <c:dPt>
            <c:idx val="1"/>
            <c:bubble3D val="0"/>
            <c:spPr>
              <a:solidFill>
                <a:srgbClr val="F7AFBE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2E2-3A44-A281-6F7234488D7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2E2-3A44-A281-6F7234488D70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2E2-3A44-A281-6F7234488D70}"/>
              </c:ext>
            </c:extLst>
          </c:dPt>
          <c:dPt>
            <c:idx val="4"/>
            <c:bubble3D val="0"/>
            <c:spPr>
              <a:solidFill>
                <a:srgbClr val="B5C9B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2E2-3A44-A281-6F7234488D70}"/>
              </c:ext>
            </c:extLst>
          </c:dPt>
          <c:dLbls>
            <c:dLbl>
              <c:idx val="0"/>
              <c:layout>
                <c:manualLayout>
                  <c:x val="0.22620380739081747"/>
                  <c:y val="-0.252300297905799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E2-3A44-A281-6F7234488D70}"/>
                </c:ext>
              </c:extLst>
            </c:dLbl>
            <c:dLbl>
              <c:idx val="1"/>
              <c:layout>
                <c:manualLayout>
                  <c:x val="-0.11038876299477123"/>
                  <c:y val="0.118056635325647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E2-3A44-A281-6F7234488D70}"/>
                </c:ext>
              </c:extLst>
            </c:dLbl>
            <c:dLbl>
              <c:idx val="2"/>
              <c:layout>
                <c:manualLayout>
                  <c:x val="-0.16796271966564097"/>
                  <c:y val="6.34647884204347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E2-3A44-A281-6F7234488D70}"/>
                </c:ext>
              </c:extLst>
            </c:dLbl>
            <c:dLbl>
              <c:idx val="3"/>
              <c:layout>
                <c:manualLayout>
                  <c:x val="-0.14845579352972824"/>
                  <c:y val="1.715450125696313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E2-3A44-A281-6F7234488D70}"/>
                </c:ext>
              </c:extLst>
            </c:dLbl>
            <c:dLbl>
              <c:idx val="4"/>
              <c:layout>
                <c:manualLayout>
                  <c:x val="-0.13591450564760033"/>
                  <c:y val="-0.100557715095739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E2-3A44-A281-6F7234488D7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'Производство и цены'!$A$40:$A$44</c:f>
              <c:strCache>
                <c:ptCount val="5"/>
                <c:pt idx="0">
                  <c:v>Земляника</c:v>
                </c:pt>
                <c:pt idx="1">
                  <c:v>Малина и ежевика</c:v>
                </c:pt>
                <c:pt idx="2">
                  <c:v>Смородина</c:v>
                </c:pt>
                <c:pt idx="3">
                  <c:v>Облепиха</c:v>
                </c:pt>
                <c:pt idx="4">
                  <c:v>Другие</c:v>
                </c:pt>
              </c:strCache>
            </c:strRef>
          </c:cat>
          <c:val>
            <c:numRef>
              <c:f>'Производство и цены'!$B$40:$B$44</c:f>
              <c:numCache>
                <c:formatCode>0%</c:formatCode>
                <c:ptCount val="5"/>
                <c:pt idx="0">
                  <c:v>0.67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0.05</c:v>
                </c:pt>
                <c:pt idx="4">
                  <c:v>6.498041074357333E-2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E2-3A44-A281-6F7234488D7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8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Площади выращивания ягод в России (тыс. га)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'Производство ягод'!$A$9</c:f>
              <c:strCache>
                <c:ptCount val="1"/>
                <c:pt idx="0">
                  <c:v>Сельхозпроизводители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'Производство ягод'!$B$8:$AE$8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'Производство ягод'!$B$9:$AE$9</c:f>
              <c:numCache>
                <c:formatCode>General</c:formatCode>
                <c:ptCount val="30"/>
                <c:pt idx="0">
                  <c:v>43.9</c:v>
                </c:pt>
                <c:pt idx="1">
                  <c:v>41.7</c:v>
                </c:pt>
                <c:pt idx="2">
                  <c:v>37.200000000000003</c:v>
                </c:pt>
                <c:pt idx="3">
                  <c:v>35.9</c:v>
                </c:pt>
                <c:pt idx="4">
                  <c:v>32.200000000000003</c:v>
                </c:pt>
                <c:pt idx="5">
                  <c:v>29.7</c:v>
                </c:pt>
                <c:pt idx="6">
                  <c:v>26.38</c:v>
                </c:pt>
                <c:pt idx="7">
                  <c:v>23.96</c:v>
                </c:pt>
                <c:pt idx="8">
                  <c:v>22.11</c:v>
                </c:pt>
                <c:pt idx="9">
                  <c:v>20.399999999999999</c:v>
                </c:pt>
                <c:pt idx="10">
                  <c:v>19.489999999999998</c:v>
                </c:pt>
                <c:pt idx="11">
                  <c:v>18.63</c:v>
                </c:pt>
                <c:pt idx="12">
                  <c:v>17.29</c:v>
                </c:pt>
                <c:pt idx="13">
                  <c:v>17.45</c:v>
                </c:pt>
                <c:pt idx="14">
                  <c:v>17.350000000000001</c:v>
                </c:pt>
                <c:pt idx="15">
                  <c:v>16.579999999999998</c:v>
                </c:pt>
                <c:pt idx="16">
                  <c:v>16.09</c:v>
                </c:pt>
                <c:pt idx="17">
                  <c:v>15.4</c:v>
                </c:pt>
                <c:pt idx="18">
                  <c:v>14.8</c:v>
                </c:pt>
                <c:pt idx="19">
                  <c:v>14.3</c:v>
                </c:pt>
                <c:pt idx="20">
                  <c:v>13.2</c:v>
                </c:pt>
                <c:pt idx="21">
                  <c:v>12.9</c:v>
                </c:pt>
                <c:pt idx="22">
                  <c:v>12.725</c:v>
                </c:pt>
                <c:pt idx="23">
                  <c:v>12.18</c:v>
                </c:pt>
                <c:pt idx="24">
                  <c:v>11.265000000000001</c:v>
                </c:pt>
                <c:pt idx="25">
                  <c:v>10.9</c:v>
                </c:pt>
                <c:pt idx="26">
                  <c:v>10.54</c:v>
                </c:pt>
                <c:pt idx="27">
                  <c:v>10.497999999999999</c:v>
                </c:pt>
                <c:pt idx="28">
                  <c:v>10.4</c:v>
                </c:pt>
                <c:pt idx="29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C-644A-B998-3BA8BCEB0537}"/>
            </c:ext>
          </c:extLst>
        </c:ser>
        <c:ser>
          <c:idx val="1"/>
          <c:order val="1"/>
          <c:tx>
            <c:strRef>
              <c:f>'Производство ягод'!$A$10</c:f>
              <c:strCache>
                <c:ptCount val="1"/>
                <c:pt idx="0">
                  <c:v>Фермеры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'Производство ягод'!$B$8:$AE$8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'Производство ягод'!$B$10:$AE$10</c:f>
              <c:numCache>
                <c:formatCode>General</c:formatCode>
                <c:ptCount val="30"/>
                <c:pt idx="2">
                  <c:v>0.1</c:v>
                </c:pt>
                <c:pt idx="3">
                  <c:v>0.1</c:v>
                </c:pt>
                <c:pt idx="4">
                  <c:v>0.2</c:v>
                </c:pt>
                <c:pt idx="5">
                  <c:v>0.4</c:v>
                </c:pt>
                <c:pt idx="6">
                  <c:v>0.34</c:v>
                </c:pt>
                <c:pt idx="7">
                  <c:v>0.39</c:v>
                </c:pt>
                <c:pt idx="8">
                  <c:v>0.44</c:v>
                </c:pt>
                <c:pt idx="9">
                  <c:v>0.36</c:v>
                </c:pt>
                <c:pt idx="10">
                  <c:v>0.38</c:v>
                </c:pt>
                <c:pt idx="11">
                  <c:v>0.36</c:v>
                </c:pt>
                <c:pt idx="12">
                  <c:v>0.57999999999999996</c:v>
                </c:pt>
                <c:pt idx="13">
                  <c:v>0.98</c:v>
                </c:pt>
                <c:pt idx="14">
                  <c:v>0.89</c:v>
                </c:pt>
                <c:pt idx="15">
                  <c:v>0.95</c:v>
                </c:pt>
                <c:pt idx="16">
                  <c:v>1.45</c:v>
                </c:pt>
                <c:pt idx="17">
                  <c:v>1.44</c:v>
                </c:pt>
                <c:pt idx="18">
                  <c:v>1.2</c:v>
                </c:pt>
                <c:pt idx="19">
                  <c:v>1.3</c:v>
                </c:pt>
                <c:pt idx="20">
                  <c:v>1.4</c:v>
                </c:pt>
                <c:pt idx="21">
                  <c:v>1.8</c:v>
                </c:pt>
                <c:pt idx="22">
                  <c:v>2.1539999999999999</c:v>
                </c:pt>
                <c:pt idx="23">
                  <c:v>1.9670000000000001</c:v>
                </c:pt>
                <c:pt idx="24">
                  <c:v>1.974</c:v>
                </c:pt>
                <c:pt idx="25">
                  <c:v>2.2999999999999998</c:v>
                </c:pt>
                <c:pt idx="26">
                  <c:v>2.802</c:v>
                </c:pt>
                <c:pt idx="27">
                  <c:v>3.464</c:v>
                </c:pt>
                <c:pt idx="28">
                  <c:v>4.3</c:v>
                </c:pt>
                <c:pt idx="29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C-644A-B998-3BA8BCEB0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9594207"/>
        <c:axId val="1649100319"/>
      </c:barChart>
      <c:catAx>
        <c:axId val="1669594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9100319"/>
        <c:crosses val="autoZero"/>
        <c:auto val="1"/>
        <c:lblAlgn val="ctr"/>
        <c:lblOffset val="100"/>
        <c:noMultiLvlLbl val="0"/>
      </c:catAx>
      <c:valAx>
        <c:axId val="164910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959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Регионы с наибольшими площадями выращивания земляники (га)</a:t>
            </a:r>
            <a:endParaRPr lang="ru-RU" sz="1400" b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регионам'!$C$114</c:f>
              <c:strCache>
                <c:ptCount val="1"/>
                <c:pt idx="0">
                  <c:v>Земляника2</c:v>
                </c:pt>
              </c:strCache>
            </c:strRef>
          </c:tx>
          <c:spPr>
            <a:solidFill>
              <a:srgbClr val="D8003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4D5-9548-B306-698B4C08A20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4D5-9548-B306-698B4C08A20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4D5-9548-B306-698B4C08A20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4D5-9548-B306-698B4C08A20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4D5-9548-B306-698B4C08A20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4D5-9548-B306-698B4C08A20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4D5-9548-B306-698B4C08A20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4D5-9548-B306-698B4C08A20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4D5-9548-B306-698B4C08A20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4D5-9548-B306-698B4C08A2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регионам'!$A$187:$A$196</c:f>
              <c:strCache>
                <c:ptCount val="10"/>
                <c:pt idx="0">
                  <c:v>Адыгея</c:v>
                </c:pt>
                <c:pt idx="1">
                  <c:v>Самарская область</c:v>
                </c:pt>
                <c:pt idx="2">
                  <c:v>Тамбовская область</c:v>
                </c:pt>
                <c:pt idx="3">
                  <c:v>Ставрополье</c:v>
                </c:pt>
                <c:pt idx="4">
                  <c:v>Воронежская область</c:v>
                </c:pt>
                <c:pt idx="5">
                  <c:v>Татарстан</c:v>
                </c:pt>
                <c:pt idx="6">
                  <c:v>Московская область</c:v>
                </c:pt>
                <c:pt idx="7">
                  <c:v>Краснодарский край</c:v>
                </c:pt>
                <c:pt idx="8">
                  <c:v>Башкортостан</c:v>
                </c:pt>
                <c:pt idx="9">
                  <c:v>Кабардино-Балкария</c:v>
                </c:pt>
              </c:strCache>
            </c:strRef>
          </c:cat>
          <c:val>
            <c:numRef>
              <c:f>'Площади по регионам'!$C$187:$C$196</c:f>
              <c:numCache>
                <c:formatCode>0.0</c:formatCode>
                <c:ptCount val="10"/>
                <c:pt idx="0">
                  <c:v>56.699999999999989</c:v>
                </c:pt>
                <c:pt idx="1">
                  <c:v>70.200000000000045</c:v>
                </c:pt>
                <c:pt idx="2">
                  <c:v>72.399999999999977</c:v>
                </c:pt>
                <c:pt idx="3">
                  <c:v>96.899999999999977</c:v>
                </c:pt>
                <c:pt idx="4">
                  <c:v>117.79999999999995</c:v>
                </c:pt>
                <c:pt idx="5">
                  <c:v>163</c:v>
                </c:pt>
                <c:pt idx="6">
                  <c:v>165.70000000000005</c:v>
                </c:pt>
                <c:pt idx="7">
                  <c:v>167.60000000000014</c:v>
                </c:pt>
                <c:pt idx="8">
                  <c:v>179</c:v>
                </c:pt>
                <c:pt idx="9">
                  <c:v>542.5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D5-9548-B306-698B4C08A20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48806559"/>
        <c:axId val="2083307071"/>
      </c:barChart>
      <c:catAx>
        <c:axId val="1548806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3307071"/>
        <c:crosses val="autoZero"/>
        <c:auto val="1"/>
        <c:lblAlgn val="ctr"/>
        <c:lblOffset val="100"/>
        <c:noMultiLvlLbl val="0"/>
      </c:catAx>
      <c:valAx>
        <c:axId val="20833070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806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Регионы с наибольшими площадями выращивания малины (га)</a:t>
            </a:r>
            <a:endParaRPr lang="ru-RU" sz="14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регионам'!$D$200</c:f>
              <c:strCache>
                <c:ptCount val="1"/>
                <c:pt idx="0">
                  <c:v>Малина</c:v>
                </c:pt>
              </c:strCache>
            </c:strRef>
          </c:tx>
          <c:spPr>
            <a:solidFill>
              <a:srgbClr val="F7AFBE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001-0E4D-8D6D-E490A8AFCAA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001-0E4D-8D6D-E490A8AFCAA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001-0E4D-8D6D-E490A8AFCAA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001-0E4D-8D6D-E490A8AFCAA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001-0E4D-8D6D-E490A8AFCAA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001-0E4D-8D6D-E490A8AFCAA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001-0E4D-8D6D-E490A8AFCAA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001-0E4D-8D6D-E490A8AFCAA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001-0E4D-8D6D-E490A8AFCAA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001-0E4D-8D6D-E490A8AFCA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регионам'!$A$273:$A$282</c:f>
              <c:strCache>
                <c:ptCount val="10"/>
                <c:pt idx="0">
                  <c:v>Томская область</c:v>
                </c:pt>
                <c:pt idx="1">
                  <c:v>Татарстан</c:v>
                </c:pt>
                <c:pt idx="2">
                  <c:v>Оренбургская область</c:v>
                </c:pt>
                <c:pt idx="3">
                  <c:v>Краснодарский край</c:v>
                </c:pt>
                <c:pt idx="4">
                  <c:v>Воронежская область</c:v>
                </c:pt>
                <c:pt idx="5">
                  <c:v>Белгородская область</c:v>
                </c:pt>
                <c:pt idx="6">
                  <c:v>Алтайский край</c:v>
                </c:pt>
                <c:pt idx="7">
                  <c:v>Новосибирская область</c:v>
                </c:pt>
                <c:pt idx="8">
                  <c:v>Башкортостан</c:v>
                </c:pt>
                <c:pt idx="9">
                  <c:v>Ингушетия</c:v>
                </c:pt>
              </c:strCache>
            </c:strRef>
          </c:cat>
          <c:val>
            <c:numRef>
              <c:f>'Площади по регионам'!$D$273:$D$282</c:f>
              <c:numCache>
                <c:formatCode>0.0</c:formatCode>
                <c:ptCount val="10"/>
                <c:pt idx="0">
                  <c:v>51.5</c:v>
                </c:pt>
                <c:pt idx="1">
                  <c:v>62.899999999999977</c:v>
                </c:pt>
                <c:pt idx="2">
                  <c:v>64.899999999999977</c:v>
                </c:pt>
                <c:pt idx="3">
                  <c:v>66.5</c:v>
                </c:pt>
                <c:pt idx="4">
                  <c:v>72.100000000000023</c:v>
                </c:pt>
                <c:pt idx="5">
                  <c:v>96.399999999999977</c:v>
                </c:pt>
                <c:pt idx="6">
                  <c:v>113.40000000000003</c:v>
                </c:pt>
                <c:pt idx="7">
                  <c:v>136.79999999999995</c:v>
                </c:pt>
                <c:pt idx="8">
                  <c:v>328.79999999999995</c:v>
                </c:pt>
                <c:pt idx="9">
                  <c:v>750.8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01-0E4D-8D6D-E490A8AFCA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68273647"/>
        <c:axId val="1568145839"/>
      </c:barChart>
      <c:valAx>
        <c:axId val="15681458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8273647"/>
        <c:crosses val="autoZero"/>
        <c:crossBetween val="between"/>
      </c:valAx>
      <c:catAx>
        <c:axId val="1568273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814583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Регионы с наибольшими площадями выращивания смородины (га)</a:t>
            </a:r>
            <a:endParaRPr lang="ru-RU" sz="1400" b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регионам'!$E$285</c:f>
              <c:strCache>
                <c:ptCount val="1"/>
                <c:pt idx="0">
                  <c:v>Смородина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46A-0A4D-9D96-BFA196E601D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46A-0A4D-9D96-BFA196E601D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46A-0A4D-9D96-BFA196E601D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46A-0A4D-9D96-BFA196E601D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46A-0A4D-9D96-BFA196E601D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46A-0A4D-9D96-BFA196E601D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46A-0A4D-9D96-BFA196E601D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46A-0A4D-9D96-BFA196E601D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46A-0A4D-9D96-BFA196E601D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46A-0A4D-9D96-BFA196E601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регионам'!$A$358:$A$367</c:f>
              <c:strCache>
                <c:ptCount val="10"/>
                <c:pt idx="0">
                  <c:v>Липецкая область</c:v>
                </c:pt>
                <c:pt idx="1">
                  <c:v>Алтайский край</c:v>
                </c:pt>
                <c:pt idx="2">
                  <c:v>Оренбургская область</c:v>
                </c:pt>
                <c:pt idx="3">
                  <c:v>Вологодская область</c:v>
                </c:pt>
                <c:pt idx="4">
                  <c:v>Орловская область</c:v>
                </c:pt>
                <c:pt idx="5">
                  <c:v>Томская область</c:v>
                </c:pt>
                <c:pt idx="6">
                  <c:v>Тамбовская область</c:v>
                </c:pt>
                <c:pt idx="7">
                  <c:v>Башкортостан</c:v>
                </c:pt>
                <c:pt idx="8">
                  <c:v>Тульская область</c:v>
                </c:pt>
                <c:pt idx="9">
                  <c:v>Новосибирская область</c:v>
                </c:pt>
              </c:strCache>
            </c:strRef>
          </c:cat>
          <c:val>
            <c:numRef>
              <c:f>'Площади по регионам'!$E$358:$E$367</c:f>
              <c:numCache>
                <c:formatCode>0.0</c:formatCode>
                <c:ptCount val="10"/>
                <c:pt idx="0">
                  <c:v>119</c:v>
                </c:pt>
                <c:pt idx="1">
                  <c:v>125.69999999999999</c:v>
                </c:pt>
                <c:pt idx="2">
                  <c:v>128</c:v>
                </c:pt>
                <c:pt idx="3">
                  <c:v>129.50000000000003</c:v>
                </c:pt>
                <c:pt idx="4">
                  <c:v>130.19999999999999</c:v>
                </c:pt>
                <c:pt idx="5">
                  <c:v>154.09999999999997</c:v>
                </c:pt>
                <c:pt idx="6">
                  <c:v>167.89999999999998</c:v>
                </c:pt>
                <c:pt idx="7">
                  <c:v>238.09999999999997</c:v>
                </c:pt>
                <c:pt idx="8">
                  <c:v>335.20000000000005</c:v>
                </c:pt>
                <c:pt idx="9">
                  <c:v>359.4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6A-0A4D-9D96-BFA196E601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62934079"/>
        <c:axId val="1567279263"/>
      </c:barChart>
      <c:valAx>
        <c:axId val="15672792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934079"/>
        <c:crosses val="autoZero"/>
        <c:crossBetween val="between"/>
      </c:valAx>
      <c:catAx>
        <c:axId val="156293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7279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Регионы с наибольшими площадями выращивания крыжовника (га)</a:t>
            </a:r>
            <a:endParaRPr lang="ru-RU" sz="1400" b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регионам'!$F$285</c:f>
              <c:strCache>
                <c:ptCount val="1"/>
                <c:pt idx="0">
                  <c:v>Крыжовник</c:v>
                </c:pt>
              </c:strCache>
            </c:strRef>
          </c:tx>
          <c:spPr>
            <a:solidFill>
              <a:srgbClr val="E2CD8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регионам'!$A$443:$A$452</c:f>
              <c:strCache>
                <c:ptCount val="10"/>
                <c:pt idx="0">
                  <c:v>Свердловская область</c:v>
                </c:pt>
                <c:pt idx="1">
                  <c:v>Краснодарский край</c:v>
                </c:pt>
                <c:pt idx="2">
                  <c:v>Курганская область</c:v>
                </c:pt>
                <c:pt idx="3">
                  <c:v>Новосибирская область</c:v>
                </c:pt>
                <c:pt idx="4">
                  <c:v>Башкортостан</c:v>
                </c:pt>
                <c:pt idx="5">
                  <c:v>Ленинградская область</c:v>
                </c:pt>
                <c:pt idx="6">
                  <c:v>Кировская область</c:v>
                </c:pt>
                <c:pt idx="7">
                  <c:v>Челябинская область</c:v>
                </c:pt>
                <c:pt idx="8">
                  <c:v>Владимирская область</c:v>
                </c:pt>
                <c:pt idx="9">
                  <c:v>Тюменская область</c:v>
                </c:pt>
              </c:strCache>
            </c:strRef>
          </c:cat>
          <c:val>
            <c:numRef>
              <c:f>'Площади по регионам'!$F$443:$F$452</c:f>
              <c:numCache>
                <c:formatCode>0.0</c:formatCode>
                <c:ptCount val="10"/>
                <c:pt idx="0">
                  <c:v>2.1000000000000227</c:v>
                </c:pt>
                <c:pt idx="1">
                  <c:v>2.2999999999999972</c:v>
                </c:pt>
                <c:pt idx="2">
                  <c:v>2.3999999999999986</c:v>
                </c:pt>
                <c:pt idx="3">
                  <c:v>2.4000000000000057</c:v>
                </c:pt>
                <c:pt idx="4">
                  <c:v>2.8000000000000114</c:v>
                </c:pt>
                <c:pt idx="5">
                  <c:v>3.0999999999999943</c:v>
                </c:pt>
                <c:pt idx="6">
                  <c:v>3.1000000000000085</c:v>
                </c:pt>
                <c:pt idx="7">
                  <c:v>5.1000000000000227</c:v>
                </c:pt>
                <c:pt idx="8">
                  <c:v>6.2999999999999829</c:v>
                </c:pt>
                <c:pt idx="9">
                  <c:v>17.200000000000003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C-0741-BED7-6B25E9551B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62934079"/>
        <c:axId val="1567279263"/>
      </c:barChart>
      <c:valAx>
        <c:axId val="15672792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934079"/>
        <c:crosses val="autoZero"/>
        <c:crossBetween val="between"/>
      </c:valAx>
      <c:catAx>
        <c:axId val="156293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7279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 dirty="0">
                <a:effectLst/>
              </a:rPr>
              <a:t>Регионы с наибольшими площадями выращивания рябины (га)</a:t>
            </a:r>
            <a:endParaRPr lang="ru-RU" sz="1400" b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'Площади по регионам'!$G$285</c:f>
              <c:strCache>
                <c:ptCount val="1"/>
                <c:pt idx="0">
                  <c:v>Рябина черноплодная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'Площади по регионам'!$A$528:$A$537</c:f>
              <c:strCache>
                <c:ptCount val="10"/>
                <c:pt idx="0">
                  <c:v>Рязанская область</c:v>
                </c:pt>
                <c:pt idx="1">
                  <c:v>Вологодская область</c:v>
                </c:pt>
                <c:pt idx="2">
                  <c:v>Республика Алтай</c:v>
                </c:pt>
                <c:pt idx="3">
                  <c:v>Кировская область</c:v>
                </c:pt>
                <c:pt idx="4">
                  <c:v>Алтайский край</c:v>
                </c:pt>
                <c:pt idx="5">
                  <c:v>Воронежская область</c:v>
                </c:pt>
                <c:pt idx="6">
                  <c:v>Липецкая область</c:v>
                </c:pt>
                <c:pt idx="7">
                  <c:v>Новосибирская область</c:v>
                </c:pt>
                <c:pt idx="8">
                  <c:v>Саратовская область</c:v>
                </c:pt>
                <c:pt idx="9">
                  <c:v>Башкортостан</c:v>
                </c:pt>
              </c:strCache>
            </c:strRef>
          </c:cat>
          <c:val>
            <c:numRef>
              <c:f>'Площади по регионам'!$G$528:$G$537</c:f>
              <c:numCache>
                <c:formatCode>0.0</c:formatCode>
                <c:ptCount val="10"/>
                <c:pt idx="0">
                  <c:v>30.999999999999996</c:v>
                </c:pt>
                <c:pt idx="1">
                  <c:v>34</c:v>
                </c:pt>
                <c:pt idx="2">
                  <c:v>38.200000000000003</c:v>
                </c:pt>
                <c:pt idx="3">
                  <c:v>40.400000000000006</c:v>
                </c:pt>
                <c:pt idx="4">
                  <c:v>51.200000000000017</c:v>
                </c:pt>
                <c:pt idx="5">
                  <c:v>56</c:v>
                </c:pt>
                <c:pt idx="6">
                  <c:v>57.5</c:v>
                </c:pt>
                <c:pt idx="7">
                  <c:v>93.8</c:v>
                </c:pt>
                <c:pt idx="8">
                  <c:v>130</c:v>
                </c:pt>
                <c:pt idx="9">
                  <c:v>220.2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3-DF42-BF04-2DD4B38406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10"/>
        <c:axId val="1562934079"/>
        <c:axId val="1567279263"/>
      </c:barChart>
      <c:valAx>
        <c:axId val="15672792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2934079"/>
        <c:crosses val="autoZero"/>
        <c:crossBetween val="between"/>
      </c:valAx>
      <c:catAx>
        <c:axId val="156293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7279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3687A-86AC-0D4F-8FDC-60AFCC5BD07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2D43C-71FE-7C40-90D0-FA3B9F65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1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87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584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4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2D43C-71FE-7C40-90D0-FA3B9F65E14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8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C5C-A2C5-43E2-BBE0-642C1EB2F0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3BDF-7E67-43D8-98C0-A2000A01CB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8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39107" y="3832734"/>
            <a:ext cx="3802722" cy="1586431"/>
          </a:xfrm>
        </p:spPr>
        <p:txBody>
          <a:bodyPr>
            <a:normAutofit/>
          </a:bodyPr>
          <a:lstStyle>
            <a:lvl1pPr marL="0" indent="0" algn="l">
              <a:buNone/>
              <a:defRPr sz="10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37B513-F3C7-ED4B-BAF2-06B1267852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343" y="-383909"/>
            <a:ext cx="4855979" cy="303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23820"/>
          </a:xfrm>
          <a:custGeom>
            <a:avLst/>
            <a:gdLst>
              <a:gd name="connsiteX0" fmla="*/ 0 w 12192000"/>
              <a:gd name="connsiteY0" fmla="*/ 0 h 6223820"/>
              <a:gd name="connsiteX1" fmla="*/ 12192000 w 12192000"/>
              <a:gd name="connsiteY1" fmla="*/ 0 h 6223820"/>
              <a:gd name="connsiteX2" fmla="*/ 12192000 w 12192000"/>
              <a:gd name="connsiteY2" fmla="*/ 5069989 h 6223820"/>
              <a:gd name="connsiteX3" fmla="*/ 11912432 w 12192000"/>
              <a:gd name="connsiteY3" fmla="*/ 5189901 h 6223820"/>
              <a:gd name="connsiteX4" fmla="*/ 6095999 w 12192000"/>
              <a:gd name="connsiteY4" fmla="*/ 6223820 h 6223820"/>
              <a:gd name="connsiteX5" fmla="*/ 279566 w 12192000"/>
              <a:gd name="connsiteY5" fmla="*/ 5189901 h 6223820"/>
              <a:gd name="connsiteX6" fmla="*/ 0 w 12192000"/>
              <a:gd name="connsiteY6" fmla="*/ 5069990 h 622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223820">
                <a:moveTo>
                  <a:pt x="0" y="0"/>
                </a:moveTo>
                <a:lnTo>
                  <a:pt x="12192000" y="0"/>
                </a:lnTo>
                <a:lnTo>
                  <a:pt x="12192000" y="5069989"/>
                </a:lnTo>
                <a:lnTo>
                  <a:pt x="11912432" y="5189901"/>
                </a:lnTo>
                <a:cubicBezTo>
                  <a:pt x="10331810" y="5835812"/>
                  <a:pt x="8305414" y="6223820"/>
                  <a:pt x="6095999" y="6223820"/>
                </a:cubicBezTo>
                <a:cubicBezTo>
                  <a:pt x="3886584" y="6223820"/>
                  <a:pt x="1860188" y="5835812"/>
                  <a:pt x="279566" y="5189901"/>
                </a:cubicBezTo>
                <a:lnTo>
                  <a:pt x="0" y="506999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101783" y="6530040"/>
            <a:ext cx="958482" cy="70548"/>
            <a:chOff x="1373786" y="1322305"/>
            <a:chExt cx="958482" cy="70548"/>
          </a:xfrm>
        </p:grpSpPr>
        <p:sp>
          <p:nvSpPr>
            <p:cNvPr id="13" name="Oval 12"/>
            <p:cNvSpPr/>
            <p:nvPr/>
          </p:nvSpPr>
          <p:spPr>
            <a:xfrm>
              <a:off x="1373786" y="1322305"/>
              <a:ext cx="69495" cy="705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578173" y="1322305"/>
              <a:ext cx="69495" cy="705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805850" y="1322305"/>
              <a:ext cx="69495" cy="705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037413" y="1322305"/>
              <a:ext cx="69495" cy="705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262773" y="1322305"/>
              <a:ext cx="69495" cy="705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74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228668" y="0"/>
            <a:ext cx="6915334" cy="6858000"/>
          </a:xfrm>
          <a:custGeom>
            <a:avLst/>
            <a:gdLst>
              <a:gd name="connsiteX0" fmla="*/ 0 w 9220445"/>
              <a:gd name="connsiteY0" fmla="*/ 0 h 6858000"/>
              <a:gd name="connsiteX1" fmla="*/ 9220445 w 9220445"/>
              <a:gd name="connsiteY1" fmla="*/ 0 h 6858000"/>
              <a:gd name="connsiteX2" fmla="*/ 9220445 w 9220445"/>
              <a:gd name="connsiteY2" fmla="*/ 6858000 h 6858000"/>
              <a:gd name="connsiteX3" fmla="*/ 2736308 w 9220445"/>
              <a:gd name="connsiteY3" fmla="*/ 6858000 h 6858000"/>
              <a:gd name="connsiteX4" fmla="*/ 2507724 w 9220445"/>
              <a:gd name="connsiteY4" fmla="*/ 6635525 h 6858000"/>
              <a:gd name="connsiteX5" fmla="*/ 432 w 9220445"/>
              <a:gd name="connsiteY5" fmla="*/ 13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445" h="6858000">
                <a:moveTo>
                  <a:pt x="0" y="0"/>
                </a:moveTo>
                <a:lnTo>
                  <a:pt x="9220445" y="0"/>
                </a:lnTo>
                <a:lnTo>
                  <a:pt x="9220445" y="6858000"/>
                </a:lnTo>
                <a:lnTo>
                  <a:pt x="2736308" y="6858000"/>
                </a:lnTo>
                <a:lnTo>
                  <a:pt x="2507724" y="6635525"/>
                </a:lnTo>
                <a:cubicBezTo>
                  <a:pt x="185391" y="4245869"/>
                  <a:pt x="9573" y="275684"/>
                  <a:pt x="432" y="1366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7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1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9144000" cy="6857999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45319" y="5095876"/>
            <a:ext cx="897731" cy="1196975"/>
          </a:xfrm>
          <a:prstGeom prst="ellipse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0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DC5C-A2C5-43E2-BBE0-642C1EB2F05D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3BDF-7E67-43D8-98C0-A2000A01CB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0F2E28-DA8F-3F4E-9635-A3431A5A468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4496" y="-131171"/>
            <a:ext cx="1854525" cy="115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9" r:id="rId2"/>
    <p:sldLayoutId id="2147483695" r:id="rId3"/>
    <p:sldLayoutId id="2147483708" r:id="rId4"/>
    <p:sldLayoutId id="214748366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89574" y="2666947"/>
            <a:ext cx="7551470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0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в ягодной отрасли России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47709" y="3056299"/>
            <a:ext cx="67427" cy="745403"/>
            <a:chOff x="863611" y="2932065"/>
            <a:chExt cx="89903" cy="993871"/>
          </a:xfrm>
        </p:grpSpPr>
        <p:sp>
          <p:nvSpPr>
            <p:cNvPr id="24" name="Oval 23"/>
            <p:cNvSpPr/>
            <p:nvPr/>
          </p:nvSpPr>
          <p:spPr>
            <a:xfrm rot="16200000">
              <a:off x="864282" y="3836704"/>
              <a:ext cx="88561" cy="899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25" name="Oval 24"/>
            <p:cNvSpPr/>
            <p:nvPr/>
          </p:nvSpPr>
          <p:spPr>
            <a:xfrm rot="16200000">
              <a:off x="864282" y="3613091"/>
              <a:ext cx="88561" cy="899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26" name="Oval 25"/>
            <p:cNvSpPr/>
            <p:nvPr/>
          </p:nvSpPr>
          <p:spPr>
            <a:xfrm rot="16200000">
              <a:off x="864282" y="3386525"/>
              <a:ext cx="88561" cy="899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27" name="Oval 26"/>
            <p:cNvSpPr/>
            <p:nvPr/>
          </p:nvSpPr>
          <p:spPr>
            <a:xfrm rot="16200000">
              <a:off x="864282" y="3159959"/>
              <a:ext cx="88561" cy="899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28" name="Oval 27"/>
            <p:cNvSpPr/>
            <p:nvPr/>
          </p:nvSpPr>
          <p:spPr>
            <a:xfrm rot="16200000">
              <a:off x="864282" y="2931394"/>
              <a:ext cx="88561" cy="8990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89574" y="4498364"/>
            <a:ext cx="6063633" cy="11191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Ирина Козий,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генеральный директор Ягодного союза, генеральный директор ИА «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FruitNews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GB" sz="1800" dirty="0"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C5BC1-161A-624F-95F0-BDB0A171D05B}"/>
              </a:ext>
            </a:extLst>
          </p:cNvPr>
          <p:cNvSpPr txBox="1"/>
          <p:nvPr/>
        </p:nvSpPr>
        <p:spPr>
          <a:xfrm>
            <a:off x="-2693324" y="20283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405FDC-FE7B-8543-BAA9-878D218BF57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4686" y="5318390"/>
            <a:ext cx="5399314" cy="153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47A6AF29-5488-BA4F-90CB-0614D12BB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900090"/>
              </p:ext>
            </p:extLst>
          </p:nvPr>
        </p:nvGraphicFramePr>
        <p:xfrm>
          <a:off x="215900" y="838200"/>
          <a:ext cx="8784084" cy="5369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39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8E72ABC0-0305-DC41-A637-3431F2F0B5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822375"/>
              </p:ext>
            </p:extLst>
          </p:nvPr>
        </p:nvGraphicFramePr>
        <p:xfrm>
          <a:off x="292100" y="901700"/>
          <a:ext cx="85217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45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B43C544F-D645-C54D-B319-5880134EEE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10669"/>
              </p:ext>
            </p:extLst>
          </p:nvPr>
        </p:nvGraphicFramePr>
        <p:xfrm>
          <a:off x="107504" y="1052736"/>
          <a:ext cx="8820596" cy="478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174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697DC71A-F00F-E54C-9D15-D50D991F8A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56891"/>
              </p:ext>
            </p:extLst>
          </p:nvPr>
        </p:nvGraphicFramePr>
        <p:xfrm>
          <a:off x="279400" y="1041400"/>
          <a:ext cx="8509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69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467917" y="4405905"/>
            <a:ext cx="262472" cy="26247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Rectangle: Rounded Corners 6"/>
          <p:cNvSpPr/>
          <p:nvPr/>
        </p:nvSpPr>
        <p:spPr>
          <a:xfrm>
            <a:off x="467917" y="4771602"/>
            <a:ext cx="262472" cy="26247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25"/>
          <p:cNvSpPr txBox="1"/>
          <p:nvPr/>
        </p:nvSpPr>
        <p:spPr>
          <a:xfrm>
            <a:off x="878165" y="4764337"/>
            <a:ext cx="1476416" cy="2555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GB" sz="9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+7 (495) 729-3080</a:t>
            </a:r>
          </a:p>
        </p:txBody>
      </p:sp>
      <p:sp>
        <p:nvSpPr>
          <p:cNvPr id="10" name="TextBox 25"/>
          <p:cNvSpPr txBox="1"/>
          <p:nvPr/>
        </p:nvSpPr>
        <p:spPr>
          <a:xfrm>
            <a:off x="878165" y="4398640"/>
            <a:ext cx="1476416" cy="2555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info@berry-union.ru</a:t>
            </a:r>
            <a:endParaRPr lang="en-GB" sz="9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1472" y="4489913"/>
            <a:ext cx="155362" cy="94454"/>
            <a:chOff x="2301875" y="6188075"/>
            <a:chExt cx="279400" cy="169863"/>
          </a:xfrm>
          <a:solidFill>
            <a:schemeClr val="bg2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2301875" y="6189663"/>
              <a:ext cx="279400" cy="168275"/>
            </a:xfrm>
            <a:custGeom>
              <a:avLst/>
              <a:gdLst>
                <a:gd name="T0" fmla="*/ 88 w 176"/>
                <a:gd name="T1" fmla="*/ 71 h 106"/>
                <a:gd name="T2" fmla="*/ 0 w 176"/>
                <a:gd name="T3" fmla="*/ 0 h 106"/>
                <a:gd name="T4" fmla="*/ 0 w 176"/>
                <a:gd name="T5" fmla="*/ 106 h 106"/>
                <a:gd name="T6" fmla="*/ 176 w 176"/>
                <a:gd name="T7" fmla="*/ 106 h 106"/>
                <a:gd name="T8" fmla="*/ 176 w 176"/>
                <a:gd name="T9" fmla="*/ 4 h 106"/>
                <a:gd name="T10" fmla="*/ 88 w 176"/>
                <a:gd name="T11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106">
                  <a:moveTo>
                    <a:pt x="88" y="71"/>
                  </a:moveTo>
                  <a:lnTo>
                    <a:pt x="0" y="0"/>
                  </a:lnTo>
                  <a:lnTo>
                    <a:pt x="0" y="106"/>
                  </a:lnTo>
                  <a:lnTo>
                    <a:pt x="176" y="106"/>
                  </a:lnTo>
                  <a:lnTo>
                    <a:pt x="176" y="4"/>
                  </a:lnTo>
                  <a:lnTo>
                    <a:pt x="88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320925" y="6188075"/>
              <a:ext cx="249238" cy="93663"/>
            </a:xfrm>
            <a:custGeom>
              <a:avLst/>
              <a:gdLst>
                <a:gd name="T0" fmla="*/ 157 w 157"/>
                <a:gd name="T1" fmla="*/ 0 h 59"/>
                <a:gd name="T2" fmla="*/ 0 w 157"/>
                <a:gd name="T3" fmla="*/ 0 h 59"/>
                <a:gd name="T4" fmla="*/ 76 w 157"/>
                <a:gd name="T5" fmla="*/ 59 h 59"/>
                <a:gd name="T6" fmla="*/ 157 w 157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59">
                  <a:moveTo>
                    <a:pt x="157" y="0"/>
                  </a:moveTo>
                  <a:lnTo>
                    <a:pt x="0" y="0"/>
                  </a:lnTo>
                  <a:lnTo>
                    <a:pt x="76" y="59"/>
                  </a:lnTo>
                  <a:lnTo>
                    <a:pt x="1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0726" y="5194064"/>
            <a:ext cx="196851" cy="175665"/>
            <a:chOff x="1733550" y="6167438"/>
            <a:chExt cx="354013" cy="315912"/>
          </a:xfrm>
          <a:solidFill>
            <a:schemeClr val="bg2"/>
          </a:solidFill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793875" y="6248400"/>
              <a:ext cx="241300" cy="234950"/>
            </a:xfrm>
            <a:custGeom>
              <a:avLst/>
              <a:gdLst>
                <a:gd name="T0" fmla="*/ 85 w 88"/>
                <a:gd name="T1" fmla="*/ 41 h 84"/>
                <a:gd name="T2" fmla="*/ 41 w 88"/>
                <a:gd name="T3" fmla="*/ 0 h 84"/>
                <a:gd name="T4" fmla="*/ 0 w 88"/>
                <a:gd name="T5" fmla="*/ 41 h 84"/>
                <a:gd name="T6" fmla="*/ 0 w 88"/>
                <a:gd name="T7" fmla="*/ 69 h 84"/>
                <a:gd name="T8" fmla="*/ 27 w 88"/>
                <a:gd name="T9" fmla="*/ 84 h 84"/>
                <a:gd name="T10" fmla="*/ 28 w 88"/>
                <a:gd name="T11" fmla="*/ 57 h 84"/>
                <a:gd name="T12" fmla="*/ 58 w 88"/>
                <a:gd name="T13" fmla="*/ 57 h 84"/>
                <a:gd name="T14" fmla="*/ 58 w 88"/>
                <a:gd name="T15" fmla="*/ 84 h 84"/>
                <a:gd name="T16" fmla="*/ 85 w 88"/>
                <a:gd name="T17" fmla="*/ 70 h 84"/>
                <a:gd name="T18" fmla="*/ 85 w 88"/>
                <a:gd name="T19" fmla="*/ 4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4">
                  <a:moveTo>
                    <a:pt x="85" y="4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54"/>
                    <a:pt x="0" y="69"/>
                  </a:cubicBezTo>
                  <a:cubicBezTo>
                    <a:pt x="0" y="84"/>
                    <a:pt x="27" y="84"/>
                    <a:pt x="27" y="84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88" y="84"/>
                    <a:pt x="85" y="70"/>
                    <a:pt x="85" y="70"/>
                  </a:cubicBezTo>
                  <a:lnTo>
                    <a:pt x="85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1733550" y="6167438"/>
              <a:ext cx="354013" cy="190500"/>
            </a:xfrm>
            <a:custGeom>
              <a:avLst/>
              <a:gdLst>
                <a:gd name="T0" fmla="*/ 121 w 129"/>
                <a:gd name="T1" fmla="*/ 54 h 68"/>
                <a:gd name="T2" fmla="*/ 73 w 129"/>
                <a:gd name="T3" fmla="*/ 8 h 68"/>
                <a:gd name="T4" fmla="*/ 54 w 129"/>
                <a:gd name="T5" fmla="*/ 8 h 68"/>
                <a:gd name="T6" fmla="*/ 10 w 129"/>
                <a:gd name="T7" fmla="*/ 49 h 68"/>
                <a:gd name="T8" fmla="*/ 11 w 129"/>
                <a:gd name="T9" fmla="*/ 68 h 68"/>
                <a:gd name="T10" fmla="*/ 63 w 129"/>
                <a:gd name="T11" fmla="*/ 17 h 68"/>
                <a:gd name="T12" fmla="*/ 117 w 129"/>
                <a:gd name="T13" fmla="*/ 68 h 68"/>
                <a:gd name="T14" fmla="*/ 121 w 129"/>
                <a:gd name="T15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68">
                  <a:moveTo>
                    <a:pt x="121" y="54"/>
                  </a:moveTo>
                  <a:cubicBezTo>
                    <a:pt x="114" y="46"/>
                    <a:pt x="73" y="8"/>
                    <a:pt x="73" y="8"/>
                  </a:cubicBezTo>
                  <a:cubicBezTo>
                    <a:pt x="73" y="8"/>
                    <a:pt x="62" y="0"/>
                    <a:pt x="54" y="8"/>
                  </a:cubicBezTo>
                  <a:cubicBezTo>
                    <a:pt x="45" y="17"/>
                    <a:pt x="10" y="49"/>
                    <a:pt x="10" y="49"/>
                  </a:cubicBezTo>
                  <a:cubicBezTo>
                    <a:pt x="10" y="49"/>
                    <a:pt x="0" y="58"/>
                    <a:pt x="11" y="68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117" y="68"/>
                    <a:pt x="117" y="68"/>
                    <a:pt x="117" y="68"/>
                  </a:cubicBezTo>
                  <a:cubicBezTo>
                    <a:pt x="117" y="68"/>
                    <a:pt x="129" y="62"/>
                    <a:pt x="12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21472" y="4820828"/>
            <a:ext cx="155362" cy="167721"/>
            <a:chOff x="1177925" y="6181725"/>
            <a:chExt cx="279400" cy="301626"/>
          </a:xfrm>
          <a:solidFill>
            <a:schemeClr val="bg2"/>
          </a:solidFill>
        </p:grpSpPr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1177925" y="6199188"/>
              <a:ext cx="225425" cy="284163"/>
            </a:xfrm>
            <a:custGeom>
              <a:avLst/>
              <a:gdLst>
                <a:gd name="T0" fmla="*/ 17 w 82"/>
                <a:gd name="T1" fmla="*/ 0 h 102"/>
                <a:gd name="T2" fmla="*/ 9 w 82"/>
                <a:gd name="T3" fmla="*/ 38 h 102"/>
                <a:gd name="T4" fmla="*/ 49 w 82"/>
                <a:gd name="T5" fmla="*/ 91 h 102"/>
                <a:gd name="T6" fmla="*/ 82 w 82"/>
                <a:gd name="T7" fmla="*/ 89 h 102"/>
                <a:gd name="T8" fmla="*/ 60 w 82"/>
                <a:gd name="T9" fmla="*/ 60 h 102"/>
                <a:gd name="T10" fmla="*/ 37 w 82"/>
                <a:gd name="T11" fmla="*/ 59 h 102"/>
                <a:gd name="T12" fmla="*/ 37 w 82"/>
                <a:gd name="T13" fmla="*/ 29 h 102"/>
                <a:gd name="T14" fmla="*/ 17 w 82"/>
                <a:gd name="T1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02">
                  <a:moveTo>
                    <a:pt x="17" y="0"/>
                  </a:moveTo>
                  <a:cubicBezTo>
                    <a:pt x="17" y="0"/>
                    <a:pt x="0" y="14"/>
                    <a:pt x="9" y="38"/>
                  </a:cubicBezTo>
                  <a:cubicBezTo>
                    <a:pt x="18" y="62"/>
                    <a:pt x="29" y="80"/>
                    <a:pt x="49" y="91"/>
                  </a:cubicBezTo>
                  <a:cubicBezTo>
                    <a:pt x="69" y="102"/>
                    <a:pt x="82" y="89"/>
                    <a:pt x="82" y="89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0" y="60"/>
                    <a:pt x="51" y="76"/>
                    <a:pt x="37" y="59"/>
                  </a:cubicBezTo>
                  <a:cubicBezTo>
                    <a:pt x="26" y="46"/>
                    <a:pt x="25" y="37"/>
                    <a:pt x="37" y="29"/>
                  </a:cubicBezTo>
                  <a:cubicBezTo>
                    <a:pt x="38" y="18"/>
                    <a:pt x="22" y="1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1317625" y="6235700"/>
              <a:ext cx="76200" cy="103188"/>
            </a:xfrm>
            <a:custGeom>
              <a:avLst/>
              <a:gdLst>
                <a:gd name="T0" fmla="*/ 0 w 28"/>
                <a:gd name="T1" fmla="*/ 3 h 37"/>
                <a:gd name="T2" fmla="*/ 0 w 28"/>
                <a:gd name="T3" fmla="*/ 12 h 37"/>
                <a:gd name="T4" fmla="*/ 13 w 28"/>
                <a:gd name="T5" fmla="*/ 18 h 37"/>
                <a:gd name="T6" fmla="*/ 14 w 28"/>
                <a:gd name="T7" fmla="*/ 33 h 37"/>
                <a:gd name="T8" fmla="*/ 24 w 28"/>
                <a:gd name="T9" fmla="*/ 37 h 37"/>
                <a:gd name="T10" fmla="*/ 20 w 28"/>
                <a:gd name="T11" fmla="*/ 11 h 37"/>
                <a:gd name="T12" fmla="*/ 0 w 28"/>
                <a:gd name="T13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7">
                  <a:moveTo>
                    <a:pt x="0" y="3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9" y="11"/>
                    <a:pt x="13" y="18"/>
                  </a:cubicBezTo>
                  <a:cubicBezTo>
                    <a:pt x="15" y="21"/>
                    <a:pt x="16" y="24"/>
                    <a:pt x="14" y="33"/>
                  </a:cubicBezTo>
                  <a:cubicBezTo>
                    <a:pt x="16" y="33"/>
                    <a:pt x="24" y="37"/>
                    <a:pt x="24" y="37"/>
                  </a:cubicBezTo>
                  <a:cubicBezTo>
                    <a:pt x="24" y="37"/>
                    <a:pt x="28" y="20"/>
                    <a:pt x="20" y="11"/>
                  </a:cubicBezTo>
                  <a:cubicBezTo>
                    <a:pt x="11" y="0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1320800" y="6181725"/>
              <a:ext cx="136525" cy="184150"/>
            </a:xfrm>
            <a:custGeom>
              <a:avLst/>
              <a:gdLst>
                <a:gd name="T0" fmla="*/ 0 w 50"/>
                <a:gd name="T1" fmla="*/ 12 h 66"/>
                <a:gd name="T2" fmla="*/ 0 w 50"/>
                <a:gd name="T3" fmla="*/ 0 h 66"/>
                <a:gd name="T4" fmla="*/ 39 w 50"/>
                <a:gd name="T5" fmla="*/ 23 h 66"/>
                <a:gd name="T6" fmla="*/ 41 w 50"/>
                <a:gd name="T7" fmla="*/ 66 h 66"/>
                <a:gd name="T8" fmla="*/ 31 w 50"/>
                <a:gd name="T9" fmla="*/ 60 h 66"/>
                <a:gd name="T10" fmla="*/ 26 w 50"/>
                <a:gd name="T11" fmla="*/ 25 h 66"/>
                <a:gd name="T12" fmla="*/ 0 w 50"/>
                <a:gd name="T13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6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"/>
                    <a:pt x="39" y="23"/>
                  </a:cubicBezTo>
                  <a:cubicBezTo>
                    <a:pt x="50" y="44"/>
                    <a:pt x="41" y="66"/>
                    <a:pt x="41" y="66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7" y="38"/>
                    <a:pt x="26" y="25"/>
                  </a:cubicBezTo>
                  <a:cubicBezTo>
                    <a:pt x="16" y="11"/>
                    <a:pt x="0" y="12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26161" y="3317159"/>
            <a:ext cx="718862" cy="52911"/>
            <a:chOff x="1373786" y="1322305"/>
            <a:chExt cx="958482" cy="70548"/>
          </a:xfrm>
        </p:grpSpPr>
        <p:sp>
          <p:nvSpPr>
            <p:cNvPr id="30" name="Oval 29"/>
            <p:cNvSpPr/>
            <p:nvPr/>
          </p:nvSpPr>
          <p:spPr>
            <a:xfrm>
              <a:off x="1373786" y="1322305"/>
              <a:ext cx="69495" cy="705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1578173" y="1322305"/>
              <a:ext cx="69495" cy="705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1805850" y="1322305"/>
              <a:ext cx="69495" cy="705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037413" y="1322305"/>
              <a:ext cx="69495" cy="705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2262773" y="1322305"/>
              <a:ext cx="69495" cy="705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dirty="0"/>
            </a:p>
          </p:txBody>
        </p:sp>
      </p:grp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15DFD605-4418-BF4E-A904-A5C905474F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6DE5C8-1B88-EC42-8D0F-14DB8DF830AE}"/>
              </a:ext>
            </a:extLst>
          </p:cNvPr>
          <p:cNvSpPr txBox="1"/>
          <p:nvPr/>
        </p:nvSpPr>
        <p:spPr>
          <a:xfrm>
            <a:off x="380995" y="5536271"/>
            <a:ext cx="271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https://berry-union.ru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0D1BD37-CC9C-4E40-BC52-13A36643DD5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40" y="1099737"/>
            <a:ext cx="1854525" cy="115907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7522C535-B42D-3E4A-93E7-3496B6FC201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35867"/>
            <a:ext cx="3352800" cy="97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9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Рисунок 2">
            <a:extLst>
              <a:ext uri="{FF2B5EF4-FFF2-40B4-BE49-F238E27FC236}">
                <a16:creationId xmlns:a16="http://schemas.microsoft.com/office/drawing/2014/main" id="{F8C6A671-8661-F245-AE97-FC4184CA2253}"/>
              </a:ext>
            </a:extLst>
          </p:cNvPr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175844479"/>
              </p:ext>
            </p:extLst>
          </p:nvPr>
        </p:nvGraphicFramePr>
        <p:xfrm>
          <a:off x="0" y="936702"/>
          <a:ext cx="8987883" cy="492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2991276-F06C-5349-9CA8-A5267E542836}"/>
              </a:ext>
            </a:extLst>
          </p:cNvPr>
          <p:cNvSpPr txBox="1"/>
          <p:nvPr/>
        </p:nvSpPr>
        <p:spPr>
          <a:xfrm>
            <a:off x="930728" y="5861957"/>
            <a:ext cx="6698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Оценка </a:t>
            </a:r>
            <a:r>
              <a:rPr lang="en-US" sz="1000" dirty="0" err="1"/>
              <a:t>FruitNews</a:t>
            </a:r>
            <a:r>
              <a:rPr lang="ru-RU" sz="1000" dirty="0"/>
              <a:t> по данным Федеральной службы государственной статистики РФ, 2020 г. и Федеральной таможенной службы, 2020 г.</a:t>
            </a:r>
          </a:p>
        </p:txBody>
      </p:sp>
    </p:spTree>
    <p:extLst>
      <p:ext uri="{BB962C8B-B14F-4D97-AF65-F5344CB8AC3E}">
        <p14:creationId xmlns:p14="http://schemas.microsoft.com/office/powerpoint/2010/main" val="423543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Рисунок 2">
            <a:extLst>
              <a:ext uri="{FF2B5EF4-FFF2-40B4-BE49-F238E27FC236}">
                <a16:creationId xmlns:a16="http://schemas.microsoft.com/office/drawing/2014/main" id="{9498F191-DA4F-9A44-B3CC-F7CB2B33E31F}"/>
              </a:ext>
            </a:extLst>
          </p:cNvPr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53615733"/>
              </p:ext>
            </p:extLst>
          </p:nvPr>
        </p:nvGraphicFramePr>
        <p:xfrm>
          <a:off x="293914" y="914400"/>
          <a:ext cx="8691060" cy="500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024DB94-786D-684A-A0AB-C3A50CAD32B7}"/>
              </a:ext>
            </a:extLst>
          </p:cNvPr>
          <p:cNvSpPr txBox="1"/>
          <p:nvPr/>
        </p:nvSpPr>
        <p:spPr>
          <a:xfrm>
            <a:off x="930728" y="5861957"/>
            <a:ext cx="6698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служба государственной статистики РФ, 2020 г.</a:t>
            </a:r>
          </a:p>
        </p:txBody>
      </p:sp>
    </p:spTree>
    <p:extLst>
      <p:ext uri="{BB962C8B-B14F-4D97-AF65-F5344CB8AC3E}">
        <p14:creationId xmlns:p14="http://schemas.microsoft.com/office/powerpoint/2010/main" val="316861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2B52ABB-F2DC-AC4C-966F-3A5D60513D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087439"/>
              </p:ext>
            </p:extLst>
          </p:nvPr>
        </p:nvGraphicFramePr>
        <p:xfrm>
          <a:off x="381000" y="1231900"/>
          <a:ext cx="84328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C753D81F-D5EF-7146-B651-C17E9FB3789B}"/>
              </a:ext>
            </a:extLst>
          </p:cNvPr>
          <p:cNvSpPr txBox="1"/>
          <p:nvPr/>
        </p:nvSpPr>
        <p:spPr>
          <a:xfrm>
            <a:off x="447953" y="6230938"/>
            <a:ext cx="778380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584200" latinLnBrk="1" hangingPunct="0"/>
            <a:r>
              <a:rPr lang="ru-RU" sz="1000" dirty="0"/>
              <a:t>Источник: Оценка Ягодного союза</a:t>
            </a:r>
            <a:endParaRPr lang="ru-RU" sz="1000" i="1" dirty="0">
              <a:solidFill>
                <a:srgbClr val="535353"/>
              </a:solidFill>
              <a:latin typeface="Arial" panose="020B0604020202020204" pitchFamily="34" charset="0"/>
              <a:cs typeface="Arial" panose="020B0604020202020204" pitchFamily="34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077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Рисунок 2">
            <a:extLst>
              <a:ext uri="{FF2B5EF4-FFF2-40B4-BE49-F238E27FC236}">
                <a16:creationId xmlns:a16="http://schemas.microsoft.com/office/drawing/2014/main" id="{E4F2FA6F-4960-ED4A-8450-3B18B6A4D0EA}"/>
              </a:ext>
            </a:extLst>
          </p:cNvPr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135234936"/>
              </p:ext>
            </p:extLst>
          </p:nvPr>
        </p:nvGraphicFramePr>
        <p:xfrm>
          <a:off x="228600" y="952500"/>
          <a:ext cx="8788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750F4CF-D3A1-DC4E-9DC9-748285FFC614}"/>
              </a:ext>
            </a:extLst>
          </p:cNvPr>
          <p:cNvSpPr txBox="1"/>
          <p:nvPr/>
        </p:nvSpPr>
        <p:spPr>
          <a:xfrm>
            <a:off x="930728" y="5861957"/>
            <a:ext cx="6698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служба государственной статистики РФ, 2020 г.</a:t>
            </a:r>
          </a:p>
        </p:txBody>
      </p:sp>
    </p:spTree>
    <p:extLst>
      <p:ext uri="{BB962C8B-B14F-4D97-AF65-F5344CB8AC3E}">
        <p14:creationId xmlns:p14="http://schemas.microsoft.com/office/powerpoint/2010/main" val="138986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24835" y="2333535"/>
            <a:ext cx="6694331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4500" dirty="0">
                <a:solidFill>
                  <a:schemeClr val="bg1"/>
                </a:solidFill>
                <a:latin typeface="+mj-lt"/>
              </a:rPr>
              <a:t>T E A M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C5649B9-1201-4A4D-86C3-AD5D1215E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46984"/>
              </p:ext>
            </p:extLst>
          </p:nvPr>
        </p:nvGraphicFramePr>
        <p:xfrm>
          <a:off x="370468" y="1041400"/>
          <a:ext cx="8483828" cy="430062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28132">
                  <a:extLst>
                    <a:ext uri="{9D8B030D-6E8A-4147-A177-3AD203B41FA5}">
                      <a16:colId xmlns:a16="http://schemas.microsoft.com/office/drawing/2014/main" val="2412638887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1944335506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3121675592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2246327056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1167773563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2372213572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2197171756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316167284"/>
                    </a:ext>
                  </a:extLst>
                </a:gridCol>
                <a:gridCol w="919462">
                  <a:extLst>
                    <a:ext uri="{9D8B030D-6E8A-4147-A177-3AD203B41FA5}">
                      <a16:colId xmlns:a16="http://schemas.microsoft.com/office/drawing/2014/main" val="2833139176"/>
                    </a:ext>
                  </a:extLst>
                </a:gridCol>
              </a:tblGrid>
              <a:tr h="120408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Изменения площадей насаждений ягод в сельскохозяйственных организациях и крестьянско-фермерских хозяйствах (га) по данным Сельскохозяйственной переписи 2006 и 2016 гг.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524725"/>
                  </a:ext>
                </a:extLst>
              </a:tr>
              <a:tr h="893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Ягодники всего 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Земляника садовая 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Малина 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Смородина 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Крыжовник 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Рябина 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Облепиха </a:t>
                      </a:r>
                    </a:p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Другие </a:t>
                      </a:r>
                    </a:p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(га)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24033"/>
                  </a:ext>
                </a:extLst>
              </a:tr>
              <a:tr h="893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Россия (2016 г.)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14172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2548,6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2412,2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3271,2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942,2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4034,4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896,8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85415"/>
                  </a:ext>
                </a:extLst>
              </a:tr>
              <a:tr h="893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Россия (2006 г.)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18105,4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2841,7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2309,8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6144,4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89,8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1994,5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3881,5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843,5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31908"/>
                  </a:ext>
                </a:extLst>
              </a:tr>
              <a:tr h="415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Изменение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-22%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00901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-47%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-26%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-53%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00901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kern="1200" dirty="0">
                          <a:solidFill>
                            <a:srgbClr val="00901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29954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6D2C8D-0018-2A4C-8CC5-E9CCB61017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0314" y="5472651"/>
            <a:ext cx="2883686" cy="13853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372900-D7D6-624F-93D1-E2B5D2B6CA50}"/>
              </a:ext>
            </a:extLst>
          </p:cNvPr>
          <p:cNvSpPr txBox="1"/>
          <p:nvPr/>
        </p:nvSpPr>
        <p:spPr>
          <a:xfrm>
            <a:off x="587828" y="6084517"/>
            <a:ext cx="6698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служба государственной статистики РФ, 2020 г.</a:t>
            </a:r>
          </a:p>
        </p:txBody>
      </p:sp>
    </p:spTree>
    <p:extLst>
      <p:ext uri="{BB962C8B-B14F-4D97-AF65-F5344CB8AC3E}">
        <p14:creationId xmlns:p14="http://schemas.microsoft.com/office/powerpoint/2010/main" val="1225540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657A378-DA1C-E34F-BDF3-1A1C3A94D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328671"/>
              </p:ext>
            </p:extLst>
          </p:nvPr>
        </p:nvGraphicFramePr>
        <p:xfrm>
          <a:off x="70191" y="1140069"/>
          <a:ext cx="9073809" cy="454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BDB32C-15EE-7843-A8A6-FF8045C51ED9}"/>
              </a:ext>
            </a:extLst>
          </p:cNvPr>
          <p:cNvSpPr txBox="1"/>
          <p:nvPr/>
        </p:nvSpPr>
        <p:spPr>
          <a:xfrm>
            <a:off x="930728" y="5861957"/>
            <a:ext cx="6698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 Федеральная служба государственной статистики РФ, 2020 г.</a:t>
            </a:r>
          </a:p>
        </p:txBody>
      </p:sp>
    </p:spTree>
    <p:extLst>
      <p:ext uri="{BB962C8B-B14F-4D97-AF65-F5344CB8AC3E}">
        <p14:creationId xmlns:p14="http://schemas.microsoft.com/office/powerpoint/2010/main" val="330796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Рисунок 2">
            <a:extLst>
              <a:ext uri="{FF2B5EF4-FFF2-40B4-BE49-F238E27FC236}">
                <a16:creationId xmlns:a16="http://schemas.microsoft.com/office/drawing/2014/main" id="{D6AC7037-E91C-B642-B230-28D2C6FA7283}"/>
              </a:ext>
            </a:extLst>
          </p:cNvPr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384981331"/>
              </p:ext>
            </p:extLst>
          </p:nvPr>
        </p:nvGraphicFramePr>
        <p:xfrm>
          <a:off x="0" y="977900"/>
          <a:ext cx="91440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423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83F0696-8F39-0F4D-9446-C9D7DAB0A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141491"/>
              </p:ext>
            </p:extLst>
          </p:nvPr>
        </p:nvGraphicFramePr>
        <p:xfrm>
          <a:off x="205094" y="1109928"/>
          <a:ext cx="8545206" cy="4744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0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s 10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2980B9"/>
      </a:accent1>
      <a:accent2>
        <a:srgbClr val="9BBB59"/>
      </a:accent2>
      <a:accent3>
        <a:srgbClr val="F39C12"/>
      </a:accent3>
      <a:accent4>
        <a:srgbClr val="C0392B"/>
      </a:accent4>
      <a:accent5>
        <a:srgbClr val="41B176"/>
      </a:accent5>
      <a:accent6>
        <a:srgbClr val="954F72"/>
      </a:accent6>
      <a:hlink>
        <a:srgbClr val="0563C1"/>
      </a:hlink>
      <a:folHlink>
        <a:srgbClr val="954F72"/>
      </a:folHlink>
    </a:clrScheme>
    <a:fontScheme name="Cloud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2854</TotalTime>
  <Words>343</Words>
  <Application>Microsoft Macintosh PowerPoint</Application>
  <PresentationFormat>Экран (4:3)</PresentationFormat>
  <Paragraphs>72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Light</vt:lpstr>
      <vt:lpstr>Lato</vt:lpstr>
      <vt:lpstr>Lato Heavy</vt:lpstr>
      <vt:lpstr>Open Sans</vt:lpstr>
      <vt:lpstr>Open Sans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Козий</dc:creator>
  <cp:keywords>Berry Union;Ягодный Союз</cp:keywords>
  <cp:lastModifiedBy>Пользователь Microsoft Office</cp:lastModifiedBy>
  <cp:revision>222</cp:revision>
  <cp:lastPrinted>2019-10-11T05:10:45Z</cp:lastPrinted>
  <dcterms:created xsi:type="dcterms:W3CDTF">2016-08-26T09:16:18Z</dcterms:created>
  <dcterms:modified xsi:type="dcterms:W3CDTF">2020-04-23T10:08:33Z</dcterms:modified>
</cp:coreProperties>
</file>