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1" r:id="rId4"/>
    <p:sldId id="263" r:id="rId5"/>
    <p:sldId id="264" r:id="rId6"/>
    <p:sldId id="267" r:id="rId7"/>
    <p:sldId id="269" r:id="rId8"/>
    <p:sldId id="271" r:id="rId9"/>
    <p:sldId id="273" r:id="rId10"/>
    <p:sldId id="266" r:id="rId11"/>
    <p:sldId id="276" r:id="rId12"/>
    <p:sldId id="260" r:id="rId13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45"/>
    <p:restoredTop sz="94674"/>
  </p:normalViewPr>
  <p:slideViewPr>
    <p:cSldViewPr snapToGrid="0" snapToObjects="1">
      <p:cViewPr varScale="1">
        <p:scale>
          <a:sx n="110" d="100"/>
          <a:sy n="110" d="100"/>
        </p:scale>
        <p:origin x="-62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7EB80-4DD0-8B41-8A20-64CBF4480AB6}" type="datetimeFigureOut">
              <a:rPr lang="x-none" smtClean="0"/>
              <a:pPr/>
              <a:t>23.02.2022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734B2E-6361-2D4A-9D7E-18C77D8EEB2F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359926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2A7F0872-BC6C-D64A-BBA0-2694829254B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8267" b="15347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E6AD71-46D5-9541-B8F8-6B81A7FB27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64251"/>
            <a:ext cx="6629400" cy="1859351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dirty="0"/>
              <a:t>Click to edit Master title style</a:t>
            </a:r>
            <a:endParaRPr lang="x-non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23D08AF-93F1-7A49-9663-3CAB7FA28C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60127"/>
            <a:ext cx="7753815" cy="117645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x-non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784F849-D494-8941-B76B-C011E171C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8647-4381-2044-A885-9FDDA139EB27}" type="datetime1">
              <a:rPr lang="ru-RU" smtClean="0"/>
              <a:pPr/>
              <a:t>23.02.2022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4360DBD-D8BF-AB41-BF0C-796A63D11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04584" y="6356350"/>
            <a:ext cx="7753816" cy="365125"/>
          </a:xfrm>
        </p:spPr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x-non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0783146-59FB-1846-A868-E36516517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3454" y="6356350"/>
            <a:ext cx="574288" cy="365125"/>
          </a:xfrm>
        </p:spPr>
        <p:txBody>
          <a:bodyPr/>
          <a:lstStyle/>
          <a:p>
            <a:fld id="{A9EF7520-39D1-9441-8AAA-83801A63571E}" type="slidenum">
              <a:rPr lang="x-none" smtClean="0"/>
              <a:pPr/>
              <a:t>‹#›</a:t>
            </a:fld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4228808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B9E374-D238-8747-B05B-D24659E52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088" y="365125"/>
            <a:ext cx="96012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7D3A204-357B-944A-AA20-04E177C9DC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60088" y="1825625"/>
            <a:ext cx="9601200" cy="4039916"/>
          </a:xfr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x-non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C7D231A-D7F2-CC45-A06E-1EEA92B43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507C7-8A5F-D349-B19D-EF8E6C9F904A}" type="datetime1">
              <a:rPr lang="ru-RU" smtClean="0"/>
              <a:pPr/>
              <a:t>23.02.2022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039478D-8729-2C4A-ABD7-A5D61ADE7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 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x-non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A1CADB3-6507-CF45-B492-BECA6897C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886549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8F1775F-116F-C94B-BC87-4A6C376A3D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1902212" cy="5811838"/>
          </a:xfrm>
        </p:spPr>
        <p:txBody>
          <a:bodyPr vert="eaVert"/>
          <a:lstStyle/>
          <a:p>
            <a:r>
              <a:rPr lang="en-GB" dirty="0"/>
              <a:t>Click to edit Master title style</a:t>
            </a:r>
            <a:endParaRPr lang="x-none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3FA24E8-99C7-B44A-9EC8-1BA7589D51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64888" y="365125"/>
            <a:ext cx="7007612" cy="5811838"/>
          </a:xfr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x-non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0AA6AE3-19A0-A041-9C9A-7BBCFF94C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9E669-CDA1-A649-A40E-728B708B1471}" type="datetime1">
              <a:rPr lang="ru-RU" smtClean="0"/>
              <a:pPr/>
              <a:t>23.02.2022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A82FB28-21A4-3F47-B966-C4A196D72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 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x-non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D741EA2-1C76-4047-97F1-EC1A6EEBE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889066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EFDF53-E1AF-A841-899E-04DA1B6C6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B276CE-60EF-AF4C-BD34-F4347C38CE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B3E3161-7589-E14E-B74E-03751711C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69AF5-E0A8-4145-B751-6732FE0CF08E}" type="datetime1">
              <a:rPr lang="ru-RU" smtClean="0"/>
              <a:pPr/>
              <a:t>23.02.2022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ACE580D-1D02-8147-8BA6-E42525F59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x-non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B5E839F-3EEC-E749-9FC4-920F02FE3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336702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511FF551-4305-8142-8AFB-72822C0CE87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23614"/>
          <a:stretch/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E2629F-AB97-204C-90A5-B66DB1992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6205" y="1709738"/>
            <a:ext cx="930011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 dirty="0"/>
              <a:t>Click to edit Master title style</a:t>
            </a:r>
            <a:endParaRPr lang="x-non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3FDAD87-94F4-EB44-96A9-DAC50FEB54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16205" y="4589463"/>
            <a:ext cx="930011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BAEB336-E95A-DF45-8D1E-B1F092836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518F4-6625-3540-B196-F87F9F49EC4C}" type="datetime1">
              <a:rPr lang="ru-RU" smtClean="0"/>
              <a:pPr/>
              <a:t>23.02.2022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A61A0BE-3AA4-C348-A92B-F575AE8C1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x-non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E481AAB-F375-AC4C-AF26-BC1CF2F66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561315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EF28B2-29B5-0E45-98A3-33E9CA1E5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A723FD9-E161-1142-BD5C-F5F87D3DBC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37424" y="1825624"/>
            <a:ext cx="4882376" cy="3960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CD0AE90-A876-0B4F-B4D0-F66E45E48F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4778298" cy="3960000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x-none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9E949DD-8EA2-484F-8645-5E50EB3B8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37A0A-59AC-9C4A-8020-6E17C017830E}" type="datetime1">
              <a:rPr lang="ru-RU" smtClean="0"/>
              <a:pPr/>
              <a:t>23.02.2022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906FCEF-7098-FA4F-A7EB-C6FB920F1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 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x-non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115F2A8-EA32-454E-B125-0579C82E7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351363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1743C6-6B52-3B48-92D8-411F81F17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424" y="365125"/>
            <a:ext cx="10217964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375E96C-3C72-3E4A-AF7A-40C789AB6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37424" y="1681163"/>
            <a:ext cx="500798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04AE077-79B6-1841-92C6-69A7E08D3E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37424" y="2505075"/>
            <a:ext cx="5007984" cy="33604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0C01AB3-17C8-6849-B502-9F7721B6A8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22741" y="1681163"/>
            <a:ext cx="503264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2A54D85-60F1-EC4C-BE14-0DF314F220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22741" y="2505075"/>
            <a:ext cx="5032647" cy="33604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159C45CE-7F61-F349-9969-EAF986619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8121-3CE7-3E49-974F-544454248309}" type="datetime1">
              <a:rPr lang="ru-RU" smtClean="0"/>
              <a:pPr/>
              <a:t>23.02.2022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261415E-2F2E-4843-B291-76F3D9A56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 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x-none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ABE3098A-B4D5-CF4B-8713-ED8C2ED0E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601730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513A1E-82FD-FC43-8D00-8CDB31BC2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46BBEAC-CA31-6D44-99C4-F2FB56CC3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EAEA3-3F1A-6B45-B49A-6AFBE0E919BA}" type="datetime1">
              <a:rPr lang="ru-RU" smtClean="0"/>
              <a:pPr/>
              <a:t>23.02.2022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B60554E-FB52-5C4D-938F-1643A063F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 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x-non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42DA8F8-0B16-144A-AD17-7B0EB4771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732200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FC01483-0244-A748-8A87-8CB93DE44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3CCD6-ACDB-484B-B157-59C584859415}" type="datetime1">
              <a:rPr lang="ru-RU" smtClean="0"/>
              <a:pPr/>
              <a:t>23.02.2022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D4EB91D-00DC-AE42-A603-0EEEC38AF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 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x-non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2AE034C-2E9D-1D4A-A05F-87CCCA548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810466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A2A8D7-A2FD-4645-A865-D1E365A6D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424" y="44926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dirty="0"/>
              <a:t>Click to edit Master title style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ED243A-3098-994F-A389-6CCE390DB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49263"/>
            <a:ext cx="6172200" cy="54117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0BD989D-B2D8-124C-8E12-C6747A9928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37424" y="204946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57CA7B1-F889-4A4B-BDF6-F20712854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4EEAD-6B5F-2241-9525-2554A063C587}" type="datetime1">
              <a:rPr lang="ru-RU" smtClean="0"/>
              <a:pPr/>
              <a:t>23.02.2022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88EC1D7-E0A5-5740-BAF3-A8DDBA94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 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x-non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3BE5AEC-E7BF-EB47-9862-42C53A760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134584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312EAA-8B86-E648-AF66-154860382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424" y="44926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C65516DD-5622-DA42-9FFD-E329376275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49263"/>
            <a:ext cx="6172200" cy="54117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7B3527C-B406-0E4B-B005-FE17315BA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37424" y="204946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3A0126E-EACB-004B-A462-A93E0FC45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5633-A952-CD4D-9F56-7258D8D4E7AA}" type="datetime1">
              <a:rPr lang="ru-RU" smtClean="0"/>
              <a:pPr/>
              <a:t>23.02.2022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4E770A7-4B05-6145-89BC-FECB1C587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 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x-non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E5C0551-6B3E-4F43-B7E5-6C48D542A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444632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EA1B321E-9B11-4640-912D-405782582F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t="23614"/>
          <a:stretch/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050937A-4CD9-B34D-BC78-12F6306C2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6566" y="365125"/>
            <a:ext cx="923321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x-non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810DA8F-B4D6-6D4F-838D-5135F3743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6566" y="1825625"/>
            <a:ext cx="9233210" cy="41402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x-non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D646ED-FA13-BB41-AC43-442BA2F4C7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2219" y="6356505"/>
            <a:ext cx="1035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C03CC-E1A1-4145-A94D-FBECA33954E0}" type="datetime1">
              <a:rPr lang="ru-RU" smtClean="0"/>
              <a:pPr/>
              <a:t>23.02.2022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2AB7DC3-BEE2-D642-B96F-39FBFF4DB0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38130" y="6356350"/>
            <a:ext cx="53770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x-non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4F46E2A-DF48-574B-B0AE-715D70E414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799" y="6334357"/>
            <a:ext cx="7359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F7520-39D1-9441-8AAA-83801A63571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194245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svps.gov.ru/fsvps-docs/ru/news/actual/reshenie_italy_1205.PDF" TargetMode="External"/><Relationship Id="rId2" Type="http://schemas.openxmlformats.org/officeDocument/2006/relationships/hyperlink" Target="https://fsvps.gov.ru/fsvps-docs/ru/news/actual/ogranicheniya_chernik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svps.gov.ru/fsvps-docs/ru/news/actual/reshenie_holland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B15F05-D229-6341-A833-1B92C5BB16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3600" b="1" dirty="0" smtClean="0"/>
              <a:t>Практические </a:t>
            </a:r>
            <a:r>
              <a:rPr lang="ru-RU" sz="3600" b="1" dirty="0"/>
              <a:t>шаги при оценке качества посадочного материала </a:t>
            </a:r>
            <a:r>
              <a:rPr lang="ru-RU" sz="3600" b="1" dirty="0" smtClean="0"/>
              <a:t>до </a:t>
            </a:r>
            <a:r>
              <a:rPr lang="ru-RU" sz="3600" b="1" dirty="0"/>
              <a:t>и после поставки </a:t>
            </a:r>
            <a:br>
              <a:rPr lang="ru-RU" sz="3600" b="1" dirty="0"/>
            </a:br>
            <a:endParaRPr lang="x-none" sz="36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5972BED-1038-C74E-969E-A3C97527FD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Ирина </a:t>
            </a:r>
            <a:r>
              <a:rPr lang="ru-RU" dirty="0"/>
              <a:t>Козлова, канд. с.-х. наук, ведущий научный сотрудник, руководитель группы «Технологии земляники» ФГБНУ «Федеральный научный центр имени И. В. Мичурина»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3682293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Что делать, если при получении саженцев выявлено ненадлежащее качество?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1. Незамедлительно поставить в известность поставщика саженцев.</a:t>
            </a:r>
          </a:p>
          <a:p>
            <a:r>
              <a:rPr lang="ru-RU" dirty="0" smtClean="0"/>
              <a:t>2. Зафиксировать состояние растений(дата, время место).</a:t>
            </a:r>
          </a:p>
          <a:p>
            <a:r>
              <a:rPr lang="ru-RU" dirty="0" smtClean="0"/>
              <a:t>3. Составить </a:t>
            </a:r>
            <a:r>
              <a:rPr lang="ru-RU" dirty="0" err="1" smtClean="0"/>
              <a:t>акт-состояния</a:t>
            </a:r>
            <a:r>
              <a:rPr lang="ru-RU" dirty="0" smtClean="0"/>
              <a:t> растений, с участием представителей АПК, </a:t>
            </a:r>
            <a:r>
              <a:rPr lang="ru-RU" dirty="0" err="1" smtClean="0"/>
              <a:t>Россельхозцентра</a:t>
            </a:r>
            <a:r>
              <a:rPr lang="ru-RU" dirty="0" smtClean="0"/>
              <a:t>, станции защиты растений и др. </a:t>
            </a:r>
          </a:p>
          <a:p>
            <a:r>
              <a:rPr lang="ru-RU" dirty="0" smtClean="0"/>
              <a:t>4. Отправить пораженные и здоровые условно растения в </a:t>
            </a:r>
            <a:r>
              <a:rPr lang="ru-RU" dirty="0" err="1" smtClean="0"/>
              <a:t>Гослабораторию</a:t>
            </a:r>
            <a:r>
              <a:rPr lang="ru-RU" dirty="0" smtClean="0"/>
              <a:t> </a:t>
            </a:r>
            <a:r>
              <a:rPr lang="ru-RU" dirty="0" err="1" smtClean="0"/>
              <a:t>НИИкарантина</a:t>
            </a:r>
            <a:r>
              <a:rPr lang="ru-RU" dirty="0" smtClean="0"/>
              <a:t> растений, </a:t>
            </a:r>
            <a:r>
              <a:rPr lang="ru-RU" dirty="0" err="1" smtClean="0"/>
              <a:t>Роспотребнадзора</a:t>
            </a:r>
            <a:r>
              <a:rPr lang="ru-RU" dirty="0" smtClean="0"/>
              <a:t> в регионах  </a:t>
            </a:r>
          </a:p>
          <a:p>
            <a:r>
              <a:rPr lang="ru-RU" dirty="0" smtClean="0"/>
              <a:t>5</a:t>
            </a:r>
            <a:r>
              <a:rPr lang="ru-RU" dirty="0" smtClean="0"/>
              <a:t>. Пригласить независимого эксперта (Испытательная лаборатория по качеству посадочного материала)</a:t>
            </a:r>
          </a:p>
          <a:p>
            <a:r>
              <a:rPr lang="ru-RU" dirty="0" smtClean="0"/>
              <a:t>6</a:t>
            </a:r>
            <a:r>
              <a:rPr lang="ru-RU" dirty="0" smtClean="0"/>
              <a:t>. Составить претензию с помощью юриста о ненадлежащем качестве посадочного материала, выполнения услуг.</a:t>
            </a:r>
          </a:p>
          <a:p>
            <a:r>
              <a:rPr lang="ru-RU" dirty="0" smtClean="0"/>
              <a:t>7</a:t>
            </a:r>
            <a:r>
              <a:rPr lang="ru-RU" dirty="0" smtClean="0"/>
              <a:t>. Заявление о </a:t>
            </a:r>
            <a:r>
              <a:rPr lang="ru-RU" dirty="0" err="1" smtClean="0"/>
              <a:t>споре:О</a:t>
            </a:r>
            <a:r>
              <a:rPr lang="ru-RU" dirty="0" smtClean="0"/>
              <a:t> </a:t>
            </a:r>
            <a:r>
              <a:rPr lang="ru-RU" dirty="0" smtClean="0"/>
              <a:t>защите прав потребителей - из договоров в сфере торговли, услуг и т.п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Права потребителей при приобретении растений </a:t>
            </a:r>
            <a:r>
              <a:rPr lang="ru-RU" b="1" dirty="0" smtClean="0"/>
              <a:t>(</a:t>
            </a:r>
            <a:r>
              <a:rPr lang="ru-RU" dirty="0" smtClean="0"/>
              <a:t>п</a:t>
            </a:r>
            <a:r>
              <a:rPr lang="ru-RU" dirty="0" smtClean="0"/>
              <a:t>. 1 ст. 18 Закона «О защите прав потребителей</a:t>
            </a:r>
            <a:r>
              <a:rPr lang="ru-RU" dirty="0" smtClean="0"/>
              <a:t>») </a:t>
            </a:r>
            <a:r>
              <a:rPr lang="ru-RU" b="1" dirty="0" smtClean="0"/>
              <a:t>http</a:t>
            </a:r>
            <a:r>
              <a:rPr lang="ru-RU" b="1" dirty="0" smtClean="0"/>
              <a:t>://13.rospotrebnadzor.ru/content/prava-potrebiteley-pri-priobretenii-rasteniy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 </a:t>
            </a:r>
            <a:r>
              <a:rPr lang="ru-RU" smtClean="0"/>
              <a:t>Международная конференция Ягоды России 2022</a:t>
            </a:r>
            <a:endParaRPr lang="en-US" smtClean="0"/>
          </a:p>
          <a:p>
            <a:r>
              <a:rPr lang="ru-RU" smtClean="0"/>
              <a:t>24 – 25 февраля, г. Воронеж</a:t>
            </a:r>
            <a:endParaRPr lang="x-none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x-none" smtClean="0"/>
              <a:pPr/>
              <a:t>10</a:t>
            </a:fld>
            <a:endParaRPr lang="x-none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Что делать, если наблюдается выпады и плохое развитие растений после посадки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1. Поставить в известность поставщика саженцев.</a:t>
            </a:r>
          </a:p>
          <a:p>
            <a:r>
              <a:rPr lang="ru-RU" dirty="0" smtClean="0"/>
              <a:t>2. Зафиксировать </a:t>
            </a:r>
            <a:r>
              <a:rPr lang="ru-RU" dirty="0" smtClean="0"/>
              <a:t>состояние растений(дата, время место).</a:t>
            </a:r>
          </a:p>
          <a:p>
            <a:r>
              <a:rPr lang="ru-RU" dirty="0" smtClean="0"/>
              <a:t>3. Составить </a:t>
            </a:r>
            <a:r>
              <a:rPr lang="ru-RU" dirty="0" err="1" smtClean="0"/>
              <a:t>акт-состояния</a:t>
            </a:r>
            <a:r>
              <a:rPr lang="ru-RU" dirty="0" smtClean="0"/>
              <a:t> </a:t>
            </a:r>
            <a:r>
              <a:rPr lang="ru-RU" dirty="0" smtClean="0"/>
              <a:t>растений и соответствия сорта, </a:t>
            </a:r>
            <a:r>
              <a:rPr lang="ru-RU" dirty="0" smtClean="0"/>
              <a:t>с участием представителей АПК, </a:t>
            </a:r>
            <a:r>
              <a:rPr lang="ru-RU" dirty="0" err="1" smtClean="0"/>
              <a:t>Россельхозцентра</a:t>
            </a:r>
            <a:r>
              <a:rPr lang="ru-RU" dirty="0" smtClean="0"/>
              <a:t>, станции защиты растений и др. </a:t>
            </a:r>
            <a:endParaRPr lang="ru-RU" dirty="0" smtClean="0"/>
          </a:p>
          <a:p>
            <a:r>
              <a:rPr lang="ru-RU" dirty="0" smtClean="0"/>
              <a:t>4.  </a:t>
            </a:r>
            <a:r>
              <a:rPr lang="ru-RU" dirty="0" smtClean="0"/>
              <a:t>Отправить пораженные и здоровые условно растения в </a:t>
            </a:r>
            <a:r>
              <a:rPr lang="ru-RU" dirty="0" err="1" smtClean="0"/>
              <a:t>Гослабораторию</a:t>
            </a:r>
            <a:r>
              <a:rPr lang="ru-RU" dirty="0" smtClean="0"/>
              <a:t> </a:t>
            </a:r>
            <a:r>
              <a:rPr lang="ru-RU" dirty="0" err="1" smtClean="0"/>
              <a:t>НИИкарантина</a:t>
            </a:r>
            <a:r>
              <a:rPr lang="ru-RU" dirty="0" smtClean="0"/>
              <a:t> растений, </a:t>
            </a:r>
            <a:r>
              <a:rPr lang="ru-RU" dirty="0" err="1" smtClean="0"/>
              <a:t>Роспотребнадзора</a:t>
            </a:r>
            <a:r>
              <a:rPr lang="ru-RU" dirty="0" smtClean="0"/>
              <a:t> в регионах</a:t>
            </a:r>
          </a:p>
          <a:p>
            <a:r>
              <a:rPr lang="ru-RU" dirty="0" smtClean="0"/>
              <a:t>5. </a:t>
            </a:r>
            <a:r>
              <a:rPr lang="ru-RU" dirty="0" smtClean="0"/>
              <a:t>Пригласить независимого </a:t>
            </a:r>
            <a:r>
              <a:rPr lang="ru-RU" dirty="0" smtClean="0"/>
              <a:t>эксперта, лучше если представитель Госорганов.</a:t>
            </a:r>
          </a:p>
          <a:p>
            <a:r>
              <a:rPr lang="ru-RU" dirty="0" smtClean="0"/>
              <a:t>6</a:t>
            </a:r>
            <a:r>
              <a:rPr lang="ru-RU" dirty="0" smtClean="0"/>
              <a:t>. В хозяйстве должны вестись журналы учета выполнения с.-х. работ.</a:t>
            </a:r>
          </a:p>
          <a:p>
            <a:r>
              <a:rPr lang="ru-RU" dirty="0" smtClean="0"/>
              <a:t>7</a:t>
            </a:r>
            <a:r>
              <a:rPr lang="ru-RU" dirty="0" smtClean="0"/>
              <a:t>. Документы, подтверждающие анализы фитосанитарного состояния земельного массива, где проводилась посадка. </a:t>
            </a:r>
          </a:p>
          <a:p>
            <a:r>
              <a:rPr lang="ru-RU" dirty="0" smtClean="0"/>
              <a:t>8. Документы о севооборота на участке, проведении </a:t>
            </a:r>
            <a:r>
              <a:rPr lang="ru-RU" dirty="0" err="1" smtClean="0"/>
              <a:t>уходных</a:t>
            </a:r>
            <a:r>
              <a:rPr lang="ru-RU" dirty="0" smtClean="0"/>
              <a:t> работ и др. </a:t>
            </a:r>
          </a:p>
          <a:p>
            <a:r>
              <a:rPr lang="ru-RU" dirty="0" smtClean="0"/>
              <a:t>9. </a:t>
            </a:r>
            <a:r>
              <a:rPr lang="ru-RU" dirty="0" smtClean="0"/>
              <a:t>Составить претензию с помощью юриста о ненадлежащем качестве посадочного материала, выполнения </a:t>
            </a:r>
            <a:r>
              <a:rPr lang="ru-RU" dirty="0" smtClean="0"/>
              <a:t>услуг, который привел к упущенной выгоде.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 </a:t>
            </a:r>
            <a:r>
              <a:rPr lang="ru-RU" smtClean="0"/>
              <a:t>Международная конференция Ягоды России 2022</a:t>
            </a:r>
            <a:endParaRPr lang="en-US" smtClean="0"/>
          </a:p>
          <a:p>
            <a:r>
              <a:rPr lang="ru-RU" smtClean="0"/>
              <a:t>24 – 25 февраля, г. Воронеж</a:t>
            </a:r>
            <a:endParaRPr lang="x-none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x-none" smtClean="0"/>
              <a:pPr/>
              <a:t>11</a:t>
            </a:fld>
            <a:endParaRPr lang="x-none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78457A3-2D8D-EF43-B743-CDEE9F4C8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6566" y="365125"/>
            <a:ext cx="9233210" cy="2491091"/>
          </a:xfrm>
        </p:spPr>
        <p:txBody>
          <a:bodyPr>
            <a:normAutofit/>
          </a:bodyPr>
          <a:lstStyle/>
          <a:p>
            <a:pPr algn="ctr"/>
            <a:r>
              <a:rPr lang="ru-RU" sz="9600" b="1" dirty="0"/>
              <a:t>Вопросы?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BFB83D7-F778-3945-83F2-E2D258872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6566" y="2948683"/>
            <a:ext cx="9233210" cy="3017219"/>
          </a:xfrm>
        </p:spPr>
        <p:txBody>
          <a:bodyPr/>
          <a:lstStyle/>
          <a:p>
            <a:r>
              <a:rPr lang="ru-RU" dirty="0"/>
              <a:t>Контакты </a:t>
            </a:r>
            <a:r>
              <a:rPr lang="ru-RU" dirty="0" smtClean="0"/>
              <a:t>докладчика:</a:t>
            </a:r>
            <a:r>
              <a:rPr lang="en-US" smtClean="0"/>
              <a:t> </a:t>
            </a:r>
            <a:r>
              <a:rPr lang="ru-RU" smtClean="0"/>
              <a:t>г</a:t>
            </a:r>
            <a:r>
              <a:rPr lang="ru-RU" dirty="0" smtClean="0"/>
              <a:t>. Мичуринск, ул. Мичурина,30</a:t>
            </a:r>
          </a:p>
          <a:p>
            <a:r>
              <a:rPr lang="ru-RU" dirty="0" smtClean="0"/>
              <a:t>89204797611</a:t>
            </a:r>
          </a:p>
          <a:p>
            <a:r>
              <a:rPr lang="en-US" dirty="0" smtClean="0"/>
              <a:t>E-</a:t>
            </a:r>
            <a:r>
              <a:rPr lang="en-US" dirty="0" err="1" smtClean="0"/>
              <a:t>mail:koziriv@yandex.ru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64AA95AB-88F9-734C-97CD-E1FFB7B60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 </a:t>
            </a:r>
            <a:r>
              <a:rPr lang="ru-RU"/>
              <a:t>Международная конференция Ягоды России 2022</a:t>
            </a:r>
            <a:endParaRPr lang="en-US"/>
          </a:p>
          <a:p>
            <a:r>
              <a:rPr lang="ru-RU"/>
              <a:t>24 – 25 февраля, г. Воронеж</a:t>
            </a:r>
            <a:endParaRPr lang="x-none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32A2A1C2-33A1-0A40-9D8E-135DBE65F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x-none" smtClean="0"/>
              <a:pPr/>
              <a:t>12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568873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F00C5D0-6010-D84A-80C2-37982FD99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1. Анализ предложения поставщика посадочного материала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92FF56E-3263-B844-BE3B-9FF465FF9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Запросить подробную информацию по коммерческому предложению: </a:t>
            </a:r>
            <a:endParaRPr lang="ru-RU" dirty="0" smtClean="0"/>
          </a:p>
          <a:p>
            <a:r>
              <a:rPr lang="ru-RU" dirty="0" smtClean="0"/>
              <a:t>а</a:t>
            </a:r>
            <a:r>
              <a:rPr lang="ru-RU" dirty="0" smtClean="0"/>
              <a:t>ссортимент сортов; </a:t>
            </a:r>
          </a:p>
          <a:p>
            <a:r>
              <a:rPr lang="ru-RU" dirty="0" smtClean="0"/>
              <a:t>тип саженцев; </a:t>
            </a:r>
          </a:p>
          <a:p>
            <a:r>
              <a:rPr lang="ru-RU" dirty="0" smtClean="0"/>
              <a:t>место, страна, компания-производитель,</a:t>
            </a:r>
          </a:p>
          <a:p>
            <a:r>
              <a:rPr lang="ru-RU" dirty="0" smtClean="0"/>
              <a:t> перечень документов их сопровождающих и др.</a:t>
            </a:r>
          </a:p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C6884E87-0B3D-1C40-985A-25418DB70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 </a:t>
            </a:r>
            <a:r>
              <a:rPr lang="ru-RU"/>
              <a:t>Международная конференция Ягоды России 2022</a:t>
            </a:r>
            <a:endParaRPr lang="en-US"/>
          </a:p>
          <a:p>
            <a:r>
              <a:rPr lang="ru-RU"/>
              <a:t>24 – 25 февраля, г. Воронеж</a:t>
            </a:r>
            <a:endParaRPr lang="x-none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BC330955-3C06-1E4C-A903-0F33AD662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x-none" smtClean="0"/>
              <a:pPr/>
              <a:t>2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783775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6566" y="207035"/>
            <a:ext cx="9233210" cy="148365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3100" b="1" dirty="0" smtClean="0"/>
              <a:t>Информация о введении и снятии временных ограничений на поставки растительной продукции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b="1" dirty="0" smtClean="0"/>
              <a:t>https://fsvps.gov.ru/fsvps/news/actual-fito-restrictions.html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16565" y="1354347"/>
            <a:ext cx="9837233" cy="4611555"/>
          </a:xfrm>
        </p:spPr>
        <p:txBody>
          <a:bodyPr>
            <a:normAutofit fontScale="70000" lnSpcReduction="20000"/>
          </a:bodyPr>
          <a:lstStyle/>
          <a:p>
            <a:r>
              <a:rPr lang="ru-RU" sz="1600" b="1" dirty="0" smtClean="0"/>
              <a:t>Беларусь. </a:t>
            </a:r>
            <a:r>
              <a:rPr lang="ru-RU" sz="1600" dirty="0" smtClean="0"/>
              <a:t>В </a:t>
            </a:r>
            <a:r>
              <a:rPr lang="ru-RU" sz="1600" dirty="0" smtClean="0"/>
              <a:t>связи с </a:t>
            </a:r>
            <a:r>
              <a:rPr lang="ru-RU" sz="1600" dirty="0" err="1" smtClean="0"/>
              <a:t>выялением</a:t>
            </a:r>
            <a:r>
              <a:rPr lang="ru-RU" sz="1600" dirty="0" smtClean="0"/>
              <a:t> </a:t>
            </a:r>
            <a:r>
              <a:rPr lang="ru-RU" sz="1600" dirty="0" smtClean="0"/>
              <a:t>карантинного для стран-членов Евразийского экономического союза объекта – </a:t>
            </a:r>
            <a:r>
              <a:rPr lang="ru-RU" sz="1600" b="1" dirty="0" smtClean="0">
                <a:solidFill>
                  <a:srgbClr val="FF0000"/>
                </a:solidFill>
              </a:rPr>
              <a:t>вязкой гнили черники </a:t>
            </a:r>
            <a:r>
              <a:rPr lang="ru-RU" sz="1600" b="1" dirty="0" err="1" smtClean="0">
                <a:solidFill>
                  <a:srgbClr val="FF0000"/>
                </a:solidFill>
              </a:rPr>
              <a:t>_Diaporthe</a:t>
            </a:r>
            <a:r>
              <a:rPr lang="ru-RU" sz="1600" b="1" dirty="0" smtClean="0">
                <a:solidFill>
                  <a:srgbClr val="FF0000"/>
                </a:solidFill>
              </a:rPr>
              <a:t> </a:t>
            </a:r>
            <a:r>
              <a:rPr lang="ru-RU" sz="1600" b="1" dirty="0" err="1" smtClean="0">
                <a:solidFill>
                  <a:srgbClr val="FF0000"/>
                </a:solidFill>
              </a:rPr>
              <a:t>vaccinii</a:t>
            </a:r>
            <a:r>
              <a:rPr lang="ru-RU" sz="1600" b="1" dirty="0" smtClean="0">
                <a:solidFill>
                  <a:srgbClr val="FF0000"/>
                </a:solidFill>
              </a:rPr>
              <a:t> </a:t>
            </a:r>
            <a:r>
              <a:rPr lang="ru-RU" sz="1600" dirty="0" err="1" smtClean="0"/>
              <a:t>Shear</a:t>
            </a:r>
            <a:r>
              <a:rPr lang="ru-RU" sz="1600" dirty="0" smtClean="0"/>
              <a:t> </a:t>
            </a:r>
            <a:r>
              <a:rPr lang="ru-RU" sz="1600" dirty="0" err="1" smtClean="0"/>
              <a:t>_с</a:t>
            </a:r>
            <a:r>
              <a:rPr lang="ru-RU" sz="1600" dirty="0" smtClean="0"/>
              <a:t> 12 ноября 2020 года </a:t>
            </a:r>
            <a:r>
              <a:rPr lang="ru-RU" sz="1600" u="sng" dirty="0" smtClean="0">
                <a:hlinkClick r:id="rId2"/>
              </a:rPr>
              <a:t>запрещен ввоз</a:t>
            </a:r>
            <a:r>
              <a:rPr lang="ru-RU" sz="1600" dirty="0" smtClean="0"/>
              <a:t> в Россию </a:t>
            </a:r>
            <a:r>
              <a:rPr lang="ru-RU" sz="1600" dirty="0" smtClean="0">
                <a:solidFill>
                  <a:srgbClr val="FF0000"/>
                </a:solidFill>
              </a:rPr>
              <a:t>посадочного материала и ягод клюквы, черники и голубики </a:t>
            </a:r>
            <a:r>
              <a:rPr lang="ru-RU" sz="1600" dirty="0" smtClean="0"/>
              <a:t>из белорусского питомника КФХ «ЯГОДКА» (Минская область, </a:t>
            </a:r>
            <a:r>
              <a:rPr lang="ru-RU" sz="1600" dirty="0" err="1" smtClean="0"/>
              <a:t>Смолевичский</a:t>
            </a:r>
            <a:r>
              <a:rPr lang="ru-RU" sz="1600" dirty="0" smtClean="0"/>
              <a:t> район</a:t>
            </a:r>
            <a:r>
              <a:rPr lang="ru-RU" sz="1600" dirty="0" smtClean="0"/>
              <a:t>, п. Зелёный Бор, ул. Ягодная, 5). </a:t>
            </a:r>
            <a:endParaRPr lang="ru-RU" sz="1600" dirty="0" smtClean="0"/>
          </a:p>
          <a:p>
            <a:r>
              <a:rPr lang="ru-RU" sz="1600" b="1" dirty="0" smtClean="0"/>
              <a:t>Королевство </a:t>
            </a:r>
            <a:r>
              <a:rPr lang="ru-RU" sz="1600" b="1" dirty="0" smtClean="0"/>
              <a:t>Бельгия. </a:t>
            </a:r>
            <a:r>
              <a:rPr lang="ru-RU" sz="1600" dirty="0" smtClean="0"/>
              <a:t>В связи с выявлением карантинного для стран-членов Евразийского экономического союза объекта – </a:t>
            </a:r>
            <a:r>
              <a:rPr lang="ru-RU" sz="1600" dirty="0" smtClean="0">
                <a:solidFill>
                  <a:srgbClr val="FF0000"/>
                </a:solidFill>
              </a:rPr>
              <a:t>антракноза земляники (</a:t>
            </a:r>
            <a:r>
              <a:rPr lang="ru-RU" sz="1600" dirty="0" err="1" smtClean="0">
                <a:solidFill>
                  <a:srgbClr val="FF0000"/>
                </a:solidFill>
              </a:rPr>
              <a:t>Colletotrichum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</a:rPr>
              <a:t>acutatum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</a:rPr>
              <a:t>Simmonds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ru-RU" sz="1600" dirty="0" smtClean="0"/>
              <a:t>(=C. </a:t>
            </a:r>
            <a:r>
              <a:rPr lang="ru-RU" sz="1600" dirty="0" err="1" smtClean="0"/>
              <a:t>xanthii</a:t>
            </a:r>
            <a:r>
              <a:rPr lang="ru-RU" sz="1600" dirty="0" smtClean="0"/>
              <a:t> </a:t>
            </a:r>
            <a:r>
              <a:rPr lang="ru-RU" sz="1600" dirty="0" err="1" smtClean="0"/>
              <a:t>Halsted</a:t>
            </a:r>
            <a:r>
              <a:rPr lang="ru-RU" sz="1600" dirty="0" smtClean="0"/>
              <a:t>)) с 15 ноября 2018 года запрещен ввоз посадочного материала из бельгийского питомника ARBOR</a:t>
            </a:r>
            <a:r>
              <a:rPr lang="ru-RU" sz="1600" dirty="0" smtClean="0"/>
              <a:t>.</a:t>
            </a:r>
          </a:p>
          <a:p>
            <a:r>
              <a:rPr lang="ru-RU" sz="1600" b="1" dirty="0" smtClean="0"/>
              <a:t>Итальянская </a:t>
            </a:r>
            <a:r>
              <a:rPr lang="ru-RU" sz="1600" b="1" dirty="0" smtClean="0"/>
              <a:t>Республика.</a:t>
            </a:r>
            <a:r>
              <a:rPr lang="ru-RU" sz="1600" dirty="0" smtClean="0"/>
              <a:t> В связи с обнаружениями карантинных для России и стран-членов Евразийского экономического союза объектов – </a:t>
            </a:r>
            <a:r>
              <a:rPr lang="ru-RU" sz="1600" dirty="0" err="1" smtClean="0"/>
              <a:t>фитоплазмы</a:t>
            </a:r>
            <a:r>
              <a:rPr lang="ru-RU" sz="1600" dirty="0" smtClean="0"/>
              <a:t> истощения груши (</a:t>
            </a:r>
            <a:r>
              <a:rPr lang="ru-RU" sz="1600" dirty="0" err="1" smtClean="0"/>
              <a:t>Candidatus</a:t>
            </a:r>
            <a:r>
              <a:rPr lang="ru-RU" sz="1600" dirty="0" smtClean="0"/>
              <a:t> </a:t>
            </a:r>
            <a:r>
              <a:rPr lang="ru-RU" sz="1600" dirty="0" err="1" smtClean="0"/>
              <a:t>Phytoplasma</a:t>
            </a:r>
            <a:r>
              <a:rPr lang="ru-RU" sz="1600" dirty="0" smtClean="0"/>
              <a:t> </a:t>
            </a:r>
            <a:r>
              <a:rPr lang="ru-RU" sz="1600" dirty="0" err="1" smtClean="0"/>
              <a:t>pyri</a:t>
            </a:r>
            <a:r>
              <a:rPr lang="ru-RU" sz="1600" dirty="0" smtClean="0"/>
              <a:t>), </a:t>
            </a:r>
            <a:r>
              <a:rPr lang="ru-RU" sz="1600" dirty="0" smtClean="0">
                <a:solidFill>
                  <a:srgbClr val="FF0000"/>
                </a:solidFill>
              </a:rPr>
              <a:t>антракноза земляники (</a:t>
            </a:r>
            <a:r>
              <a:rPr lang="ru-RU" sz="1600" dirty="0" err="1" smtClean="0">
                <a:solidFill>
                  <a:srgbClr val="FF0000"/>
                </a:solidFill>
              </a:rPr>
              <a:t>Colletotrichum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</a:rPr>
              <a:t>acutatum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</a:rPr>
              <a:t>Simmonds</a:t>
            </a:r>
            <a:r>
              <a:rPr lang="ru-RU" sz="1600" dirty="0" smtClean="0">
                <a:solidFill>
                  <a:srgbClr val="FF0000"/>
                </a:solidFill>
              </a:rPr>
              <a:t>.) </a:t>
            </a:r>
            <a:r>
              <a:rPr lang="ru-RU" sz="1600" dirty="0" smtClean="0"/>
              <a:t>и тутовой щитовки (</a:t>
            </a:r>
            <a:r>
              <a:rPr lang="ru-RU" sz="1600" dirty="0" err="1" smtClean="0"/>
              <a:t>Pseudaulacaspis</a:t>
            </a:r>
            <a:r>
              <a:rPr lang="ru-RU" sz="1600" dirty="0" smtClean="0"/>
              <a:t> </a:t>
            </a:r>
            <a:r>
              <a:rPr lang="ru-RU" sz="1600" dirty="0" err="1" smtClean="0"/>
              <a:t>pentagona</a:t>
            </a:r>
            <a:r>
              <a:rPr lang="ru-RU" sz="1600" dirty="0" smtClean="0"/>
              <a:t> (</a:t>
            </a:r>
            <a:r>
              <a:rPr lang="ru-RU" sz="1600" dirty="0" err="1" smtClean="0"/>
              <a:t>Targ.-Toz</a:t>
            </a:r>
            <a:r>
              <a:rPr lang="ru-RU" sz="1600" dirty="0" smtClean="0"/>
              <a:t>.) </a:t>
            </a:r>
            <a:r>
              <a:rPr lang="ru-RU" sz="1600" dirty="0" err="1" smtClean="0"/>
              <a:t>c</a:t>
            </a:r>
            <a:r>
              <a:rPr lang="ru-RU" sz="1600" dirty="0" smtClean="0"/>
              <a:t> 13 мая 2021 года </a:t>
            </a:r>
            <a:r>
              <a:rPr lang="ru-RU" sz="1600" u="sng" dirty="0" smtClean="0">
                <a:hlinkClick r:id="rId3"/>
              </a:rPr>
              <a:t>запрещен ввоз</a:t>
            </a:r>
            <a:r>
              <a:rPr lang="ru-RU" sz="1600" dirty="0" smtClean="0"/>
              <a:t> в Россию</a:t>
            </a:r>
            <a:r>
              <a:rPr lang="ru-RU" sz="1600" dirty="0" smtClean="0"/>
              <a:t>: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- рассады земляники – из питомника GEOPLANT VIVAI S.R.L. SOCIETA AGRICOLA VIA CHIAVICA FENARIA, 22 48123 SAVARNA RAVENNA RA ITALY;</a:t>
            </a:r>
            <a:br>
              <a:rPr lang="ru-RU" sz="1600" dirty="0" smtClean="0"/>
            </a:br>
            <a:r>
              <a:rPr lang="ru-RU" sz="1600" dirty="0" smtClean="0"/>
              <a:t>- всего посадочного материала из питомника SOCIETA AGRICOLA BRIANZA VIVAI VIA DANTE ALIGHIERI 101-AGRATE BRIANZA (MB). </a:t>
            </a:r>
            <a:endParaRPr lang="ru-RU" sz="1600" dirty="0" smtClean="0"/>
          </a:p>
          <a:p>
            <a:r>
              <a:rPr lang="ru-RU" sz="2000" dirty="0" smtClean="0"/>
              <a:t>Со 2 октября 2017 года в связи с выявлением карантинного объекта - </a:t>
            </a:r>
            <a:r>
              <a:rPr lang="ru-RU" sz="2000" dirty="0" smtClean="0">
                <a:solidFill>
                  <a:srgbClr val="FF0000"/>
                </a:solidFill>
              </a:rPr>
              <a:t>антракноза земляники (</a:t>
            </a:r>
            <a:r>
              <a:rPr lang="ru-RU" sz="2000" dirty="0" err="1" smtClean="0">
                <a:solidFill>
                  <a:srgbClr val="FF0000"/>
                </a:solidFill>
              </a:rPr>
              <a:t>Colletotrichum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acutatum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Simmonds</a:t>
            </a:r>
            <a:r>
              <a:rPr lang="ru-RU" sz="2000" dirty="0" smtClean="0">
                <a:solidFill>
                  <a:srgbClr val="FF0000"/>
                </a:solidFill>
              </a:rPr>
              <a:t>.)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запрещен ввоз рассады </a:t>
            </a:r>
            <a:r>
              <a:rPr lang="ru-RU" sz="2000" dirty="0" smtClean="0"/>
              <a:t>земляники из питомников </a:t>
            </a:r>
            <a:r>
              <a:rPr lang="ru-RU" sz="2000" dirty="0" err="1" smtClean="0"/>
              <a:t>Societa</a:t>
            </a:r>
            <a:r>
              <a:rPr lang="ru-RU" sz="2000" dirty="0" smtClean="0"/>
              <a:t> </a:t>
            </a:r>
            <a:r>
              <a:rPr lang="ru-RU" sz="2000" dirty="0" err="1" smtClean="0"/>
              <a:t>Agricola</a:t>
            </a:r>
            <a:r>
              <a:rPr lang="ru-RU" sz="2000" dirty="0" smtClean="0"/>
              <a:t> </a:t>
            </a:r>
            <a:r>
              <a:rPr lang="ru-RU" sz="2000" dirty="0" err="1" smtClean="0"/>
              <a:t>Salvi</a:t>
            </a:r>
            <a:r>
              <a:rPr lang="ru-RU" sz="2000" dirty="0" smtClean="0"/>
              <a:t> </a:t>
            </a:r>
            <a:r>
              <a:rPr lang="ru-RU" sz="2000" dirty="0" err="1" smtClean="0"/>
              <a:t>Vivai</a:t>
            </a:r>
            <a:r>
              <a:rPr lang="ru-RU" sz="2000" dirty="0" smtClean="0"/>
              <a:t> </a:t>
            </a:r>
            <a:r>
              <a:rPr lang="ru-RU" sz="2000" dirty="0" err="1" smtClean="0"/>
              <a:t>s.s</a:t>
            </a:r>
            <a:r>
              <a:rPr lang="ru-RU" sz="2000" dirty="0" smtClean="0"/>
              <a:t>. и </a:t>
            </a:r>
            <a:r>
              <a:rPr lang="ru-RU" sz="2000" dirty="0" err="1" smtClean="0"/>
              <a:t>Vivai</a:t>
            </a:r>
            <a:r>
              <a:rPr lang="ru-RU" sz="2000" dirty="0" smtClean="0"/>
              <a:t> </a:t>
            </a:r>
            <a:r>
              <a:rPr lang="ru-RU" sz="2000" dirty="0" err="1" smtClean="0"/>
              <a:t>Mazzoni</a:t>
            </a:r>
            <a:r>
              <a:rPr lang="ru-RU" sz="2000" dirty="0" smtClean="0"/>
              <a:t>. </a:t>
            </a:r>
          </a:p>
          <a:p>
            <a:r>
              <a:rPr lang="ru-RU" sz="2000" b="1" dirty="0" smtClean="0"/>
              <a:t>Королевство Нидерланды</a:t>
            </a:r>
            <a:endParaRPr lang="ru-RU" sz="2000" dirty="0" smtClean="0"/>
          </a:p>
          <a:p>
            <a:r>
              <a:rPr lang="ru-RU" sz="2000" dirty="0" smtClean="0"/>
              <a:t>В </a:t>
            </a:r>
            <a:r>
              <a:rPr lang="ru-RU" sz="2000" dirty="0" smtClean="0"/>
              <a:t>связи с выявлением карантинного для России и стран – членов Евразийского экономического союза объекта – возбудитель </a:t>
            </a:r>
            <a:r>
              <a:rPr lang="ru-RU" sz="2000" dirty="0" smtClean="0">
                <a:solidFill>
                  <a:srgbClr val="FF0000"/>
                </a:solidFill>
              </a:rPr>
              <a:t>антракноза земляники </a:t>
            </a:r>
            <a:r>
              <a:rPr lang="ru-RU" sz="2000" dirty="0" err="1" smtClean="0">
                <a:solidFill>
                  <a:srgbClr val="FF0000"/>
                </a:solidFill>
              </a:rPr>
              <a:t>Colletotrichum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acutatum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Simmonds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smtClean="0"/>
              <a:t>с 15 июля 2021 года </a:t>
            </a:r>
            <a:r>
              <a:rPr lang="ru-RU" sz="2000" u="sng" dirty="0" smtClean="0">
                <a:hlinkClick r:id="rId4"/>
              </a:rPr>
              <a:t>запрещен</a:t>
            </a:r>
            <a:r>
              <a:rPr lang="ru-RU" sz="2000" dirty="0" smtClean="0"/>
              <a:t> ввоз рассады земляники из нидерландского питомника </a:t>
            </a:r>
            <a:r>
              <a:rPr lang="ru-RU" sz="2000" dirty="0" err="1" smtClean="0"/>
              <a:t>Gebr</a:t>
            </a:r>
            <a:r>
              <a:rPr lang="ru-RU" sz="2000" dirty="0" smtClean="0"/>
              <a:t> . </a:t>
            </a:r>
            <a:r>
              <a:rPr lang="ru-RU" sz="2000" dirty="0" err="1" smtClean="0"/>
              <a:t>Henselmans</a:t>
            </a:r>
            <a:r>
              <a:rPr lang="ru-RU" sz="2000" dirty="0" smtClean="0"/>
              <a:t> B . V . ( </a:t>
            </a:r>
            <a:r>
              <a:rPr lang="ru-RU" sz="2000" dirty="0" err="1" smtClean="0"/>
              <a:t>Kalenbergerweg</a:t>
            </a:r>
            <a:r>
              <a:rPr lang="ru-RU" sz="2000" dirty="0" smtClean="0"/>
              <a:t> 6-2, 8315 PE </a:t>
            </a:r>
            <a:r>
              <a:rPr lang="ru-RU" sz="2000" dirty="0" err="1" smtClean="0"/>
              <a:t>Luttelgeest</a:t>
            </a:r>
            <a:r>
              <a:rPr lang="ru-RU" sz="2000" dirty="0" smtClean="0"/>
              <a:t> , </a:t>
            </a:r>
            <a:r>
              <a:rPr lang="ru-RU" sz="2000" dirty="0" err="1" smtClean="0"/>
              <a:t>The</a:t>
            </a:r>
            <a:r>
              <a:rPr lang="ru-RU" sz="2000" dirty="0" smtClean="0"/>
              <a:t> </a:t>
            </a:r>
            <a:r>
              <a:rPr lang="ru-RU" sz="2000" dirty="0" err="1" smtClean="0"/>
              <a:t>Netherlands</a:t>
            </a:r>
            <a:r>
              <a:rPr lang="ru-RU" sz="2000" dirty="0" smtClean="0"/>
              <a:t> ). </a:t>
            </a:r>
          </a:p>
          <a:p>
            <a:r>
              <a:rPr lang="ru-RU" sz="2000" dirty="0" smtClean="0"/>
              <a:t>В связи с выявлением карантинного объекта </a:t>
            </a:r>
            <a:r>
              <a:rPr lang="ru-RU" sz="2000" dirty="0" smtClean="0">
                <a:solidFill>
                  <a:srgbClr val="FF0000"/>
                </a:solidFill>
              </a:rPr>
              <a:t>– антракноза земляники (</a:t>
            </a:r>
            <a:r>
              <a:rPr lang="ru-RU" sz="2000" dirty="0" err="1" smtClean="0">
                <a:solidFill>
                  <a:srgbClr val="FF0000"/>
                </a:solidFill>
              </a:rPr>
              <a:t>Colletotrichum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acutatum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Simmonds</a:t>
            </a:r>
            <a:r>
              <a:rPr lang="ru-RU" sz="2000" dirty="0" smtClean="0"/>
              <a:t>.) с 5 июля 2018 года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запрещен ввоз </a:t>
            </a:r>
            <a:r>
              <a:rPr lang="ru-RU" sz="2000" dirty="0" smtClean="0"/>
              <a:t>в Россию посадочного материала земляники из питомников </a:t>
            </a:r>
            <a:r>
              <a:rPr lang="ru-RU" sz="2000" dirty="0" err="1" smtClean="0"/>
              <a:t>Rapo</a:t>
            </a:r>
            <a:r>
              <a:rPr lang="ru-RU" sz="2000" dirty="0" smtClean="0"/>
              <a:t> </a:t>
            </a:r>
            <a:r>
              <a:rPr lang="ru-RU" sz="2000" dirty="0" err="1" smtClean="0"/>
              <a:t>Verkoop</a:t>
            </a:r>
            <a:r>
              <a:rPr lang="ru-RU" sz="2000" dirty="0" smtClean="0"/>
              <a:t> BV и </a:t>
            </a:r>
            <a:r>
              <a:rPr lang="ru-RU" sz="2000" dirty="0" err="1" smtClean="0"/>
              <a:t>Flevoplant</a:t>
            </a:r>
            <a:r>
              <a:rPr lang="ru-RU" sz="2000" dirty="0" smtClean="0"/>
              <a:t> BV. </a:t>
            </a:r>
          </a:p>
          <a:p>
            <a:r>
              <a:rPr lang="ru-RU" sz="2000" b="1" dirty="0" smtClean="0"/>
              <a:t>Польша</a:t>
            </a:r>
            <a:r>
              <a:rPr lang="ru-RU" sz="2000" dirty="0" smtClean="0"/>
              <a:t> </a:t>
            </a:r>
          </a:p>
          <a:p>
            <a:r>
              <a:rPr lang="ru-RU" sz="2000" dirty="0" smtClean="0"/>
              <a:t>В </a:t>
            </a:r>
            <a:r>
              <a:rPr lang="ru-RU" sz="2000" dirty="0" smtClean="0"/>
              <a:t>связи с выявлением карантинного для стран-членов Евразийского экономического союза объекта – </a:t>
            </a:r>
            <a:r>
              <a:rPr lang="ru-RU" sz="2000" dirty="0" smtClean="0">
                <a:solidFill>
                  <a:srgbClr val="FF0000"/>
                </a:solidFill>
              </a:rPr>
              <a:t>антракноза земляники ( </a:t>
            </a:r>
            <a:r>
              <a:rPr lang="ru-RU" sz="2000" dirty="0" err="1" smtClean="0">
                <a:solidFill>
                  <a:srgbClr val="FF0000"/>
                </a:solidFill>
              </a:rPr>
              <a:t>Colletotrichum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acutatum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Simmonds</a:t>
            </a:r>
            <a:r>
              <a:rPr lang="ru-RU" sz="2000" dirty="0" smtClean="0">
                <a:solidFill>
                  <a:srgbClr val="FF0000"/>
                </a:solidFill>
              </a:rPr>
              <a:t> ( C . </a:t>
            </a:r>
            <a:r>
              <a:rPr lang="ru-RU" sz="2000" dirty="0" err="1" smtClean="0">
                <a:solidFill>
                  <a:srgbClr val="FF0000"/>
                </a:solidFill>
              </a:rPr>
              <a:t>xanthii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Halsted</a:t>
            </a:r>
            <a:r>
              <a:rPr lang="ru-RU" sz="2000" dirty="0" smtClean="0">
                <a:solidFill>
                  <a:srgbClr val="FF0000"/>
                </a:solidFill>
              </a:rPr>
              <a:t> )) </a:t>
            </a:r>
            <a:r>
              <a:rPr lang="ru-RU" sz="2000" dirty="0" smtClean="0"/>
              <a:t>, с 5 ноября 2019 года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запрещен ввоз </a:t>
            </a:r>
            <a:r>
              <a:rPr lang="ru-RU" sz="2000" dirty="0" smtClean="0"/>
              <a:t>в Россию посадочного материала из польского питомника </a:t>
            </a:r>
            <a:r>
              <a:rPr lang="ru-RU" sz="2000" dirty="0" err="1" smtClean="0"/>
              <a:t>Gospodarstwo</a:t>
            </a:r>
            <a:r>
              <a:rPr lang="ru-RU" sz="2000" dirty="0" smtClean="0"/>
              <a:t> </a:t>
            </a:r>
            <a:r>
              <a:rPr lang="ru-RU" sz="2000" dirty="0" err="1" smtClean="0"/>
              <a:t>Polne</a:t>
            </a:r>
            <a:r>
              <a:rPr lang="ru-RU" sz="2000" dirty="0" smtClean="0"/>
              <a:t> </a:t>
            </a:r>
            <a:r>
              <a:rPr lang="ru-RU" sz="2000" dirty="0" err="1" smtClean="0"/>
              <a:t>Marta</a:t>
            </a:r>
            <a:r>
              <a:rPr lang="ru-RU" sz="2000" dirty="0" smtClean="0"/>
              <a:t> </a:t>
            </a:r>
            <a:r>
              <a:rPr lang="ru-RU" sz="2000" dirty="0" err="1" smtClean="0"/>
              <a:t>Dabrowska</a:t>
            </a:r>
            <a:r>
              <a:rPr lang="ru-RU" sz="2000" dirty="0" smtClean="0"/>
              <a:t> . </a:t>
            </a:r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 </a:t>
            </a:r>
            <a:r>
              <a:rPr lang="ru-RU" smtClean="0"/>
              <a:t>Международная конференция Ягоды России 2022</a:t>
            </a:r>
            <a:endParaRPr lang="en-US" smtClean="0"/>
          </a:p>
          <a:p>
            <a:r>
              <a:rPr lang="ru-RU" smtClean="0"/>
              <a:t>24 – 25 февраля, г. Воронеж</a:t>
            </a:r>
            <a:endParaRPr lang="x-none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x-none" smtClean="0"/>
              <a:pPr/>
              <a:t>3</a:t>
            </a:fld>
            <a:endParaRPr lang="x-non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нормативные документы, регламентирующие оборот посадочного материала в РФ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Федеральный закон от 30 декабря 2021 г. N 454-ФЗ "О семеноводстве" </a:t>
            </a:r>
            <a:endParaRPr lang="ru-RU" dirty="0" smtClean="0"/>
          </a:p>
          <a:p>
            <a:r>
              <a:rPr lang="ru-RU" dirty="0" smtClean="0"/>
              <a:t>ФЗ о карантине и </a:t>
            </a:r>
            <a:r>
              <a:rPr lang="ru-RU" dirty="0" err="1" smtClean="0"/>
              <a:t>подкарантинной</a:t>
            </a:r>
            <a:r>
              <a:rPr lang="ru-RU" dirty="0" smtClean="0"/>
              <a:t> продукции</a:t>
            </a:r>
          </a:p>
          <a:p>
            <a:r>
              <a:rPr lang="ru-RU" b="1" dirty="0" err="1" smtClean="0"/>
              <a:t>Россельхознадзор</a:t>
            </a:r>
            <a:r>
              <a:rPr lang="ru-RU" b="1" dirty="0" smtClean="0"/>
              <a:t>. </a:t>
            </a:r>
            <a:r>
              <a:rPr lang="ru-RU" b="1" dirty="0" smtClean="0"/>
              <a:t>Федеральная государственная информационная система «Аргус-Лаборатория»</a:t>
            </a:r>
            <a:endParaRPr lang="ru-RU" dirty="0" smtClean="0"/>
          </a:p>
          <a:p>
            <a:r>
              <a:rPr lang="ru-RU" dirty="0" smtClean="0"/>
              <a:t>ФГИС «Аргус-Лаборатория» - система автоматизации процесса установления фитосанитарного состояния партий продукции от подачи заявки на исследование и до выдачи заключения лаборатории.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 </a:t>
            </a:r>
            <a:r>
              <a:rPr lang="ru-RU" smtClean="0"/>
              <a:t>Международная конференция Ягоды России 2022</a:t>
            </a:r>
            <a:endParaRPr lang="en-US" smtClean="0"/>
          </a:p>
          <a:p>
            <a:r>
              <a:rPr lang="ru-RU" smtClean="0"/>
              <a:t>24 – 25 февраля, г. Воронеж</a:t>
            </a:r>
            <a:endParaRPr lang="x-none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x-none" smtClean="0"/>
              <a:pPr/>
              <a:t>4</a:t>
            </a:fld>
            <a:endParaRPr lang="x-non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Оформление договора о поставках посадочного материала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1600" dirty="0" smtClean="0">
                <a:solidFill>
                  <a:srgbClr val="FF0000"/>
                </a:solidFill>
              </a:rPr>
              <a:t>Предмет договора</a:t>
            </a:r>
          </a:p>
          <a:p>
            <a:r>
              <a:rPr lang="ru-RU" sz="1600" dirty="0" smtClean="0">
                <a:solidFill>
                  <a:srgbClr val="FF0000"/>
                </a:solidFill>
              </a:rPr>
              <a:t>Обязанности сторон, где указывается соблюдение авторских прав и приводится перечень сортов.</a:t>
            </a:r>
          </a:p>
          <a:p>
            <a:r>
              <a:rPr lang="ru-RU" sz="1600" dirty="0" smtClean="0">
                <a:solidFill>
                  <a:srgbClr val="FF0000"/>
                </a:solidFill>
              </a:rPr>
              <a:t>Порядок исполнения договора, </a:t>
            </a:r>
            <a:r>
              <a:rPr lang="ru-RU" sz="1600" dirty="0" smtClean="0"/>
              <a:t>который включает перечень документов, прилагаемых к товару: </a:t>
            </a:r>
          </a:p>
          <a:p>
            <a:r>
              <a:rPr lang="ru-RU" sz="1600" dirty="0" smtClean="0"/>
              <a:t>Товарная накладная ТН-2,</a:t>
            </a:r>
          </a:p>
          <a:p>
            <a:r>
              <a:rPr lang="ru-RU" sz="1600" dirty="0" smtClean="0"/>
              <a:t>Счет –фактура,</a:t>
            </a:r>
          </a:p>
          <a:p>
            <a:r>
              <a:rPr lang="ru-RU" sz="1600" dirty="0" smtClean="0"/>
              <a:t> Сортовое свидетельство, </a:t>
            </a:r>
          </a:p>
          <a:p>
            <a:r>
              <a:rPr lang="ru-RU" sz="1600" dirty="0" smtClean="0">
                <a:solidFill>
                  <a:srgbClr val="FF0000"/>
                </a:solidFill>
              </a:rPr>
              <a:t>Спецификация товара,</a:t>
            </a:r>
            <a:endParaRPr lang="en-US" sz="1600" dirty="0" smtClean="0">
              <a:solidFill>
                <a:srgbClr val="FF0000"/>
              </a:solidFill>
            </a:endParaRPr>
          </a:p>
          <a:p>
            <a:r>
              <a:rPr lang="en-US" sz="1600" dirty="0" smtClean="0"/>
              <a:t>CMR</a:t>
            </a:r>
            <a:r>
              <a:rPr lang="ru-RU" sz="1600" dirty="0" smtClean="0"/>
              <a:t>, </a:t>
            </a:r>
          </a:p>
          <a:p>
            <a:r>
              <a:rPr lang="ru-RU" sz="1600" dirty="0" smtClean="0"/>
              <a:t>Фитосанитарный сертификат.</a:t>
            </a:r>
          </a:p>
          <a:p>
            <a:r>
              <a:rPr lang="ru-RU" sz="1600" dirty="0" smtClean="0">
                <a:solidFill>
                  <a:srgbClr val="FF0000"/>
                </a:solidFill>
              </a:rPr>
              <a:t>Ответственность сторон,</a:t>
            </a:r>
          </a:p>
          <a:p>
            <a:r>
              <a:rPr lang="ru-RU" sz="1600" dirty="0" smtClean="0">
                <a:solidFill>
                  <a:srgbClr val="FF0000"/>
                </a:solidFill>
              </a:rPr>
              <a:t>Порядок разрешения споров ,</a:t>
            </a:r>
          </a:p>
          <a:p>
            <a:r>
              <a:rPr lang="ru-RU" sz="1600" dirty="0" err="1" smtClean="0">
                <a:solidFill>
                  <a:srgbClr val="FF0000"/>
                </a:solidFill>
              </a:rPr>
              <a:t>Форс-можор</a:t>
            </a:r>
            <a:endParaRPr lang="ru-RU" sz="1600" dirty="0" smtClean="0">
              <a:solidFill>
                <a:srgbClr val="FF0000"/>
              </a:solidFill>
            </a:endParaRPr>
          </a:p>
          <a:p>
            <a:r>
              <a:rPr lang="ru-RU" sz="1600" dirty="0" smtClean="0">
                <a:solidFill>
                  <a:srgbClr val="FF0000"/>
                </a:solidFill>
              </a:rPr>
              <a:t>Действие договора.</a:t>
            </a:r>
          </a:p>
          <a:p>
            <a:endParaRPr lang="en-US" sz="2000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 </a:t>
            </a:r>
            <a:r>
              <a:rPr lang="ru-RU" smtClean="0"/>
              <a:t>Международная конференция Ягоды России 2022</a:t>
            </a:r>
            <a:endParaRPr lang="en-US" smtClean="0"/>
          </a:p>
          <a:p>
            <a:r>
              <a:rPr lang="ru-RU" smtClean="0"/>
              <a:t>24 – 25 февраля, г. Воронеж</a:t>
            </a:r>
            <a:endParaRPr lang="x-none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x-none" smtClean="0"/>
              <a:pPr/>
              <a:t>5</a:t>
            </a:fld>
            <a:endParaRPr lang="x-non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48" name="Line 272"/>
          <p:cNvSpPr>
            <a:spLocks noChangeShapeType="1"/>
          </p:cNvSpPr>
          <p:nvPr/>
        </p:nvSpPr>
        <p:spPr bwMode="auto">
          <a:xfrm>
            <a:off x="3833284" y="-1582738"/>
            <a:ext cx="0" cy="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76582" name="Group 806"/>
          <p:cNvGraphicFramePr>
            <a:graphicFrameLocks noGrp="1"/>
          </p:cNvGraphicFramePr>
          <p:nvPr/>
        </p:nvGraphicFramePr>
        <p:xfrm>
          <a:off x="1052422" y="-892175"/>
          <a:ext cx="10817524" cy="7416803"/>
        </p:xfrm>
        <a:graphic>
          <a:graphicData uri="http://schemas.openxmlformats.org/drawingml/2006/table">
            <a:tbl>
              <a:tblPr/>
              <a:tblGrid>
                <a:gridCol w="2208224"/>
                <a:gridCol w="1225149"/>
                <a:gridCol w="792742"/>
                <a:gridCol w="1225149"/>
                <a:gridCol w="792742"/>
                <a:gridCol w="1263954"/>
                <a:gridCol w="1594726"/>
                <a:gridCol w="922095"/>
                <a:gridCol w="792743"/>
              </a:tblGrid>
              <a:tr h="738188"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ГОСТ Р 53135-2008</a:t>
                      </a: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515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Рассада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Рассада «фриго»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Рассада с закрытой</a:t>
                      </a:r>
                      <a:b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корневой системой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Неукоренённая розетка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60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Характеристика и норма для товарных сортов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76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первого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второго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первого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второго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первого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второго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первого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второго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8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Внешний вид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Рассада должна быть без механических повреждений, неувядшая, с хорошо развитой верхушечной почкой, мочковатой корневой системой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Рассада должна быть c хорошо развитой верхушечной почкой, мочковатой корневой системой, без признаков подсушивания; не допускается наличие плесени и гнили на рассаде в полиэтиленовых мешках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Рассада должна быть с хорошо развитыми листьями, верхушечной почкой, мочковатой корневой системой, освоившей весь объем контейнера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—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176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Корневая система:</a:t>
                      </a:r>
                      <a:b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длина корней, см, не менее</a:t>
                      </a:r>
                      <a:b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толщина рожка, см, не менее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 (размер корешка, выходящего за пределы контейнера)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 (размер корешка, выходящего за пределы контейнера)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Отсутствуют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10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0.8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1.5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0.8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0.8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Надземная часть: </a:t>
                      </a:r>
                      <a:b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 нормально развитых листьев, шт, не менее (осенняя реализация)</a:t>
                      </a:r>
                      <a:b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 молодых листьев, шт, не менее (весенняя реализация)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учитывают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98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учитывают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учитывают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6577" name="Rectangle 801"/>
          <p:cNvSpPr>
            <a:spLocks noChangeArrowheads="1"/>
          </p:cNvSpPr>
          <p:nvPr/>
        </p:nvSpPr>
        <p:spPr bwMode="auto">
          <a:xfrm>
            <a:off x="-99483" y="88259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 sz="180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195" name="Group 251"/>
          <p:cNvGraphicFramePr>
            <a:graphicFrameLocks noGrp="1"/>
          </p:cNvGraphicFramePr>
          <p:nvPr/>
        </p:nvGraphicFramePr>
        <p:xfrm>
          <a:off x="624417" y="260350"/>
          <a:ext cx="11328400" cy="6337302"/>
        </p:xfrm>
        <a:graphic>
          <a:graphicData uri="http://schemas.openxmlformats.org/drawingml/2006/table">
            <a:tbl>
              <a:tblPr/>
              <a:tblGrid>
                <a:gridCol w="2330449"/>
                <a:gridCol w="1293284"/>
                <a:gridCol w="838200"/>
                <a:gridCol w="1293283"/>
                <a:gridCol w="840317"/>
                <a:gridCol w="1297516"/>
                <a:gridCol w="1303867"/>
                <a:gridCol w="1293284"/>
                <a:gridCol w="838200"/>
              </a:tblGrid>
              <a:tr h="1966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Зараженность вирусами морщинистости земляники, крапчатости земляники, мозаики резухи, кольцевой пятнистости малины, черной кольчатости томата, латентной кольцевой пятнистости земляники, фитолпазмой позеленения лепестков земляники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допускается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Зараженность антракнозом, бактериальной угловатой пятнистостью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допускается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Заселенность земляничным клещом, нематодами (стеблевой, хризамтемной, земляничной и северной галловой)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допускается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Зараженность фитофторозной гнилью рожков и вертициллезным вилтом, %, не более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допускается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допускается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допускается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допускается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7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Зараженность пятнистостью листьев и мучнистой росой, %, не более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5863"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Примечания</a:t>
                      </a:r>
                      <a:b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Диагностику вирусных болезней и латентного заражения микозного усыхания проводят только в лабораторных условиях.</a:t>
                      </a:r>
                      <a:b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Контейнер — в соответствии с таблицей 7.</a:t>
                      </a:r>
                      <a:b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Списки сортов по восприимчивости к болезням и вредителям уточняют на местах.</a:t>
                      </a:r>
                      <a:b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Длину корневой системы рассады земляники в торфяных горшочках измеряют линейкой от места отхождения корней от стенки горшочка до окончания длины основной их массы; у рассады в пластмассовых контейнерах — от места отхождения корней от рожка до окончания длины основной их массы с точностью ± 0,5 см.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Пояснения к критериям качества посадочного материала земляники садовой 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cs typeface="Times New Roman" pitchFamily="18" charset="0"/>
              </a:rPr>
              <a:t>ДМ - </a:t>
            </a:r>
            <a:r>
              <a:rPr lang="ru-RU" dirty="0" err="1" smtClean="0">
                <a:cs typeface="Times New Roman" pitchFamily="18" charset="0"/>
              </a:rPr>
              <a:t>добазовый</a:t>
            </a:r>
            <a:r>
              <a:rPr lang="ru-RU" dirty="0" smtClean="0">
                <a:cs typeface="Times New Roman" pitchFamily="18" charset="0"/>
              </a:rPr>
              <a:t> материал;</a:t>
            </a:r>
            <a:br>
              <a:rPr lang="ru-RU" dirty="0" smtClean="0">
                <a:cs typeface="Times New Roman" pitchFamily="18" charset="0"/>
              </a:rPr>
            </a:br>
            <a:r>
              <a:rPr lang="ru-RU" dirty="0" smtClean="0">
                <a:cs typeface="Times New Roman" pitchFamily="18" charset="0"/>
              </a:rPr>
              <a:t>БМ1 - базовый материал первого поколения; </a:t>
            </a:r>
            <a:br>
              <a:rPr lang="ru-RU" dirty="0" smtClean="0">
                <a:cs typeface="Times New Roman" pitchFamily="18" charset="0"/>
              </a:rPr>
            </a:br>
            <a:r>
              <a:rPr lang="ru-RU" dirty="0" smtClean="0">
                <a:cs typeface="Times New Roman" pitchFamily="18" charset="0"/>
              </a:rPr>
              <a:t>БМ2 - базовый материал второго поколения; </a:t>
            </a:r>
            <a:br>
              <a:rPr lang="ru-RU" dirty="0" smtClean="0">
                <a:cs typeface="Times New Roman" pitchFamily="18" charset="0"/>
              </a:rPr>
            </a:br>
            <a:r>
              <a:rPr lang="ru-RU" dirty="0" smtClean="0">
                <a:cs typeface="Times New Roman" pitchFamily="18" charset="0"/>
              </a:rPr>
              <a:t>СМ - сертифицированный материал;</a:t>
            </a:r>
            <a:br>
              <a:rPr lang="ru-RU" dirty="0" smtClean="0">
                <a:cs typeface="Times New Roman" pitchFamily="18" charset="0"/>
              </a:rPr>
            </a:br>
            <a:r>
              <a:rPr lang="ru-RU" dirty="0" smtClean="0">
                <a:cs typeface="Times New Roman" pitchFamily="18" charset="0"/>
              </a:rPr>
              <a:t>* Кроме карантинных вирусов, присутствие которых не допускается; </a:t>
            </a:r>
            <a:br>
              <a:rPr lang="ru-RU" dirty="0" smtClean="0">
                <a:cs typeface="Times New Roman" pitchFamily="18" charset="0"/>
              </a:rPr>
            </a:br>
            <a:r>
              <a:rPr lang="ru-RU" dirty="0" smtClean="0">
                <a:cs typeface="Times New Roman" pitchFamily="18" charset="0"/>
              </a:rPr>
              <a:t>** Касается живых клещей (не симптомы);</a:t>
            </a:r>
            <a:endParaRPr lang="ru-RU" dirty="0" smtClean="0">
              <a:latin typeface="Arial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335" name="Line 319"/>
          <p:cNvSpPr>
            <a:spLocks noChangeShapeType="1"/>
          </p:cNvSpPr>
          <p:nvPr/>
        </p:nvSpPr>
        <p:spPr bwMode="auto">
          <a:xfrm>
            <a:off x="3623733" y="2244725"/>
            <a:ext cx="0" cy="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6336" name="Line 320"/>
          <p:cNvSpPr>
            <a:spLocks noChangeShapeType="1"/>
          </p:cNvSpPr>
          <p:nvPr/>
        </p:nvSpPr>
        <p:spPr bwMode="auto">
          <a:xfrm>
            <a:off x="3623733" y="2701925"/>
            <a:ext cx="0" cy="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6337" name="Line 321"/>
          <p:cNvSpPr>
            <a:spLocks noChangeShapeType="1"/>
          </p:cNvSpPr>
          <p:nvPr/>
        </p:nvSpPr>
        <p:spPr bwMode="auto">
          <a:xfrm>
            <a:off x="4347633" y="2701925"/>
            <a:ext cx="0" cy="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6474" name="Line 458"/>
          <p:cNvSpPr>
            <a:spLocks noChangeShapeType="1"/>
          </p:cNvSpPr>
          <p:nvPr/>
        </p:nvSpPr>
        <p:spPr bwMode="auto">
          <a:xfrm>
            <a:off x="3623733" y="4987925"/>
            <a:ext cx="0" cy="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86587" name="Group 571"/>
          <p:cNvGraphicFramePr>
            <a:graphicFrameLocks noGrp="1"/>
          </p:cNvGraphicFramePr>
          <p:nvPr>
            <p:ph idx="4294967295"/>
          </p:nvPr>
        </p:nvGraphicFramePr>
        <p:xfrm>
          <a:off x="431801" y="0"/>
          <a:ext cx="11521018" cy="7078028"/>
        </p:xfrm>
        <a:graphic>
          <a:graphicData uri="http://schemas.openxmlformats.org/drawingml/2006/table">
            <a:tbl>
              <a:tblPr/>
              <a:tblGrid>
                <a:gridCol w="1570567"/>
                <a:gridCol w="6060017"/>
                <a:gridCol w="1026583"/>
                <a:gridCol w="1028700"/>
                <a:gridCol w="345017"/>
                <a:gridCol w="518583"/>
                <a:gridCol w="971551"/>
              </a:tblGrid>
              <a:tr h="417513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Группа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патогенов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Патоген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Допускается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пораженных растений, 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08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ДМ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БМ1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БМ2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Вирусы и фитоплазмы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SCV, SMYEV, SMoM, SVBV, SgpP, ArMV, RpRSV, SLRV та TBRV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допускается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2*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Бактерии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Xanthomonas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fragarie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(бактериальная угловая пятнистость)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допускается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7513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Оомицеты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Phytophtora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fragarie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фитофторозное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покраснение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кореневого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цилиндра)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допускается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91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Phytophtora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cactorum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фитофторозная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гниль)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допускается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 rowSpan="4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Грибковые патогены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Colletotrichum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acutatum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(антракноз земляники)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допускается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91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Verticilliumdahliae &amp; albo-atrum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(вертицилезное увядание)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допускается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Rhizoctonia fragariae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(ризоктониоз)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допускается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Sphaerotheca alchemillae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(мучнистая росса)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относительно отсутствуют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7513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Нематоды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Aphelenchoidesspp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(листовые нематоды)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допускается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91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Ditylenchusdipsaci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(стебловая нематода)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допускается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7513">
                <a:tc rowSpan="3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Вредители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Chaetosiphonfragaefolii 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(американская земляничная тля)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допускается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Phytonemuspallidus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(цикламеновый земляничный клещ)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допускается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0.1**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Tetranychusurticae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(обычный паутинный клещ)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относительно отсутствуют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08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1167</Words>
  <Application>Microsoft Office PowerPoint</Application>
  <PresentationFormat>Произвольный</PresentationFormat>
  <Paragraphs>233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   Практические шаги при оценке качества посадочного материала до и после поставки  </vt:lpstr>
      <vt:lpstr>1. Анализ предложения поставщика посадочного материала </vt:lpstr>
      <vt:lpstr> Информация о введении и снятии временных ограничений на поставки растительной продукции https://fsvps.gov.ru/fsvps/news/actual-fito-restrictions.html </vt:lpstr>
      <vt:lpstr>Основные нормативные документы, регламентирующие оборот посадочного материала в РФ</vt:lpstr>
      <vt:lpstr>Оформление договора о поставках посадочного материала</vt:lpstr>
      <vt:lpstr>Слайд 6</vt:lpstr>
      <vt:lpstr>Слайд 7</vt:lpstr>
      <vt:lpstr>Пояснения к критериям качества посадочного материала земляники садовой </vt:lpstr>
      <vt:lpstr>Слайд 9</vt:lpstr>
      <vt:lpstr>Что делать, если при получении саженцев выявлено ненадлежащее качество?</vt:lpstr>
      <vt:lpstr>Что делать, если наблюдается выпады и плохое развитие растений после посадки</vt:lpstr>
      <vt:lpstr>Вопросы?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Пользователь Microsoft Office</dc:creator>
  <cp:lastModifiedBy>User</cp:lastModifiedBy>
  <cp:revision>20</cp:revision>
  <dcterms:created xsi:type="dcterms:W3CDTF">2022-01-26T15:43:27Z</dcterms:created>
  <dcterms:modified xsi:type="dcterms:W3CDTF">2022-02-23T12:42:19Z</dcterms:modified>
</cp:coreProperties>
</file>