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2" r:id="rId3"/>
    <p:sldId id="308" r:id="rId4"/>
    <p:sldId id="309" r:id="rId5"/>
    <p:sldId id="310" r:id="rId6"/>
    <p:sldId id="313" r:id="rId7"/>
    <p:sldId id="311" r:id="rId8"/>
    <p:sldId id="314" r:id="rId9"/>
    <p:sldId id="320" r:id="rId10"/>
    <p:sldId id="307" r:id="rId11"/>
    <p:sldId id="315" r:id="rId12"/>
    <p:sldId id="316" r:id="rId13"/>
    <p:sldId id="317" r:id="rId14"/>
    <p:sldId id="318" r:id="rId15"/>
    <p:sldId id="319" r:id="rId16"/>
    <p:sldId id="260" r:id="rId17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/>
    <p:restoredTop sz="88016"/>
  </p:normalViewPr>
  <p:slideViewPr>
    <p:cSldViewPr snapToGrid="0" snapToObjects="1">
      <p:cViewPr varScale="1">
        <p:scale>
          <a:sx n="100" d="100"/>
          <a:sy n="100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en-RU" smtClean="0"/>
              <a:t>02/13/2023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34B2E-6361-2D4A-9D7E-18C77D8EEB2F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3043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Пер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35F80A-1A07-423C-285F-47E9D702CF85}"/>
              </a:ext>
            </a:extLst>
          </p:cNvPr>
          <p:cNvSpPr/>
          <p:nvPr userDrawn="1"/>
        </p:nvSpPr>
        <p:spPr>
          <a:xfrm>
            <a:off x="6997147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C9224-318C-4ECC-C2E5-B906318FE792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42288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90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 презентаци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67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с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1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t>13.02.2023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t>13.02.2023</a:t>
            </a:fld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t>13.02.2023</a:t>
            </a:fld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t>13.02.2023</a:t>
            </a:fld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C0D62C-BC45-107E-9A41-7C84CE3C0D43}"/>
              </a:ext>
            </a:extLst>
          </p:cNvPr>
          <p:cNvSpPr/>
          <p:nvPr userDrawn="1"/>
        </p:nvSpPr>
        <p:spPr>
          <a:xfrm>
            <a:off x="7023652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91A8B6C-58DD-7B3A-3A35-0C20BD8D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587" y="1918252"/>
            <a:ext cx="6633521" cy="1453598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4A8F8A5-4288-A366-D13D-6DEB3CD01F0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51588" y="3704328"/>
            <a:ext cx="6633521" cy="2421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8A557F0E-8736-1459-B864-5F3F0A16C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86813" y="477838"/>
            <a:ext cx="3140075" cy="277177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FCD91C6C-544E-146C-2D63-2C0543BE7C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51025" y="477838"/>
            <a:ext cx="6634163" cy="1330325"/>
          </a:xfrm>
        </p:spPr>
        <p:txBody>
          <a:bodyPr anchor="ctr">
            <a:norm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ru-RU" dirty="0"/>
              <a:t>Наименование компании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32060-8A60-AC96-4492-7A9E7805B828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t>13.02.2023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t>13.02.2023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369BA-CCF9-04A5-3386-64C47AF174E7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A94EDC-4D86-5914-9140-CB490B8A9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Виды, сорта и качество ягод для разных каналов сбыта</a:t>
            </a:r>
            <a:endParaRPr lang="ru-RU" sz="40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3005D02-3768-2411-AE25-BB886C912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636" y="5406516"/>
            <a:ext cx="7753815" cy="1176453"/>
          </a:xfrm>
        </p:spPr>
        <p:txBody>
          <a:bodyPr>
            <a:normAutofit fontScale="850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sz="2800" dirty="0"/>
              <a:t>Митницкий Евгений, ГК Тульская Ягода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84B743-03B6-4CB0-ADAE-6414CB1D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77" y="3810000"/>
            <a:ext cx="5040924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9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B0A4E-125F-DF2C-312F-E4F2FCC5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3" y="365125"/>
            <a:ext cx="9612353" cy="1325563"/>
          </a:xfrm>
        </p:spPr>
        <p:txBody>
          <a:bodyPr/>
          <a:lstStyle/>
          <a:p>
            <a:r>
              <a:rPr lang="ru-RU" dirty="0"/>
              <a:t>Черная смородина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940CD-C612-64A4-F548-AC4408E7F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3" y="1331495"/>
            <a:ext cx="10665556" cy="44541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Требования: </a:t>
            </a:r>
          </a:p>
          <a:p>
            <a:pPr marL="0" indent="0">
              <a:buNone/>
            </a:pPr>
            <a:r>
              <a:rPr lang="ru-RU" u="sng" dirty="0"/>
              <a:t>Для сетей:  </a:t>
            </a:r>
            <a:r>
              <a:rPr lang="ru-RU" dirty="0"/>
              <a:t>внешний вид, </a:t>
            </a:r>
            <a:r>
              <a:rPr lang="ru-RU" dirty="0" err="1"/>
              <a:t>лежкость</a:t>
            </a:r>
            <a:r>
              <a:rPr lang="ru-RU" dirty="0"/>
              <a:t> и транспортабельность, органолептические характеристики.</a:t>
            </a:r>
            <a:endParaRPr lang="en-US" dirty="0"/>
          </a:p>
          <a:p>
            <a:pPr marL="0" indent="0">
              <a:buNone/>
            </a:pPr>
            <a:r>
              <a:rPr lang="ru-RU" u="sng" dirty="0"/>
              <a:t>Для оптовиков (рынки) и прямые продаж</a:t>
            </a:r>
            <a:r>
              <a:rPr lang="ru-RU" dirty="0"/>
              <a:t>: размер, органолептические характеристики. </a:t>
            </a:r>
          </a:p>
          <a:p>
            <a:pPr marL="0" indent="0">
              <a:buNone/>
            </a:pPr>
            <a:r>
              <a:rPr lang="ru-RU" u="sng" dirty="0"/>
              <a:t>Для переработки:  </a:t>
            </a:r>
            <a:r>
              <a:rPr lang="ru-RU" dirty="0"/>
              <a:t>% сухого вежества.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Десертные сорта:  Дар </a:t>
            </a:r>
            <a:r>
              <a:rPr lang="ru-RU" dirty="0" err="1"/>
              <a:t>Смольяниновой</a:t>
            </a:r>
            <a:r>
              <a:rPr lang="ru-RU" dirty="0"/>
              <a:t>, Брянский Агат, Бармалей, </a:t>
            </a:r>
            <a:r>
              <a:rPr lang="ru-RU" dirty="0" err="1"/>
              <a:t>Мрия</a:t>
            </a:r>
            <a:r>
              <a:rPr lang="ru-RU" dirty="0"/>
              <a:t>, </a:t>
            </a:r>
            <a:r>
              <a:rPr lang="ru-RU" dirty="0" err="1"/>
              <a:t>Литвиновская</a:t>
            </a:r>
            <a:r>
              <a:rPr lang="ru-RU" dirty="0"/>
              <a:t>, Сударушка, Лентяй, Бармалей, Стрелец, Нарва и др.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10</a:t>
            </a:fld>
            <a:endParaRPr lang="en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F9C6C8-D664-4F74-AAD8-B85C001A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238" y="236916"/>
            <a:ext cx="2261551" cy="13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2940CD-C612-64A4-F548-AC4408E7F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381835"/>
            <a:ext cx="10216375" cy="57663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Требования к сортам черной смородины для </a:t>
            </a:r>
            <a:r>
              <a:rPr lang="ru-RU" b="1" dirty="0" err="1"/>
              <a:t>мехсбора</a:t>
            </a:r>
            <a:r>
              <a:rPr lang="ru-RU" b="1" dirty="0"/>
              <a:t>: </a:t>
            </a:r>
          </a:p>
          <a:p>
            <a:pPr marL="514350" indent="-514350">
              <a:buAutoNum type="arabicPeriod"/>
            </a:pPr>
            <a:r>
              <a:rPr lang="ru-RU" dirty="0"/>
              <a:t>Количество урожая в недоступных зонах ( до 0,3м и более 1,8м)</a:t>
            </a:r>
          </a:p>
          <a:p>
            <a:pPr marL="514350" indent="-514350">
              <a:buAutoNum type="arabicPeriod"/>
            </a:pPr>
            <a:r>
              <a:rPr lang="ru-RU" dirty="0"/>
              <a:t>Одновременное созревание (более 90%)</a:t>
            </a:r>
          </a:p>
          <a:p>
            <a:pPr marL="514350" indent="-514350">
              <a:buAutoNum type="arabicPeriod"/>
            </a:pPr>
            <a:r>
              <a:rPr lang="ru-RU" dirty="0"/>
              <a:t>Физико-механические </a:t>
            </a:r>
            <a:r>
              <a:rPr lang="ru-RU" dirty="0" err="1"/>
              <a:t>св-ва</a:t>
            </a:r>
            <a:r>
              <a:rPr lang="ru-RU" dirty="0"/>
              <a:t> ягод (усилие отрыва 50-150гр, усилие на раздавливание до более 200гр)</a:t>
            </a:r>
          </a:p>
          <a:p>
            <a:pPr marL="514350" indent="-514350">
              <a:buAutoNum type="arabicPeriod"/>
            </a:pPr>
            <a:r>
              <a:rPr lang="ru-RU" dirty="0"/>
              <a:t>Гибкость ветвей (эластичные), </a:t>
            </a:r>
            <a:r>
              <a:rPr lang="ru-RU" dirty="0" err="1"/>
              <a:t>верикальный</a:t>
            </a:r>
            <a:r>
              <a:rPr lang="ru-RU" dirty="0"/>
              <a:t> габитус куста. </a:t>
            </a:r>
          </a:p>
          <a:p>
            <a:pPr marL="0" indent="0">
              <a:buNone/>
            </a:pPr>
            <a:r>
              <a:rPr lang="ru-RU" dirty="0"/>
              <a:t>Отечественные:  Багира, Зеленая дымка, Катюша, Черный жемчуг, Памяти Вавилова, (Белорусская сахарная, Титания) и др.</a:t>
            </a:r>
          </a:p>
          <a:p>
            <a:pPr marL="0" indent="0">
              <a:buNone/>
            </a:pPr>
            <a:r>
              <a:rPr lang="ru-RU" dirty="0"/>
              <a:t>Украинские: Софиевская, Юбилейная </a:t>
            </a:r>
            <a:r>
              <a:rPr lang="ru-RU" dirty="0" err="1"/>
              <a:t>Копаня</a:t>
            </a:r>
            <a:r>
              <a:rPr lang="ru-RU" dirty="0"/>
              <a:t>, Вернисаж, </a:t>
            </a:r>
            <a:r>
              <a:rPr lang="ru-RU" dirty="0" err="1"/>
              <a:t>Санюта</a:t>
            </a:r>
            <a:r>
              <a:rPr lang="ru-RU" dirty="0"/>
              <a:t>, </a:t>
            </a:r>
            <a:r>
              <a:rPr lang="ru-RU" dirty="0" err="1"/>
              <a:t>Черешнева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Польские: </a:t>
            </a:r>
            <a:r>
              <a:rPr lang="ru-RU" dirty="0" err="1"/>
              <a:t>Тисель</a:t>
            </a:r>
            <a:r>
              <a:rPr lang="ru-RU" dirty="0"/>
              <a:t>, </a:t>
            </a:r>
            <a:r>
              <a:rPr lang="ru-RU" dirty="0" err="1"/>
              <a:t>Тихоп</a:t>
            </a:r>
            <a:r>
              <a:rPr lang="ru-RU" dirty="0"/>
              <a:t>, </a:t>
            </a:r>
            <a:r>
              <a:rPr lang="ru-RU" dirty="0" err="1"/>
              <a:t>Тибен</a:t>
            </a:r>
            <a:r>
              <a:rPr lang="ru-RU" dirty="0"/>
              <a:t>, Рубен, </a:t>
            </a:r>
            <a:r>
              <a:rPr lang="ru-RU" dirty="0" err="1"/>
              <a:t>Поларес</a:t>
            </a:r>
            <a:r>
              <a:rPr lang="ru-RU" dirty="0"/>
              <a:t>, </a:t>
            </a:r>
            <a:r>
              <a:rPr lang="ru-RU" dirty="0" err="1"/>
              <a:t>Полбен</a:t>
            </a:r>
            <a:r>
              <a:rPr lang="ru-RU" dirty="0"/>
              <a:t>, </a:t>
            </a:r>
            <a:r>
              <a:rPr lang="ru-RU" dirty="0" err="1"/>
              <a:t>Полонус</a:t>
            </a:r>
            <a:r>
              <a:rPr lang="ru-RU" dirty="0"/>
              <a:t> и др.</a:t>
            </a:r>
          </a:p>
          <a:p>
            <a:pPr marL="0" indent="0">
              <a:buNone/>
            </a:pPr>
            <a:r>
              <a:rPr lang="ru-RU" dirty="0"/>
              <a:t>Шотландские: Бен </a:t>
            </a:r>
            <a:r>
              <a:rPr lang="ru-RU" dirty="0" err="1"/>
              <a:t>Коннан</a:t>
            </a:r>
            <a:r>
              <a:rPr lang="ru-RU" dirty="0"/>
              <a:t>, Бен Хоуп, Бен </a:t>
            </a:r>
            <a:r>
              <a:rPr lang="ru-RU" dirty="0" err="1"/>
              <a:t>Тирон</a:t>
            </a:r>
            <a:r>
              <a:rPr lang="ru-RU" dirty="0"/>
              <a:t>, Бен </a:t>
            </a:r>
            <a:r>
              <a:rPr lang="ru-RU" dirty="0" err="1"/>
              <a:t>Алдер</a:t>
            </a:r>
            <a:r>
              <a:rPr lang="ru-RU" dirty="0"/>
              <a:t>, Бен </a:t>
            </a:r>
            <a:r>
              <a:rPr lang="ru-RU" dirty="0" err="1"/>
              <a:t>Ломонд</a:t>
            </a:r>
            <a:r>
              <a:rPr lang="ru-RU" dirty="0"/>
              <a:t>, Бен </a:t>
            </a:r>
            <a:r>
              <a:rPr lang="ru-RU" dirty="0" err="1"/>
              <a:t>Гейрн</a:t>
            </a:r>
            <a:r>
              <a:rPr lang="ru-RU" dirty="0"/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6801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B0A4E-125F-DF2C-312F-E4F2FCC5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Крыжовник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940CD-C612-64A4-F548-AC4408E7F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022684"/>
            <a:ext cx="10461018" cy="47629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Требования: </a:t>
            </a:r>
          </a:p>
          <a:p>
            <a:pPr marL="0" indent="0">
              <a:buNone/>
            </a:pPr>
            <a:r>
              <a:rPr lang="ru-RU" u="sng" dirty="0"/>
              <a:t>Для сетей: </a:t>
            </a:r>
            <a:r>
              <a:rPr lang="ru-RU" dirty="0"/>
              <a:t>крупная, сладкая, лежкая, цветная, </a:t>
            </a:r>
            <a:r>
              <a:rPr lang="ru-RU" dirty="0" err="1"/>
              <a:t>нелохматая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u="sng" dirty="0"/>
              <a:t>Оптовикам и для прямых продаж </a:t>
            </a:r>
            <a:r>
              <a:rPr lang="ru-RU" dirty="0"/>
              <a:t>практически не нужна.</a:t>
            </a:r>
          </a:p>
          <a:p>
            <a:pPr marL="0" indent="0">
              <a:buNone/>
            </a:pPr>
            <a:r>
              <a:rPr lang="ru-RU" u="sng" dirty="0"/>
              <a:t>Для переработки:  </a:t>
            </a:r>
            <a:r>
              <a:rPr lang="ru-RU" dirty="0"/>
              <a:t>зеленая, остальное - аналогично смородине. </a:t>
            </a:r>
          </a:p>
          <a:p>
            <a:pPr marL="0" indent="0">
              <a:buNone/>
            </a:pPr>
            <a:r>
              <a:rPr lang="ru-RU" u="sng" dirty="0"/>
              <a:t>Десертные сорта:</a:t>
            </a:r>
            <a:r>
              <a:rPr lang="ru-RU" dirty="0"/>
              <a:t>  </a:t>
            </a:r>
            <a:r>
              <a:rPr lang="ru-RU" dirty="0" err="1"/>
              <a:t>Краснославянский</a:t>
            </a:r>
            <a:r>
              <a:rPr lang="ru-RU" dirty="0"/>
              <a:t>, </a:t>
            </a:r>
            <a:r>
              <a:rPr lang="ru-RU" dirty="0" err="1"/>
              <a:t>Пакс</a:t>
            </a:r>
            <a:r>
              <a:rPr lang="ru-RU" dirty="0"/>
              <a:t>, Ксения, Черномор  и др. </a:t>
            </a:r>
          </a:p>
          <a:p>
            <a:pPr marL="0" indent="0">
              <a:buNone/>
            </a:pPr>
            <a:r>
              <a:rPr lang="ru-RU" dirty="0"/>
              <a:t>Неликвидная ягода для ЦФО, за Уралом очень популярна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12</a:t>
            </a:fld>
            <a:endParaRPr lang="en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ADBA3F-FEDB-4E04-A95D-45DE03E3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380" y="4692541"/>
            <a:ext cx="2896972" cy="17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5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B0A4E-125F-DF2C-312F-E4F2FCC5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Цветная смородина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940CD-C612-64A4-F548-AC4408E7F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3" y="1323474"/>
            <a:ext cx="10485081" cy="446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Требования: </a:t>
            </a:r>
          </a:p>
          <a:p>
            <a:pPr marL="0" indent="0">
              <a:buNone/>
            </a:pPr>
            <a:r>
              <a:rPr lang="ru-RU" u="sng" dirty="0"/>
              <a:t>Для сетей:  </a:t>
            </a:r>
            <a:r>
              <a:rPr lang="ru-RU" dirty="0"/>
              <a:t>длинная полная кисть, крупные ягоды, без осыпания. </a:t>
            </a:r>
          </a:p>
          <a:p>
            <a:pPr marL="0" indent="0">
              <a:buNone/>
            </a:pPr>
            <a:r>
              <a:rPr lang="ru-RU" u="sng" dirty="0"/>
              <a:t>Для оптовиков и прямых продаж: </a:t>
            </a:r>
            <a:r>
              <a:rPr lang="ru-RU" dirty="0"/>
              <a:t>цветную смородину не покупают.</a:t>
            </a:r>
          </a:p>
          <a:p>
            <a:pPr marL="0" indent="0">
              <a:buNone/>
            </a:pPr>
            <a:r>
              <a:rPr lang="ru-RU" u="sng" dirty="0"/>
              <a:t>Для переработки:  </a:t>
            </a:r>
            <a:r>
              <a:rPr lang="ru-RU" dirty="0"/>
              <a:t>% сухого вещества, плотная, без мусора и болезней. Очень низкая цена, без механизированной уборки нерентабельно. </a:t>
            </a:r>
          </a:p>
          <a:p>
            <a:pPr marL="0" indent="0">
              <a:buNone/>
            </a:pPr>
            <a:r>
              <a:rPr lang="ru-RU" u="sng" dirty="0"/>
              <a:t>Десертные сорта: </a:t>
            </a:r>
            <a:r>
              <a:rPr lang="ru-RU" dirty="0"/>
              <a:t>Виксне, </a:t>
            </a:r>
            <a:r>
              <a:rPr lang="ru-RU" dirty="0" err="1"/>
              <a:t>Ровада</a:t>
            </a:r>
            <a:r>
              <a:rPr lang="ru-RU" dirty="0"/>
              <a:t>, Голландская Красная, </a:t>
            </a:r>
            <a:r>
              <a:rPr lang="ru-RU" dirty="0" err="1"/>
              <a:t>Йонкер</a:t>
            </a:r>
            <a:r>
              <a:rPr lang="ru-RU" dirty="0"/>
              <a:t> Ван </a:t>
            </a:r>
            <a:r>
              <a:rPr lang="ru-RU" dirty="0" err="1"/>
              <a:t>Тетс</a:t>
            </a:r>
            <a:r>
              <a:rPr lang="ru-RU" dirty="0"/>
              <a:t> и др. </a:t>
            </a:r>
          </a:p>
          <a:p>
            <a:pPr marL="0" indent="0">
              <a:buNone/>
            </a:pPr>
            <a:r>
              <a:rPr lang="ru-RU" dirty="0"/>
              <a:t>Белую смородину продать сложно, розовую – еще сложнее.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13</a:t>
            </a:fld>
            <a:endParaRPr lang="en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DD3483-00AB-480A-8123-8615F9DD6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48" y="5376523"/>
            <a:ext cx="2261551" cy="13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B0A4E-125F-DF2C-312F-E4F2FCC5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707251"/>
          </a:xfrm>
        </p:spPr>
        <p:txBody>
          <a:bodyPr/>
          <a:lstStyle/>
          <a:p>
            <a:r>
              <a:rPr lang="ru-RU" dirty="0"/>
              <a:t>Жимолость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940CD-C612-64A4-F548-AC4408E7F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950495"/>
            <a:ext cx="10461018" cy="483512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Требования: </a:t>
            </a:r>
          </a:p>
          <a:p>
            <a:pPr marL="0" indent="0">
              <a:buNone/>
            </a:pPr>
            <a:r>
              <a:rPr lang="ru-RU" dirty="0"/>
              <a:t>Для сетей:  плотность ягоды, </a:t>
            </a:r>
            <a:r>
              <a:rPr lang="ru-RU" dirty="0" err="1"/>
              <a:t>лёжкость</a:t>
            </a:r>
            <a:r>
              <a:rPr lang="ru-RU" dirty="0"/>
              <a:t> и транспортабельность</a:t>
            </a:r>
          </a:p>
          <a:p>
            <a:pPr marL="0" indent="0">
              <a:buNone/>
            </a:pPr>
            <a:r>
              <a:rPr lang="ru-RU" dirty="0"/>
              <a:t>Для оптовых продаж не востребована. </a:t>
            </a:r>
          </a:p>
          <a:p>
            <a:pPr marL="0" indent="0">
              <a:buNone/>
            </a:pPr>
            <a:r>
              <a:rPr lang="ru-RU" dirty="0"/>
              <a:t>Для прямых продаж:  </a:t>
            </a:r>
            <a:r>
              <a:rPr lang="en-US" dirty="0"/>
              <a:t>BRIX</a:t>
            </a:r>
            <a:r>
              <a:rPr lang="ru-RU" dirty="0"/>
              <a:t>, размер, </a:t>
            </a:r>
            <a:r>
              <a:rPr lang="ru-RU" dirty="0" err="1"/>
              <a:t>лежкость</a:t>
            </a:r>
            <a:r>
              <a:rPr lang="ru-RU" dirty="0"/>
              <a:t>, максимальный сезон. </a:t>
            </a:r>
          </a:p>
          <a:p>
            <a:pPr marL="0" indent="0">
              <a:buNone/>
            </a:pPr>
            <a:r>
              <a:rPr lang="ru-RU" dirty="0"/>
              <a:t>Для переработки: % сухого вещества, плотность кожицы, </a:t>
            </a:r>
            <a:r>
              <a:rPr lang="ru-RU" dirty="0" err="1"/>
              <a:t>незасоренность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Для сетей и переработки:  </a:t>
            </a:r>
            <a:r>
              <a:rPr lang="ru-RU" dirty="0" err="1"/>
              <a:t>Бореалы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Для прямых продаж:  отечественные десертные сорта, отдельные </a:t>
            </a:r>
            <a:r>
              <a:rPr lang="ru-RU" dirty="0" err="1"/>
              <a:t>Бореалы</a:t>
            </a:r>
            <a:r>
              <a:rPr lang="ru-RU" dirty="0"/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3388B-22C0-FD7C-2BE0-A4B84D7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14</a:t>
            </a:fld>
            <a:endParaRPr lang="en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F3EAC9-2D7B-4B36-BDB8-D46CB023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238" y="5490550"/>
            <a:ext cx="2261551" cy="13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21802-FBD6-4201-84D5-D15EEE22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232779"/>
            <a:ext cx="9612352" cy="621464"/>
          </a:xfrm>
        </p:spPr>
        <p:txBody>
          <a:bodyPr>
            <a:normAutofit fontScale="90000"/>
          </a:bodyPr>
          <a:lstStyle/>
          <a:p>
            <a:r>
              <a:rPr lang="ru-RU" dirty="0"/>
              <a:t>Облепиха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3AA15-C72F-47F6-9A6F-B2B713A3B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8391" y="854243"/>
            <a:ext cx="9775218" cy="47990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свежем виде потребление очень низкое. </a:t>
            </a:r>
          </a:p>
          <a:p>
            <a:pPr marL="0" indent="0">
              <a:buNone/>
            </a:pPr>
            <a:r>
              <a:rPr lang="ru-RU" dirty="0"/>
              <a:t>Важно:  для ЦФО сорта сибирской селекции не подходят, апробировать прибалтийской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94B7EB-1045-4266-808C-465549B4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15</a:t>
            </a:fld>
            <a:endParaRPr lang="en-RU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B3B05C80-E1BB-44C5-8550-7904D1F68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72643"/>
              </p:ext>
            </p:extLst>
          </p:nvPr>
        </p:nvGraphicFramePr>
        <p:xfrm>
          <a:off x="1208391" y="1903461"/>
          <a:ext cx="10168020" cy="410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773">
                  <a:extLst>
                    <a:ext uri="{9D8B030D-6E8A-4147-A177-3AD203B41FA5}">
                      <a16:colId xmlns:a16="http://schemas.microsoft.com/office/drawing/2014/main" val="1511316917"/>
                    </a:ext>
                  </a:extLst>
                </a:gridCol>
                <a:gridCol w="2174806">
                  <a:extLst>
                    <a:ext uri="{9D8B030D-6E8A-4147-A177-3AD203B41FA5}">
                      <a16:colId xmlns:a16="http://schemas.microsoft.com/office/drawing/2014/main" val="2431491216"/>
                    </a:ext>
                  </a:extLst>
                </a:gridCol>
                <a:gridCol w="2562726">
                  <a:extLst>
                    <a:ext uri="{9D8B030D-6E8A-4147-A177-3AD203B41FA5}">
                      <a16:colId xmlns:a16="http://schemas.microsoft.com/office/drawing/2014/main" val="1043384311"/>
                    </a:ext>
                  </a:extLst>
                </a:gridCol>
                <a:gridCol w="1668111">
                  <a:extLst>
                    <a:ext uri="{9D8B030D-6E8A-4147-A177-3AD203B41FA5}">
                      <a16:colId xmlns:a16="http://schemas.microsoft.com/office/drawing/2014/main" val="1725425261"/>
                    </a:ext>
                  </a:extLst>
                </a:gridCol>
                <a:gridCol w="2033604">
                  <a:extLst>
                    <a:ext uri="{9D8B030D-6E8A-4147-A177-3AD203B41FA5}">
                      <a16:colId xmlns:a16="http://schemas.microsoft.com/office/drawing/2014/main" val="2950757123"/>
                    </a:ext>
                  </a:extLst>
                </a:gridCol>
              </a:tblGrid>
              <a:tr h="625576">
                <a:tc gridSpan="5">
                  <a:txBody>
                    <a:bodyPr/>
                    <a:lstStyle/>
                    <a:p>
                      <a:pPr algn="ctr"/>
                      <a:r>
                        <a:rPr lang="ru-RU" sz="3500" dirty="0"/>
                        <a:t>Способ потребления плодов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570354"/>
                  </a:ext>
                </a:extLst>
              </a:tr>
              <a:tr h="625576">
                <a:tc>
                  <a:txBody>
                    <a:bodyPr/>
                    <a:lstStyle/>
                    <a:p>
                      <a:r>
                        <a:rPr lang="ru-RU" dirty="0"/>
                        <a:t>Свежие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Консервированные(</a:t>
                      </a:r>
                      <a:r>
                        <a:rPr lang="ru-RU" dirty="0" err="1"/>
                        <a:t>эктракт</a:t>
                      </a:r>
                      <a:r>
                        <a:rPr lang="ru-RU" dirty="0"/>
                        <a:t>, сок-пюре, БАД)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Быстрозамороженные (ассорти витаминное)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Высушенные (ассорти, мюсли)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Облепиховое масло (бальзам, экстракт)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32000"/>
                  </a:ext>
                </a:extLst>
              </a:tr>
              <a:tr h="625576">
                <a:tc>
                  <a:txBody>
                    <a:bodyPr/>
                    <a:lstStyle/>
                    <a:p>
                      <a:r>
                        <a:rPr lang="ru-RU" dirty="0"/>
                        <a:t>Чуйская, Оранжевая, Превосходная, Любимая, Любимая. Лучезарная, Пантелеевская, Иня и </a:t>
                      </a:r>
                      <a:r>
                        <a:rPr lang="ru-RU" dirty="0" err="1"/>
                        <a:t>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Ароматная, </a:t>
                      </a:r>
                      <a:r>
                        <a:rPr lang="ru-RU" dirty="0" err="1"/>
                        <a:t>Августинка</a:t>
                      </a:r>
                      <a:r>
                        <a:rPr lang="ru-RU" dirty="0"/>
                        <a:t>, Ломоносовская, Превосходная, Чуйская, Ботаническая, Любимая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Ароматная, Пантелеевская, Любимая, Чуйская, Обильная, Оранжевая.  Для заморозки – красноокрашенные)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Ароматная, Обильная, </a:t>
                      </a:r>
                      <a:r>
                        <a:rPr lang="ru-RU" dirty="0" err="1"/>
                        <a:t>Августинка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Отрадная, Ароматная.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39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09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A2A1C2-33A1-0A40-9D8E-135DBE6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16</a:t>
            </a:fld>
            <a:endParaRPr lang="en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F99B9EF-5E59-BA06-5A4E-81A86B47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b="1" dirty="0"/>
              <a:t>Вопросы?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B83D7-F778-3945-83F2-E2D258872A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1588" y="2999678"/>
            <a:ext cx="6633521" cy="3126139"/>
          </a:xfrm>
        </p:spPr>
        <p:txBody>
          <a:bodyPr>
            <a:normAutofit/>
          </a:bodyPr>
          <a:lstStyle/>
          <a:p>
            <a:r>
              <a:rPr lang="ru-RU" dirty="0"/>
              <a:t>Контакты докладчика: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Евгений Митницкий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Генеральный директор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+7-985-220-04-84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2200484</a:t>
            </a:r>
            <a:r>
              <a:rPr lang="en-US" dirty="0"/>
              <a:t>@mail.ru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tulskaya-yagoda.ru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6FAB1E95-EDEC-4F21-C63A-B4EDD66E1DD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ru-RU" dirty="0"/>
              <a:t>ТУЛЬСКАЯ ЯГОДА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8071AE-0DED-4A80-BFFE-890AF44DA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622" y="396839"/>
            <a:ext cx="4798353" cy="29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7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DF27F8-EF5F-E8E1-12EC-63AD05EE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6"/>
            <a:ext cx="9233210" cy="1039132"/>
          </a:xfrm>
        </p:spPr>
        <p:txBody>
          <a:bodyPr/>
          <a:lstStyle/>
          <a:p>
            <a:r>
              <a:rPr lang="ru-RU" dirty="0"/>
              <a:t>Кратко о Тульской Ягоде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819A51-9BB6-F240-1004-E0595998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66" y="1240971"/>
            <a:ext cx="9233210" cy="52519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ГК ТУЛЬСКАЯ ЯГОДА НА РЫНКЕ С 2016 ГОДА </a:t>
            </a:r>
          </a:p>
          <a:p>
            <a:pPr marL="0" indent="0">
              <a:buNone/>
            </a:pPr>
            <a:r>
              <a:rPr lang="ru-RU" b="1" dirty="0"/>
              <a:t>МЫ ВЫРАЩИВАЕМ ЯГОДНЫЕ КУЛЬТУРЫ:</a:t>
            </a:r>
          </a:p>
          <a:p>
            <a:r>
              <a:rPr lang="ru-RU" sz="2800" b="1" dirty="0">
                <a:solidFill>
                  <a:srgbClr val="EB028B"/>
                </a:solidFill>
              </a:rPr>
              <a:t>ЖИМОЛОСТЬ – 1,5 ГА (6 СОРТОВ)</a:t>
            </a:r>
          </a:p>
          <a:p>
            <a:r>
              <a:rPr lang="ru-RU" sz="2800" b="1" dirty="0">
                <a:solidFill>
                  <a:srgbClr val="EB028B"/>
                </a:solidFill>
              </a:rPr>
              <a:t>ЗЕМЛЯНИКА САДОВАЯ – 6,7 ГА (9 СОРТОВ</a:t>
            </a:r>
            <a:r>
              <a:rPr lang="ru-RU" b="1" dirty="0">
                <a:solidFill>
                  <a:srgbClr val="EB028B"/>
                </a:solidFill>
              </a:rPr>
              <a:t>), в т.ч. защищенный грунт</a:t>
            </a:r>
          </a:p>
          <a:p>
            <a:r>
              <a:rPr lang="ru-RU" sz="2800" b="1" dirty="0">
                <a:solidFill>
                  <a:srgbClr val="EB028B"/>
                </a:solidFill>
              </a:rPr>
              <a:t>ЦВЕТНАЯ СМОРОДИНА – 2,5 ГА (5 СОРТОВ)</a:t>
            </a:r>
          </a:p>
          <a:p>
            <a:r>
              <a:rPr lang="ru-RU" sz="2800" b="1" dirty="0">
                <a:solidFill>
                  <a:srgbClr val="EB028B"/>
                </a:solidFill>
              </a:rPr>
              <a:t>КРЫЖОВНИК  - 1 ГА (12 СОРТОВ)</a:t>
            </a:r>
          </a:p>
          <a:p>
            <a:r>
              <a:rPr lang="ru-RU" b="1" dirty="0">
                <a:solidFill>
                  <a:srgbClr val="EB028B"/>
                </a:solidFill>
              </a:rPr>
              <a:t>ГОЛУБИКА – 4 ГА (9 СОРТОВ)</a:t>
            </a:r>
          </a:p>
          <a:p>
            <a:r>
              <a:rPr lang="ru-RU" b="1" dirty="0">
                <a:solidFill>
                  <a:srgbClr val="EB028B"/>
                </a:solidFill>
              </a:rPr>
              <a:t>МАЛИНА – </a:t>
            </a:r>
            <a:r>
              <a:rPr lang="en-US" b="1" dirty="0">
                <a:solidFill>
                  <a:srgbClr val="EB028B"/>
                </a:solidFill>
              </a:rPr>
              <a:t>1</a:t>
            </a:r>
            <a:r>
              <a:rPr lang="ru-RU" b="1" dirty="0">
                <a:solidFill>
                  <a:srgbClr val="EB028B"/>
                </a:solidFill>
              </a:rPr>
              <a:t>3,5</a:t>
            </a:r>
            <a:r>
              <a:rPr lang="en-US" b="1" dirty="0">
                <a:solidFill>
                  <a:srgbClr val="EB028B"/>
                </a:solidFill>
              </a:rPr>
              <a:t> </a:t>
            </a:r>
            <a:r>
              <a:rPr lang="ru-RU" b="1" dirty="0">
                <a:solidFill>
                  <a:srgbClr val="EB028B"/>
                </a:solidFill>
              </a:rPr>
              <a:t>ГА (12 СОРТОВ), в т.ч. защищенный грунт</a:t>
            </a:r>
          </a:p>
          <a:p>
            <a:r>
              <a:rPr lang="ru-RU" b="1" dirty="0">
                <a:solidFill>
                  <a:srgbClr val="EB028B"/>
                </a:solidFill>
              </a:rPr>
              <a:t>ШИПОВНИК – 0,2 ГА (6 СОРТОВ)</a:t>
            </a:r>
          </a:p>
          <a:p>
            <a:r>
              <a:rPr lang="ru-RU" b="1" dirty="0">
                <a:solidFill>
                  <a:srgbClr val="EB028B"/>
                </a:solidFill>
              </a:rPr>
              <a:t>Ежевика  - в процессе сортоиспытания</a:t>
            </a:r>
          </a:p>
          <a:p>
            <a:pPr marL="0" indent="0">
              <a:buNone/>
            </a:pPr>
            <a:r>
              <a:rPr lang="ru-RU" b="1" dirty="0"/>
              <a:t>В 2017 ГОДУ ВЫШЛИ НА БЕЗУБЫТОЧНОСТЬ, с 2018г РАБОТАЕМ С ПРИБЫЛЬЮ. </a:t>
            </a:r>
          </a:p>
          <a:p>
            <a:r>
              <a:rPr lang="ru-RU" b="1" dirty="0"/>
              <a:t>Продажа посадочного материала.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B110F-9413-46D7-107A-27592CB8C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765" y="161619"/>
            <a:ext cx="1529069" cy="15290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A3EC41-7ED5-463A-B4E3-CACBF2B6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523" y="2745275"/>
            <a:ext cx="2261551" cy="13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0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DF27F8-EF5F-E8E1-12EC-63AD05EE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4" y="97459"/>
            <a:ext cx="9233210" cy="1325563"/>
          </a:xfrm>
        </p:spPr>
        <p:txBody>
          <a:bodyPr/>
          <a:lstStyle/>
          <a:p>
            <a:r>
              <a:rPr lang="ru-RU" dirty="0"/>
              <a:t>Варианты потребления ягод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819A51-9BB6-F240-1004-E0595998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560" y="1086145"/>
            <a:ext cx="10683681" cy="53146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Рынок ягод для свежего потребления </a:t>
            </a:r>
          </a:p>
          <a:p>
            <a:pPr marL="0" indent="0">
              <a:buNone/>
            </a:pPr>
            <a:r>
              <a:rPr lang="ru-RU" dirty="0"/>
              <a:t>Требования: </a:t>
            </a:r>
          </a:p>
          <a:p>
            <a:pPr marL="0" indent="0">
              <a:buNone/>
            </a:pPr>
            <a:r>
              <a:rPr lang="ru-RU" dirty="0"/>
              <a:t>А) внешний вид (форма, блеск, цвет, размер, однородность),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лёжкость</a:t>
            </a:r>
            <a:r>
              <a:rPr lang="ru-RU" dirty="0"/>
              <a:t> и транспортировка,</a:t>
            </a:r>
          </a:p>
          <a:p>
            <a:pPr marL="0" indent="0">
              <a:buNone/>
            </a:pPr>
            <a:r>
              <a:rPr lang="ru-RU" dirty="0"/>
              <a:t>В)  органолептические характеристики (аромат, вкус, </a:t>
            </a:r>
            <a:r>
              <a:rPr lang="en-US" dirty="0"/>
              <a:t>BRIX)</a:t>
            </a:r>
            <a:endParaRPr lang="ru-RU" dirty="0"/>
          </a:p>
          <a:p>
            <a:r>
              <a:rPr lang="ru-RU" dirty="0"/>
              <a:t>Рынок ягод для переработки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А) сухие  вещества,</a:t>
            </a:r>
          </a:p>
          <a:p>
            <a:pPr marL="0" indent="0">
              <a:buNone/>
            </a:pPr>
            <a:r>
              <a:rPr lang="ru-RU" dirty="0"/>
              <a:t>Б</a:t>
            </a:r>
            <a:r>
              <a:rPr lang="en-US" dirty="0"/>
              <a:t>) </a:t>
            </a:r>
            <a:r>
              <a:rPr lang="ru-RU" dirty="0"/>
              <a:t>технологические требования (способ заморозки, % зрелости, размер, пятна, однородность) </a:t>
            </a:r>
          </a:p>
          <a:p>
            <a:pPr marL="0" indent="0">
              <a:buNone/>
            </a:pPr>
            <a:r>
              <a:rPr lang="ru-RU" dirty="0"/>
              <a:t>В) санитарные требования (отсутствие насекомых, болезней, мусора)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B110F-9413-46D7-107A-27592CB8C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765" y="161619"/>
            <a:ext cx="1529069" cy="15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DF27F8-EF5F-E8E1-12EC-63AD05EE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395" y="173818"/>
            <a:ext cx="9233210" cy="526973"/>
          </a:xfrm>
        </p:spPr>
        <p:txBody>
          <a:bodyPr>
            <a:normAutofit fontScale="90000"/>
          </a:bodyPr>
          <a:lstStyle/>
          <a:p>
            <a:r>
              <a:rPr lang="ru-RU" dirty="0"/>
              <a:t>Земляника садовая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819A51-9BB6-F240-1004-E0595998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089" y="847037"/>
            <a:ext cx="9233210" cy="5252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ТРЕБОВАНИЯ: </a:t>
            </a:r>
          </a:p>
          <a:p>
            <a:pPr marL="0" indent="0">
              <a:buNone/>
            </a:pPr>
            <a:r>
              <a:rPr lang="ru-RU" dirty="0"/>
              <a:t>Болезни, вредители и повреждения от них  - недопустимы для всех каналов продаж.</a:t>
            </a:r>
          </a:p>
          <a:p>
            <a:pPr marL="0" indent="0">
              <a:buNone/>
            </a:pPr>
            <a:r>
              <a:rPr lang="ru-RU" u="sng" dirty="0"/>
              <a:t>Для сетей:  </a:t>
            </a:r>
            <a:r>
              <a:rPr lang="ru-RU" dirty="0"/>
              <a:t>внешний вид (форма ягод, блеск, плотность кожицы), </a:t>
            </a:r>
            <a:r>
              <a:rPr lang="ru-RU" dirty="0" err="1"/>
              <a:t>лежкость</a:t>
            </a:r>
            <a:r>
              <a:rPr lang="ru-RU" dirty="0"/>
              <a:t> и транспортабельность, однородность партий, органолептические характеристики (</a:t>
            </a:r>
            <a:r>
              <a:rPr lang="en-US" dirty="0"/>
              <a:t>BRIX</a:t>
            </a:r>
            <a:r>
              <a:rPr lang="ru-RU" dirty="0"/>
              <a:t>, </a:t>
            </a:r>
            <a:r>
              <a:rPr lang="ru-RU" dirty="0" err="1"/>
              <a:t>аромат,вкус</a:t>
            </a:r>
            <a:r>
              <a:rPr lang="ru-RU" dirty="0"/>
              <a:t>).</a:t>
            </a:r>
            <a:endParaRPr lang="en-US" dirty="0"/>
          </a:p>
          <a:p>
            <a:pPr marL="0" indent="0">
              <a:buNone/>
            </a:pPr>
            <a:r>
              <a:rPr lang="ru-RU" u="sng" dirty="0"/>
              <a:t>Для оптовиков (рынки): </a:t>
            </a:r>
            <a:r>
              <a:rPr lang="ru-RU" dirty="0"/>
              <a:t>транспортабельность,  органолептические характеристики</a:t>
            </a:r>
            <a:r>
              <a:rPr lang="en-US" dirty="0"/>
              <a:t>,  </a:t>
            </a:r>
            <a:r>
              <a:rPr lang="ru-RU" dirty="0"/>
              <a:t>внешний вид.</a:t>
            </a:r>
          </a:p>
          <a:p>
            <a:pPr marL="0" indent="0">
              <a:buNone/>
            </a:pPr>
            <a:r>
              <a:rPr lang="ru-RU" u="sng" dirty="0"/>
              <a:t>Для прямых продаж</a:t>
            </a:r>
            <a:r>
              <a:rPr lang="ru-RU" dirty="0"/>
              <a:t>: органолептические характеристики, внешний вид, </a:t>
            </a:r>
            <a:r>
              <a:rPr lang="ru-RU" dirty="0" err="1"/>
              <a:t>лежкость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u="sng" dirty="0"/>
              <a:t>Для переработки</a:t>
            </a:r>
            <a:r>
              <a:rPr lang="ru-RU" dirty="0"/>
              <a:t>: % сухого вещества, %  зрелости, без потемнений,  размер, </a:t>
            </a:r>
            <a:r>
              <a:rPr lang="en-US" dirty="0"/>
              <a:t> </a:t>
            </a:r>
            <a:r>
              <a:rPr lang="ru-RU" dirty="0"/>
              <a:t>отсутствие повреждений болезнями, вредителей, мусора.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B110F-9413-46D7-107A-27592CB8C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765" y="161619"/>
            <a:ext cx="1529069" cy="15290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F13A1E-1AD4-486E-B892-79A327D7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917" y="5562470"/>
            <a:ext cx="2261551" cy="13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1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46819A51-9BB6-F240-1004-E0595998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66" y="161619"/>
            <a:ext cx="9233210" cy="5804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Какие сорта выбрать под </a:t>
            </a:r>
            <a:r>
              <a:rPr lang="ru-RU" dirty="0" err="1"/>
              <a:t>промпереработку</a:t>
            </a:r>
            <a:r>
              <a:rPr lang="ru-RU" dirty="0"/>
              <a:t> ? </a:t>
            </a:r>
          </a:p>
          <a:p>
            <a:pPr marL="0" indent="0">
              <a:buNone/>
            </a:pPr>
            <a:r>
              <a:rPr lang="en-US" dirty="0"/>
              <a:t>Senga </a:t>
            </a:r>
            <a:r>
              <a:rPr lang="en-US" dirty="0" err="1"/>
              <a:t>Sengana</a:t>
            </a:r>
            <a:r>
              <a:rPr lang="en-US" dirty="0"/>
              <a:t>  - 2,35 </a:t>
            </a:r>
            <a:r>
              <a:rPr lang="ru-RU" dirty="0"/>
              <a:t>евро/кг в Сербии, в РФ - до 250 / кг, при том что «Египет» и «Россия» по 90-120</a:t>
            </a:r>
            <a:r>
              <a:rPr lang="en-US" dirty="0"/>
              <a:t> </a:t>
            </a:r>
            <a:r>
              <a:rPr lang="ru-RU" dirty="0"/>
              <a:t>руб.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* По данным рекомендаций ВНИИС им . Мичурина</a:t>
            </a:r>
          </a:p>
          <a:p>
            <a:pPr marL="0" indent="0">
              <a:buNone/>
            </a:pPr>
            <a:r>
              <a:rPr lang="ru-RU" dirty="0"/>
              <a:t>Модель:  низкая себестоимость – большие объемы.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B110F-9413-46D7-107A-27592CB8C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765" y="161619"/>
            <a:ext cx="1529069" cy="1529069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EBDF7107-284B-4549-B455-E8118191C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119637"/>
              </p:ext>
            </p:extLst>
          </p:nvPr>
        </p:nvGraphicFramePr>
        <p:xfrm>
          <a:off x="1516565" y="1670621"/>
          <a:ext cx="10362232" cy="3045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962">
                  <a:extLst>
                    <a:ext uri="{9D8B030D-6E8A-4147-A177-3AD203B41FA5}">
                      <a16:colId xmlns:a16="http://schemas.microsoft.com/office/drawing/2014/main" val="2285822956"/>
                    </a:ext>
                  </a:extLst>
                </a:gridCol>
                <a:gridCol w="5547270">
                  <a:extLst>
                    <a:ext uri="{9D8B030D-6E8A-4147-A177-3AD203B41FA5}">
                      <a16:colId xmlns:a16="http://schemas.microsoft.com/office/drawing/2014/main" val="1150007666"/>
                    </a:ext>
                  </a:extLst>
                </a:gridCol>
              </a:tblGrid>
              <a:tr h="850921">
                <a:tc>
                  <a:txBody>
                    <a:bodyPr/>
                    <a:lstStyle/>
                    <a:p>
                      <a:r>
                        <a:rPr lang="ru-RU" dirty="0"/>
                        <a:t>Способ использования  при переработке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Сорта при </a:t>
                      </a:r>
                      <a:r>
                        <a:rPr lang="ru-RU" dirty="0" err="1"/>
                        <a:t>оаззличных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нетхнологиях</a:t>
                      </a:r>
                      <a:r>
                        <a:rPr lang="ru-RU" dirty="0"/>
                        <a:t> выращивания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859570"/>
                  </a:ext>
                </a:extLst>
              </a:tr>
              <a:tr h="850921">
                <a:tc>
                  <a:txBody>
                    <a:bodyPr/>
                    <a:lstStyle/>
                    <a:p>
                      <a:r>
                        <a:rPr lang="ru-RU" dirty="0"/>
                        <a:t>Переработка (нектар, варенье, джем)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Зенга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Зенгана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Кама, Зенит,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Хоней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Полка, Корона,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Белруби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Вима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Ксима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Тарда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Викода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Царица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и др.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694762"/>
                  </a:ext>
                </a:extLst>
              </a:tr>
              <a:tr h="850921">
                <a:tc>
                  <a:txBody>
                    <a:bodyPr/>
                    <a:lstStyle/>
                    <a:p>
                      <a:r>
                        <a:rPr lang="ru-RU" dirty="0"/>
                        <a:t>Глубокое замораживание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Зенга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Зенгана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Кама,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Тейнира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Корона,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Тарда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Вима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Ксима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Зенит, Полка,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Хоней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, Баунти,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Йонсок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172262"/>
                  </a:ext>
                </a:extLst>
              </a:tr>
              <a:tr h="49299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Сушка/Вяление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Корона,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Хоней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Кама,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Тейнира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Вибрант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Румба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81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07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82CF-C0CD-475D-894E-F5A96D7F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Зенга</a:t>
            </a:r>
            <a:r>
              <a:rPr lang="ru-RU" dirty="0"/>
              <a:t> </a:t>
            </a:r>
            <a:r>
              <a:rPr lang="ru-RU" dirty="0" err="1"/>
              <a:t>Зенгана</a:t>
            </a:r>
            <a:r>
              <a:rPr lang="ru-RU" dirty="0"/>
              <a:t> – самый востребованный и дорогой сорт для переработки. Сорт эталон.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96A356-0173-401B-A22E-8C6959EB5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265441" y="999316"/>
            <a:ext cx="4708765" cy="627835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103E2C-AB82-4031-9C00-41ABD0FD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0750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DF27F8-EF5F-E8E1-12EC-63AD05EE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Малина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819A51-9BB6-F240-1004-E0595998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66" y="1358860"/>
            <a:ext cx="9689071" cy="47531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ТРЕБОВАНИЯ: </a:t>
            </a:r>
          </a:p>
          <a:p>
            <a:pPr marL="0" indent="0">
              <a:buNone/>
            </a:pPr>
            <a:r>
              <a:rPr lang="ru-RU" dirty="0"/>
              <a:t>Наличие поврежденных ягод болезнями, вредители недопустимы для всех каналов реализации.</a:t>
            </a:r>
          </a:p>
          <a:p>
            <a:pPr marL="0" indent="0">
              <a:buNone/>
            </a:pPr>
            <a:r>
              <a:rPr lang="ru-RU" u="sng" dirty="0"/>
              <a:t>Для сетей:  </a:t>
            </a:r>
            <a:r>
              <a:rPr lang="ru-RU" dirty="0"/>
              <a:t>внешний вид, </a:t>
            </a:r>
            <a:r>
              <a:rPr lang="ru-RU" dirty="0" err="1"/>
              <a:t>лежкость</a:t>
            </a:r>
            <a:r>
              <a:rPr lang="ru-RU" dirty="0"/>
              <a:t> и транспортабельность, органолептические характеристики.</a:t>
            </a:r>
            <a:endParaRPr lang="en-US" dirty="0"/>
          </a:p>
          <a:p>
            <a:pPr marL="0" indent="0">
              <a:buNone/>
            </a:pPr>
            <a:r>
              <a:rPr lang="ru-RU" u="sng" dirty="0"/>
              <a:t>Для оптовиков (рынки)</a:t>
            </a:r>
            <a:r>
              <a:rPr lang="ru-RU" dirty="0"/>
              <a:t>: транспортабельность,  органолептические характеристики</a:t>
            </a:r>
            <a:r>
              <a:rPr lang="en-US" dirty="0"/>
              <a:t>,  </a:t>
            </a:r>
            <a:r>
              <a:rPr lang="ru-RU" dirty="0"/>
              <a:t>внешний вид.</a:t>
            </a:r>
          </a:p>
          <a:p>
            <a:pPr marL="0" indent="0">
              <a:buNone/>
            </a:pPr>
            <a:r>
              <a:rPr lang="ru-RU" u="sng" dirty="0"/>
              <a:t>Для прямых продаж: </a:t>
            </a:r>
            <a:r>
              <a:rPr lang="ru-RU" dirty="0"/>
              <a:t>органолептические характеристики, внешний вид, </a:t>
            </a:r>
            <a:r>
              <a:rPr lang="ru-RU" dirty="0" err="1"/>
              <a:t>лежкость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u="sng" dirty="0"/>
              <a:t>Для переработки: </a:t>
            </a:r>
            <a:r>
              <a:rPr lang="ru-RU" dirty="0"/>
              <a:t>% сухого вещества,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/>
              <a:t>допускается перезрелость. </a:t>
            </a:r>
            <a:r>
              <a:rPr lang="ru-RU" dirty="0" err="1"/>
              <a:t>Грис</a:t>
            </a:r>
            <a:r>
              <a:rPr lang="ru-RU" dirty="0"/>
              <a:t> - дешевле, </a:t>
            </a:r>
            <a:r>
              <a:rPr lang="en-US" dirty="0"/>
              <a:t>Extra - </a:t>
            </a:r>
            <a:r>
              <a:rPr lang="ru-RU" dirty="0"/>
              <a:t>дороже на  25%, но нужно  5-10%  потребителей,  </a:t>
            </a:r>
            <a:r>
              <a:rPr lang="en-US" dirty="0"/>
              <a:t> </a:t>
            </a:r>
            <a:r>
              <a:rPr lang="ru-RU" dirty="0"/>
              <a:t>отсутствие болезней, вредителей, мусора.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B110F-9413-46D7-107A-27592CB8C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765" y="161619"/>
            <a:ext cx="1529069" cy="15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9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DF27F8-EF5F-E8E1-12EC-63AD05EE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сорта малины выбрать для переработки?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819A51-9BB6-F240-1004-E0595998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66" y="1358860"/>
            <a:ext cx="9689071" cy="47531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Те, которые можно СОБРАТЬ с минимальными издержками </a:t>
            </a:r>
          </a:p>
          <a:p>
            <a:pPr marL="0" indent="0">
              <a:buNone/>
            </a:pPr>
            <a:r>
              <a:rPr lang="ru-RU" u="sng" dirty="0"/>
              <a:t>Сорта для механизированной уборки</a:t>
            </a:r>
            <a:r>
              <a:rPr lang="ru-RU" dirty="0"/>
              <a:t>: Полка, </a:t>
            </a:r>
            <a:r>
              <a:rPr lang="ru-RU" dirty="0" err="1"/>
              <a:t>Полана</a:t>
            </a:r>
            <a:r>
              <a:rPr lang="ru-RU" dirty="0"/>
              <a:t>, возможно </a:t>
            </a:r>
            <a:r>
              <a:rPr lang="ru-RU" dirty="0" err="1"/>
              <a:t>Поемат</a:t>
            </a:r>
            <a:r>
              <a:rPr lang="ru-RU" dirty="0"/>
              <a:t>. Основное требование – лёгкий отрыв.</a:t>
            </a:r>
          </a:p>
          <a:p>
            <a:pPr marL="0" indent="0">
              <a:buNone/>
            </a:pPr>
            <a:r>
              <a:rPr lang="ru-RU" dirty="0"/>
              <a:t>Схема посадки должна подходить под комбайн!!!!!!</a:t>
            </a:r>
          </a:p>
          <a:p>
            <a:pPr marL="0" indent="0">
              <a:buNone/>
            </a:pPr>
            <a:r>
              <a:rPr lang="ru-RU" u="sng" dirty="0"/>
              <a:t>Сорта для ручной уборки</a:t>
            </a:r>
            <a:r>
              <a:rPr lang="ru-RU" dirty="0"/>
              <a:t>:  Джоан Джей (личный опыт – сорт с колоссальной урожайностью), </a:t>
            </a:r>
            <a:r>
              <a:rPr lang="ru-RU" dirty="0" err="1"/>
              <a:t>Вилламет</a:t>
            </a:r>
            <a:r>
              <a:rPr lang="ru-RU" dirty="0"/>
              <a:t> (для южных регионов, в ЦФО будет вымерзать), иные сорта, которые по глупости посадили, а они для десертного рынка не подходят </a:t>
            </a:r>
          </a:p>
          <a:p>
            <a:pPr marL="0" indent="0">
              <a:buNone/>
            </a:pPr>
            <a:r>
              <a:rPr lang="ru-RU" dirty="0"/>
              <a:t>Цена 2023 :  </a:t>
            </a:r>
            <a:r>
              <a:rPr lang="ru-RU" dirty="0" err="1"/>
              <a:t>грис</a:t>
            </a:r>
            <a:r>
              <a:rPr lang="ru-RU" dirty="0"/>
              <a:t>/</a:t>
            </a:r>
            <a:r>
              <a:rPr lang="en-US" dirty="0"/>
              <a:t>extra</a:t>
            </a:r>
            <a:r>
              <a:rPr lang="ru-RU" dirty="0"/>
              <a:t>  280/350 </a:t>
            </a:r>
            <a:r>
              <a:rPr lang="ru-RU" dirty="0" err="1"/>
              <a:t>руб</a:t>
            </a:r>
            <a:r>
              <a:rPr lang="ru-RU" dirty="0"/>
              <a:t>/кг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B110F-9413-46D7-107A-27592CB8C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765" y="161619"/>
            <a:ext cx="1529069" cy="15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6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8A8F3-7715-44BE-821D-82C60C31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84" y="365125"/>
            <a:ext cx="9727092" cy="1325563"/>
          </a:xfrm>
        </p:spPr>
        <p:txBody>
          <a:bodyPr/>
          <a:lstStyle/>
          <a:p>
            <a:r>
              <a:rPr lang="ru-RU" dirty="0"/>
              <a:t>Голубика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2573F-CCBD-4953-92E1-2A351489A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3" y="1383631"/>
            <a:ext cx="9859439" cy="4764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Требования</a:t>
            </a:r>
          </a:p>
          <a:p>
            <a:pPr marL="0" indent="0">
              <a:buNone/>
            </a:pPr>
            <a:r>
              <a:rPr lang="ru-RU" u="sng" dirty="0"/>
              <a:t>Для сетей:  </a:t>
            </a:r>
            <a:r>
              <a:rPr lang="ru-RU" dirty="0"/>
              <a:t>внешний вид, </a:t>
            </a:r>
            <a:r>
              <a:rPr lang="ru-RU" dirty="0" err="1"/>
              <a:t>лежкость</a:t>
            </a:r>
            <a:r>
              <a:rPr lang="ru-RU" dirty="0"/>
              <a:t> и транспортабельность, органолептические характеристики (как правил продается окрашенная, но не созревшая).</a:t>
            </a:r>
            <a:endParaRPr lang="en-US" dirty="0"/>
          </a:p>
          <a:p>
            <a:pPr marL="0" indent="0">
              <a:buNone/>
            </a:pPr>
            <a:r>
              <a:rPr lang="ru-RU" u="sng" dirty="0"/>
              <a:t>Для оптовиков (рынки) и прямых продаж: </a:t>
            </a:r>
            <a:r>
              <a:rPr lang="ru-RU" dirty="0"/>
              <a:t>органолептические характеристики (обязательно вызревшая)</a:t>
            </a:r>
            <a:r>
              <a:rPr lang="en-US" dirty="0"/>
              <a:t>,  </a:t>
            </a:r>
            <a:r>
              <a:rPr lang="ru-RU" dirty="0"/>
              <a:t>внешний вид.</a:t>
            </a:r>
          </a:p>
          <a:p>
            <a:pPr marL="0" indent="0">
              <a:buNone/>
            </a:pPr>
            <a:r>
              <a:rPr lang="ru-RU" dirty="0"/>
              <a:t>Через 1-2 года объем производства голубики превысит малину, потребитель будет покупать сладкую вкусную </a:t>
            </a:r>
            <a:r>
              <a:rPr lang="ru-RU" dirty="0">
                <a:solidFill>
                  <a:schemeClr val="accent6"/>
                </a:solidFill>
              </a:rPr>
              <a:t>ягоду</a:t>
            </a:r>
            <a:r>
              <a:rPr lang="ru-RU" dirty="0"/>
              <a:t> крупную ягоду.</a:t>
            </a:r>
          </a:p>
          <a:p>
            <a:pPr marL="0" indent="0">
              <a:buNone/>
            </a:pPr>
            <a:r>
              <a:rPr lang="ru-RU" dirty="0"/>
              <a:t>Не забывайте, что голубика во всём мире дешевле малины. Высокие цены прошлых лет ушли.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3B0ED9-CA80-4A71-B9E8-1ECF6C2B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9771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1237</Words>
  <Application>Microsoft Office PowerPoint</Application>
  <PresentationFormat>Широкоэкранный</PresentationFormat>
  <Paragraphs>152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Cuprum</vt:lpstr>
      <vt:lpstr>Office Theme</vt:lpstr>
      <vt:lpstr>Виды, сорта и качество ягод для разных каналов сбыта</vt:lpstr>
      <vt:lpstr>Кратко о Тульской Ягоде </vt:lpstr>
      <vt:lpstr>Варианты потребления ягод</vt:lpstr>
      <vt:lpstr>Земляника садовая</vt:lpstr>
      <vt:lpstr>Презентация PowerPoint</vt:lpstr>
      <vt:lpstr>Зенга Зенгана – самый востребованный и дорогой сорт для переработки. Сорт эталон. </vt:lpstr>
      <vt:lpstr>Малина</vt:lpstr>
      <vt:lpstr>Какие сорта малины выбрать для переработки? </vt:lpstr>
      <vt:lpstr>Голубика</vt:lpstr>
      <vt:lpstr>Черная смородина</vt:lpstr>
      <vt:lpstr>Презентация PowerPoint</vt:lpstr>
      <vt:lpstr>Крыжовник </vt:lpstr>
      <vt:lpstr>Цветная смородина</vt:lpstr>
      <vt:lpstr>Жимолость</vt:lpstr>
      <vt:lpstr>Облепиха</vt:lpstr>
      <vt:lpstr>Вопросы?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августа 2022</dc:title>
  <dc:subject/>
  <dc:creator>Ирина Козий</dc:creator>
  <cp:keywords/>
  <dc:description/>
  <cp:lastModifiedBy>Евгений</cp:lastModifiedBy>
  <cp:revision>74</cp:revision>
  <dcterms:created xsi:type="dcterms:W3CDTF">2022-01-26T15:43:27Z</dcterms:created>
  <dcterms:modified xsi:type="dcterms:W3CDTF">2023-02-13T15:58:19Z</dcterms:modified>
  <cp:category/>
</cp:coreProperties>
</file>