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306" r:id="rId3"/>
    <p:sldId id="308" r:id="rId4"/>
    <p:sldId id="309" r:id="rId5"/>
    <p:sldId id="1139" r:id="rId6"/>
    <p:sldId id="1148" r:id="rId7"/>
    <p:sldId id="1151" r:id="rId8"/>
    <p:sldId id="1134" r:id="rId9"/>
    <p:sldId id="310" r:id="rId10"/>
    <p:sldId id="1135" r:id="rId11"/>
    <p:sldId id="1136" r:id="rId12"/>
    <p:sldId id="260" r:id="rId13"/>
  </p:sldIdLst>
  <p:sldSz cx="12192000" cy="6858000"/>
  <p:notesSz cx="6858000" cy="9144000"/>
  <p:defaultTextStyle>
    <a:defPPr>
      <a:defRPr lang="en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00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CAF9ED-07DC-4A11-8D7F-57B35C25682E}" styleName="Средний стиль 1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48" autoAdjust="0"/>
    <p:restoredTop sz="88016"/>
  </p:normalViewPr>
  <p:slideViewPr>
    <p:cSldViewPr snapToGrid="0" snapToObjects="1">
      <p:cViewPr varScale="1">
        <p:scale>
          <a:sx n="97" d="100"/>
          <a:sy n="97" d="100"/>
        </p:scale>
        <p:origin x="612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37EB80-4DD0-8B41-8A20-64CBF4480AB6}" type="datetimeFigureOut">
              <a:rPr lang="en-RU" smtClean="0"/>
              <a:t>02/09/2023</a:t>
            </a:fld>
            <a:endParaRPr lang="en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734B2E-6361-2D4A-9D7E-18C77D8EEB2F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359926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734B2E-6361-2D4A-9D7E-18C77D8EEB2F}" type="slidenum">
              <a:rPr lang="en-RU" smtClean="0"/>
              <a:t>12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330439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Перв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6AD71-46D5-9541-B8F8-6B81A7FB27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64251"/>
            <a:ext cx="6629400" cy="1859351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GB" dirty="0"/>
              <a:t>Click to edit Master title style</a:t>
            </a:r>
            <a:endParaRPr lang="en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3D08AF-93F1-7A49-9663-3CAB7FA28C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60127"/>
            <a:ext cx="7753815" cy="1176453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84F849-D494-8941-B76B-C011E171C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68647-4381-2044-A885-9FDDA139EB27}" type="datetime1">
              <a:rPr lang="ru-RU" smtClean="0"/>
              <a:t>09.02.2023</a:t>
            </a:fld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83146-59FB-1846-A868-E36516517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63454" y="6356350"/>
            <a:ext cx="574288" cy="365125"/>
          </a:xfrm>
        </p:spPr>
        <p:txBody>
          <a:bodyPr/>
          <a:lstStyle/>
          <a:p>
            <a:fld id="{A9EF7520-39D1-9441-8AAA-83801A63571E}" type="slidenum">
              <a:rPr lang="en-RU" smtClean="0"/>
              <a:t>‹#›</a:t>
            </a:fld>
            <a:endParaRPr lang="en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D35F80A-1A07-423C-285F-47E9D702CF85}"/>
              </a:ext>
            </a:extLst>
          </p:cNvPr>
          <p:cNvSpPr/>
          <p:nvPr userDrawn="1"/>
        </p:nvSpPr>
        <p:spPr>
          <a:xfrm>
            <a:off x="6997147" y="6109252"/>
            <a:ext cx="1537252" cy="7487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5C9224-318C-4ECC-C2E5-B906318FE792}"/>
              </a:ext>
            </a:extLst>
          </p:cNvPr>
          <p:cNvSpPr txBox="1"/>
          <p:nvPr userDrawn="1"/>
        </p:nvSpPr>
        <p:spPr>
          <a:xfrm>
            <a:off x="1965462" y="6378419"/>
            <a:ext cx="60976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" sz="1200" b="0" i="0" u="none" strike="noStrike" dirty="0">
                <a:solidFill>
                  <a:srgbClr val="EB008A"/>
                </a:solidFill>
                <a:effectLst/>
                <a:latin typeface="Cuprum"/>
              </a:rPr>
              <a:t>VI </a:t>
            </a:r>
            <a:r>
              <a:rPr lang="ru-RU" sz="1200" b="0" i="0" u="none" strike="noStrike" dirty="0">
                <a:solidFill>
                  <a:srgbClr val="EB008A"/>
                </a:solidFill>
                <a:effectLst/>
                <a:latin typeface="Cuprum"/>
              </a:rPr>
              <a:t>Международная конференция «Ягоды России 2023» (15 – 17 февраля 2023г.)</a:t>
            </a:r>
            <a:endParaRPr lang="ru-RU" sz="1200" b="0" i="0" dirty="0">
              <a:solidFill>
                <a:srgbClr val="EB008A"/>
              </a:solidFill>
              <a:effectLst/>
              <a:latin typeface="Cuprum"/>
            </a:endParaRPr>
          </a:p>
        </p:txBody>
      </p:sp>
    </p:spTree>
    <p:extLst>
      <p:ext uri="{BB962C8B-B14F-4D97-AF65-F5344CB8AC3E}">
        <p14:creationId xmlns:p14="http://schemas.microsoft.com/office/powerpoint/2010/main" val="4228808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9E374-D238-8747-B05B-D24659E52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088" y="365125"/>
            <a:ext cx="96012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D3A204-357B-944A-AA20-04E177C9DC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60088" y="1825625"/>
            <a:ext cx="9601200" cy="4039916"/>
          </a:xfrm>
        </p:spPr>
        <p:txBody>
          <a:bodyPr vert="eaVert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7D231A-D7F2-CC45-A06E-1EEA92B43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507C7-8A5F-D349-B19D-EF8E6C9F904A}" type="datetime1">
              <a:rPr lang="ru-RU" smtClean="0"/>
              <a:t>09.02.2023</a:t>
            </a:fld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CADB3-6507-CF45-B492-BECA6897C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886549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F1775F-116F-C94B-BC87-4A6C376A3D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1902212" cy="5811838"/>
          </a:xfrm>
        </p:spPr>
        <p:txBody>
          <a:bodyPr vert="eaVert"/>
          <a:lstStyle/>
          <a:p>
            <a:r>
              <a:rPr lang="en-GB" dirty="0"/>
              <a:t>Click to edit Master title style</a:t>
            </a:r>
            <a:endParaRPr lang="en-RU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FA24E8-99C7-B44A-9EC8-1BA7589D51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564888" y="365125"/>
            <a:ext cx="7007612" cy="5811838"/>
          </a:xfrm>
        </p:spPr>
        <p:txBody>
          <a:bodyPr vert="eaVert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AA6AE3-19A0-A041-9C9A-7BBCFF94C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9E669-CDA1-A649-A40E-728B708B1471}" type="datetime1">
              <a:rPr lang="ru-RU" smtClean="0"/>
              <a:t>09.02.2023</a:t>
            </a:fld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741EA2-1C76-4047-97F1-EC1A6EEBE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8890661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65F5B01C-E38E-4668-8A53-AC4BAB4E1FF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578600" y="3898900"/>
            <a:ext cx="5613400" cy="29591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20492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4_Main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405777" y="317335"/>
            <a:ext cx="153671" cy="1524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0" hasCustomPrompt="1"/>
          </p:nvPr>
        </p:nvSpPr>
        <p:spPr>
          <a:xfrm>
            <a:off x="634669" y="953228"/>
            <a:ext cx="2444751" cy="4953001"/>
          </a:xfrm>
          <a:custGeom>
            <a:avLst/>
            <a:gdLst>
              <a:gd name="connsiteX0" fmla="*/ 0 w 4889501"/>
              <a:gd name="connsiteY0" fmla="*/ 0 h 9906001"/>
              <a:gd name="connsiteX1" fmla="*/ 4889501 w 4889501"/>
              <a:gd name="connsiteY1" fmla="*/ 0 h 9906001"/>
              <a:gd name="connsiteX2" fmla="*/ 4889501 w 4889501"/>
              <a:gd name="connsiteY2" fmla="*/ 9906001 h 9906001"/>
              <a:gd name="connsiteX3" fmla="*/ 0 w 4889501"/>
              <a:gd name="connsiteY3" fmla="*/ 9906001 h 9906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9501" h="9906001">
                <a:moveTo>
                  <a:pt x="0" y="0"/>
                </a:moveTo>
                <a:lnTo>
                  <a:pt x="4889501" y="0"/>
                </a:lnTo>
                <a:lnTo>
                  <a:pt x="4889501" y="9906001"/>
                </a:lnTo>
                <a:lnTo>
                  <a:pt x="0" y="9906001"/>
                </a:lnTo>
                <a:close/>
              </a:path>
            </a:pathLst>
          </a:custGeom>
          <a:solidFill>
            <a:srgbClr val="BABEC7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anchor="ctr">
            <a:noAutofit/>
          </a:bodyPr>
          <a:lstStyle>
            <a:lvl1pPr>
              <a:defRPr sz="1000" b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IMAGE REPLACE</a:t>
            </a:r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5" hasCustomPrompt="1"/>
          </p:nvPr>
        </p:nvSpPr>
        <p:spPr>
          <a:xfrm>
            <a:off x="3145036" y="953228"/>
            <a:ext cx="2444751" cy="2444751"/>
          </a:xfrm>
          <a:custGeom>
            <a:avLst/>
            <a:gdLst>
              <a:gd name="connsiteX0" fmla="*/ 0 w 4889501"/>
              <a:gd name="connsiteY0" fmla="*/ 0 h 4889501"/>
              <a:gd name="connsiteX1" fmla="*/ 4889501 w 4889501"/>
              <a:gd name="connsiteY1" fmla="*/ 0 h 4889501"/>
              <a:gd name="connsiteX2" fmla="*/ 4889501 w 4889501"/>
              <a:gd name="connsiteY2" fmla="*/ 4889501 h 4889501"/>
              <a:gd name="connsiteX3" fmla="*/ 0 w 4889501"/>
              <a:gd name="connsiteY3" fmla="*/ 4889501 h 4889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9501" h="4889501">
                <a:moveTo>
                  <a:pt x="0" y="0"/>
                </a:moveTo>
                <a:lnTo>
                  <a:pt x="4889501" y="0"/>
                </a:lnTo>
                <a:lnTo>
                  <a:pt x="4889501" y="4889501"/>
                </a:lnTo>
                <a:lnTo>
                  <a:pt x="0" y="4889501"/>
                </a:lnTo>
                <a:close/>
              </a:path>
            </a:pathLst>
          </a:custGeom>
          <a:solidFill>
            <a:srgbClr val="BABEC7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anchor="ctr">
            <a:noAutofit/>
          </a:bodyPr>
          <a:lstStyle>
            <a:lvl1pPr>
              <a:defRPr sz="1000" b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IMAGE REPLACE</a:t>
            </a: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8" hasCustomPrompt="1"/>
          </p:nvPr>
        </p:nvSpPr>
        <p:spPr>
          <a:xfrm>
            <a:off x="3145036" y="3461477"/>
            <a:ext cx="2444751" cy="2444751"/>
          </a:xfrm>
          <a:custGeom>
            <a:avLst/>
            <a:gdLst>
              <a:gd name="connsiteX0" fmla="*/ 0 w 4889501"/>
              <a:gd name="connsiteY0" fmla="*/ 0 h 4889501"/>
              <a:gd name="connsiteX1" fmla="*/ 4889501 w 4889501"/>
              <a:gd name="connsiteY1" fmla="*/ 0 h 4889501"/>
              <a:gd name="connsiteX2" fmla="*/ 4889501 w 4889501"/>
              <a:gd name="connsiteY2" fmla="*/ 4889501 h 4889501"/>
              <a:gd name="connsiteX3" fmla="*/ 0 w 4889501"/>
              <a:gd name="connsiteY3" fmla="*/ 4889501 h 4889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9501" h="4889501">
                <a:moveTo>
                  <a:pt x="0" y="0"/>
                </a:moveTo>
                <a:lnTo>
                  <a:pt x="4889501" y="0"/>
                </a:lnTo>
                <a:lnTo>
                  <a:pt x="4889501" y="4889501"/>
                </a:lnTo>
                <a:lnTo>
                  <a:pt x="0" y="4889501"/>
                </a:lnTo>
                <a:close/>
              </a:path>
            </a:pathLst>
          </a:custGeom>
          <a:solidFill>
            <a:srgbClr val="BABEC7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anchor="ctr">
            <a:noAutofit/>
          </a:bodyPr>
          <a:lstStyle>
            <a:lvl1pPr>
              <a:defRPr sz="1000" b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68084711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Содержимое презентации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FDF53-E1AF-A841-899E-04DA1B6C6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276CE-60EF-AF4C-BD34-F4347C38CE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3E3161-7589-E14E-B74E-03751711C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69AF5-E0A8-4145-B751-6732FE0CF08E}" type="datetime1">
              <a:rPr lang="ru-RU" smtClean="0"/>
              <a:t>09.02.2023</a:t>
            </a:fld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5E839F-3EEC-E749-9FC4-920F02FE3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336702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секц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11FF551-4305-8142-8AFB-72822C0CE8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E2629F-AB97-204C-90A5-B66DB1992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6205" y="1709738"/>
            <a:ext cx="930011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en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FDAD87-94F4-EB44-96A9-DAC50FEB54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16205" y="4589463"/>
            <a:ext cx="930011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AEB336-E95A-DF45-8D1E-B1F092836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18F4-6625-3540-B196-F87F9F49EC4C}" type="datetime1">
              <a:rPr lang="ru-RU" smtClean="0"/>
              <a:t>09.02.2023</a:t>
            </a:fld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81AAB-F375-AC4C-AF26-BC1CF2F66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561315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F28B2-29B5-0E45-98A3-33E9CA1E5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723FD9-E161-1142-BD5C-F5F87D3DBC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37424" y="1825624"/>
            <a:ext cx="4882376" cy="3960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D0AE90-A876-0B4F-B4D0-F66E45E48F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4778298" cy="396000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RU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E949DD-8EA2-484F-8645-5E50EB3B8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37A0A-59AC-9C4A-8020-6E17C017830E}" type="datetime1">
              <a:rPr lang="ru-RU" smtClean="0"/>
              <a:t>09.02.2023</a:t>
            </a:fld>
            <a:endParaRPr lang="en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15F2A8-EA32-454E-B125-0579C82E7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351363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Две колонки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743C6-6B52-3B48-92D8-411F81F17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424" y="365125"/>
            <a:ext cx="10217964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75E96C-3C72-3E4A-AF7A-40C789AB6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37424" y="1681163"/>
            <a:ext cx="500798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4AE077-79B6-1841-92C6-69A7E08D3E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37424" y="2505075"/>
            <a:ext cx="5007984" cy="336046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C01AB3-17C8-6849-B502-9F7721B6A8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22741" y="1681163"/>
            <a:ext cx="503264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A54D85-60F1-EC4C-BE14-0DF314F220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22741" y="2505075"/>
            <a:ext cx="5032647" cy="336046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9C45CE-7F61-F349-9969-EAF986619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68121-3CE7-3E49-974F-544454248309}" type="datetime1">
              <a:rPr lang="ru-RU" smtClean="0"/>
              <a:t>09.02.2023</a:t>
            </a:fld>
            <a:endParaRPr lang="en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BE3098A-B4D5-CF4B-8713-ED8C2ED0E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601730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13A1E-82FD-FC43-8D00-8CDB31BC2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6BBEAC-CA31-6D44-99C4-F2FB56CC3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EAEA3-3F1A-6B45-B49A-6AFBE0E919BA}" type="datetime1">
              <a:rPr lang="ru-RU" smtClean="0"/>
              <a:t>09.02.2023</a:t>
            </a:fld>
            <a:endParaRPr lang="en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2DA8F8-0B16-144A-AD17-7B0EB4771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732200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Фина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C01483-0244-A748-8A87-8CB93DE44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3CCD6-ACDB-484B-B157-59C584859415}" type="datetime1">
              <a:rPr lang="ru-RU" smtClean="0"/>
              <a:t>09.02.2023</a:t>
            </a:fld>
            <a:endParaRPr lang="en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AE034C-2E9D-1D4A-A05F-87CCCA548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‹#›</a:t>
            </a:fld>
            <a:endParaRPr lang="en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1C0D62C-BC45-107E-9A41-7C84CE3C0D43}"/>
              </a:ext>
            </a:extLst>
          </p:cNvPr>
          <p:cNvSpPr/>
          <p:nvPr userDrawn="1"/>
        </p:nvSpPr>
        <p:spPr>
          <a:xfrm>
            <a:off x="7023652" y="6109252"/>
            <a:ext cx="1537252" cy="7487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A91A8B6C-58DD-7B3A-3A35-0C20BD8D3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1587" y="1918252"/>
            <a:ext cx="6633521" cy="1453598"/>
          </a:xfrm>
        </p:spPr>
        <p:txBody>
          <a:bodyPr>
            <a:normAutofit/>
          </a:bodyPr>
          <a:lstStyle>
            <a:lvl1pPr algn="l">
              <a:defRPr sz="5400"/>
            </a:lvl1pPr>
          </a:lstStyle>
          <a:p>
            <a:endParaRPr lang="ru-RU" dirty="0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E4A8F8A5-4288-A366-D13D-6DEB3CD01F0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851588" y="3704328"/>
            <a:ext cx="6633521" cy="242148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ru-RU" dirty="0"/>
              <a:t>Контакты</a:t>
            </a:r>
          </a:p>
        </p:txBody>
      </p:sp>
      <p:sp>
        <p:nvSpPr>
          <p:cNvPr id="16" name="Рисунок 15">
            <a:extLst>
              <a:ext uri="{FF2B5EF4-FFF2-40B4-BE49-F238E27FC236}">
                <a16:creationId xmlns:a16="http://schemas.microsoft.com/office/drawing/2014/main" id="{8A557F0E-8736-1459-B864-5F3F0A16CC9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786813" y="477838"/>
            <a:ext cx="3140075" cy="2771775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r>
              <a:rPr lang="ru-RU" dirty="0"/>
              <a:t>Логотип</a:t>
            </a:r>
          </a:p>
        </p:txBody>
      </p:sp>
      <p:sp>
        <p:nvSpPr>
          <p:cNvPr id="18" name="Объект 17">
            <a:extLst>
              <a:ext uri="{FF2B5EF4-FFF2-40B4-BE49-F238E27FC236}">
                <a16:creationId xmlns:a16="http://schemas.microsoft.com/office/drawing/2014/main" id="{FCD91C6C-544E-146C-2D63-2C0543BE7C9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1851025" y="477838"/>
            <a:ext cx="6634163" cy="1330325"/>
          </a:xfrm>
        </p:spPr>
        <p:txBody>
          <a:bodyPr anchor="ctr">
            <a:normAutofit/>
          </a:bodyPr>
          <a:lstStyle>
            <a:lvl1pPr marL="0" indent="0">
              <a:buNone/>
              <a:defRPr sz="4400" b="1"/>
            </a:lvl1pPr>
          </a:lstStyle>
          <a:p>
            <a:pPr lvl="0"/>
            <a:r>
              <a:rPr lang="ru-RU" dirty="0"/>
              <a:t>Наименование компании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732060-8A60-AC96-4492-7A9E7805B828}"/>
              </a:ext>
            </a:extLst>
          </p:cNvPr>
          <p:cNvSpPr txBox="1"/>
          <p:nvPr userDrawn="1"/>
        </p:nvSpPr>
        <p:spPr>
          <a:xfrm>
            <a:off x="1965462" y="6378419"/>
            <a:ext cx="60976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" sz="1200" b="0" i="0" u="none" strike="noStrike" dirty="0">
                <a:solidFill>
                  <a:srgbClr val="EB008A"/>
                </a:solidFill>
                <a:effectLst/>
                <a:latin typeface="Cuprum"/>
              </a:rPr>
              <a:t>VI </a:t>
            </a:r>
            <a:r>
              <a:rPr lang="ru-RU" sz="1200" b="0" i="0" u="none" strike="noStrike" dirty="0">
                <a:solidFill>
                  <a:srgbClr val="EB008A"/>
                </a:solidFill>
                <a:effectLst/>
                <a:latin typeface="Cuprum"/>
              </a:rPr>
              <a:t>Международная конференция «Ягоды России 2023» (15 – 17 февраля 2023г.)</a:t>
            </a:r>
            <a:endParaRPr lang="ru-RU" sz="1200" b="0" i="0" dirty="0">
              <a:solidFill>
                <a:srgbClr val="EB008A"/>
              </a:solidFill>
              <a:effectLst/>
              <a:latin typeface="Cuprum"/>
            </a:endParaRPr>
          </a:p>
        </p:txBody>
      </p:sp>
    </p:spTree>
    <p:extLst>
      <p:ext uri="{BB962C8B-B14F-4D97-AF65-F5344CB8AC3E}">
        <p14:creationId xmlns:p14="http://schemas.microsoft.com/office/powerpoint/2010/main" val="3810466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2A8D7-A2FD-4645-A865-D1E365A6D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424" y="449262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en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ED243A-3098-994F-A389-6CCE390DB0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49263"/>
            <a:ext cx="6172200" cy="54117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BD989D-B2D8-124C-8E12-C6747A9928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37424" y="204946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7CA7B1-F889-4A4B-BDF6-F20712854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4EEAD-6B5F-2241-9525-2554A063C587}" type="datetime1">
              <a:rPr lang="ru-RU" smtClean="0"/>
              <a:t>09.02.2023</a:t>
            </a:fld>
            <a:endParaRPr lang="en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BE5AEC-E7BF-EB47-9862-42C53A760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134584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12EAA-8B86-E648-AF66-154860382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424" y="449262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5516DD-5622-DA42-9FFD-E329376275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49263"/>
            <a:ext cx="6172200" cy="54117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R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B3527C-B406-0E4B-B005-FE17315BA0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37424" y="204946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A0126E-EACB-004B-A462-A93E0FC45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B5633-A952-CD4D-9F56-7258D8D4E7AA}" type="datetime1">
              <a:rPr lang="ru-RU" smtClean="0"/>
              <a:t>09.02.2023</a:t>
            </a:fld>
            <a:endParaRPr lang="en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5C0551-6B3E-4F43-B7E5-6C48D542A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444632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A1B321E-9B11-4640-912D-405782582F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50937A-4CD9-B34D-BC78-12F6306C2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6566" y="365125"/>
            <a:ext cx="923321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10DA8F-B4D6-6D4F-838D-5135F3743E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6566" y="1825625"/>
            <a:ext cx="9233210" cy="41402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D646ED-FA13-BB41-AC43-442BA2F4C7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2219" y="6356505"/>
            <a:ext cx="10352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2C03CC-E1A1-4145-A94D-FBECA33954E0}" type="datetime1">
              <a:rPr lang="ru-RU" smtClean="0"/>
              <a:t>09.02.2023</a:t>
            </a:fld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F46E2A-DF48-574B-B0AE-715D70E414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799" y="6334357"/>
            <a:ext cx="7359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EF7520-39D1-9441-8AAA-83801A63571E}" type="slidenum">
              <a:rPr lang="en-RU" smtClean="0"/>
              <a:t>‹#›</a:t>
            </a:fld>
            <a:endParaRPr lang="en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1369BA-CCF9-04A5-3386-64C47AF174E7}"/>
              </a:ext>
            </a:extLst>
          </p:cNvPr>
          <p:cNvSpPr txBox="1"/>
          <p:nvPr userDrawn="1"/>
        </p:nvSpPr>
        <p:spPr>
          <a:xfrm>
            <a:off x="1965462" y="6378419"/>
            <a:ext cx="60976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" sz="1200" b="0" i="0" u="none" strike="noStrike" dirty="0">
                <a:solidFill>
                  <a:srgbClr val="EB008A"/>
                </a:solidFill>
                <a:effectLst/>
                <a:latin typeface="Cuprum"/>
              </a:rPr>
              <a:t>VI </a:t>
            </a:r>
            <a:r>
              <a:rPr lang="ru-RU" sz="1200" b="0" i="0" u="none" strike="noStrike" dirty="0">
                <a:solidFill>
                  <a:srgbClr val="EB008A"/>
                </a:solidFill>
                <a:effectLst/>
                <a:latin typeface="Cuprum"/>
              </a:rPr>
              <a:t>Международная конференция «Ягоды России 2023» (15 – 17 февраля 2023г.)</a:t>
            </a:r>
            <a:endParaRPr lang="ru-RU" sz="1200" b="0" i="0" dirty="0">
              <a:solidFill>
                <a:srgbClr val="EB008A"/>
              </a:solidFill>
              <a:effectLst/>
              <a:latin typeface="Cuprum"/>
            </a:endParaRPr>
          </a:p>
        </p:txBody>
      </p:sp>
    </p:spTree>
    <p:extLst>
      <p:ext uri="{BB962C8B-B14F-4D97-AF65-F5344CB8AC3E}">
        <p14:creationId xmlns:p14="http://schemas.microsoft.com/office/powerpoint/2010/main" val="1194245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7A94EDC-4D86-5914-9140-CB490B8A90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3056" y="2206370"/>
            <a:ext cx="7929734" cy="1859351"/>
          </a:xfrm>
        </p:spPr>
        <p:txBody>
          <a:bodyPr>
            <a:noAutofit/>
          </a:bodyPr>
          <a:lstStyle/>
          <a:p>
            <a:pPr algn="ctr"/>
            <a:r>
              <a:rPr lang="ru-RU" sz="4400" b="1" i="1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Проблемы поставок ягод малины в розничные сети </a:t>
            </a:r>
            <a:endParaRPr lang="ru-RU" sz="4400" b="1" i="1" dirty="0">
              <a:solidFill>
                <a:srgbClr val="00B050"/>
              </a:solidFill>
            </a:endParaRPr>
          </a:p>
        </p:txBody>
      </p:sp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id="{23005D02-3768-2411-AE25-BB886C9121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86815" y="4223602"/>
            <a:ext cx="3640058" cy="692097"/>
          </a:xfrm>
        </p:spPr>
        <p:txBody>
          <a:bodyPr/>
          <a:lstStyle/>
          <a:p>
            <a:r>
              <a:rPr lang="ru-RU" i="1" dirty="0">
                <a:solidFill>
                  <a:srgbClr val="EB008A"/>
                </a:solidFill>
              </a:rPr>
              <a:t>Мнение агронома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3791E0-FAED-CA77-2FDE-7A8410900B05}"/>
              </a:ext>
            </a:extLst>
          </p:cNvPr>
          <p:cNvSpPr txBox="1"/>
          <p:nvPr/>
        </p:nvSpPr>
        <p:spPr>
          <a:xfrm>
            <a:off x="2631367" y="5627483"/>
            <a:ext cx="72543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Ирина Барбашина, главный агроном ООО «Ягодная Долина»</a:t>
            </a:r>
            <a:endParaRPr lang="ru-RU" sz="1800" b="1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2939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F9EDF0C-2D6A-44EB-BE78-AA792688B3CF}"/>
              </a:ext>
            </a:extLst>
          </p:cNvPr>
          <p:cNvSpPr/>
          <p:nvPr/>
        </p:nvSpPr>
        <p:spPr>
          <a:xfrm>
            <a:off x="5528931" y="287668"/>
            <a:ext cx="60329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Планирование / </a:t>
            </a:r>
            <a:r>
              <a:rPr lang="ru-RU" sz="1600" b="1" i="1" dirty="0">
                <a:solidFill>
                  <a:srgbClr val="00B050"/>
                </a:solidFill>
              </a:rPr>
              <a:t>этикетка</a:t>
            </a:r>
            <a:endParaRPr lang="id-ID" sz="1600" b="1" i="1" dirty="0">
              <a:solidFill>
                <a:srgbClr val="00B050"/>
              </a:solidFill>
              <a:latin typeface="Lato Heavy" panose="020F0902020204030203" pitchFamily="34" charset="0"/>
              <a:cs typeface="Lato Heavy" panose="020F0902020204030203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812CE17-D14E-A8A5-70BE-D017266F72F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4" r="18904"/>
          <a:stretch>
            <a:fillRect/>
          </a:stretch>
        </p:blipFill>
        <p:spPr/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A89C3E8-3314-03F2-2083-245DBCB9CCE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4" r="16604"/>
          <a:stretch>
            <a:fillRect/>
          </a:stretch>
        </p:blipFill>
        <p:spPr/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D08D5ECF-4FBA-A3C6-961A-3D9400637754}"/>
              </a:ext>
            </a:extLst>
          </p:cNvPr>
          <p:cNvSpPr txBox="1"/>
          <p:nvPr/>
        </p:nvSpPr>
        <p:spPr>
          <a:xfrm>
            <a:off x="5849816" y="1624207"/>
            <a:ext cx="60960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/>
              <a:t>Этикетки для штрих кодов </a:t>
            </a:r>
            <a:r>
              <a:rPr lang="ru-RU" dirty="0"/>
              <a:t>— важный компонент для маркировки продукции. </a:t>
            </a:r>
          </a:p>
          <a:p>
            <a:endParaRPr lang="ru-RU" dirty="0"/>
          </a:p>
          <a:p>
            <a:r>
              <a:rPr lang="ru-RU" dirty="0"/>
              <a:t>Товары со штрих кодами быстро идентифицируются, помогая автоматизировать процесс продажи, учета, выведения статистики и инвентаризации. Достаточно считать маркировку специальным сканером, чтобы получить информацию о стране-изготовителе, компании, выпустившей товар, его массу, материалы и так далее.</a:t>
            </a:r>
          </a:p>
          <a:p>
            <a:r>
              <a:rPr lang="ru-RU" b="1" i="1" dirty="0">
                <a:solidFill>
                  <a:srgbClr val="00B050"/>
                </a:solidFill>
              </a:rPr>
              <a:t>Обязательное требование сетей!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B1BABC9-AEA6-4474-944C-A66F7FDE9BD9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218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4907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12C6847-617D-479D-B3EE-C2CEA9279EA6}"/>
              </a:ext>
            </a:extLst>
          </p:cNvPr>
          <p:cNvSpPr/>
          <p:nvPr/>
        </p:nvSpPr>
        <p:spPr>
          <a:xfrm>
            <a:off x="6007970" y="952499"/>
            <a:ext cx="5964864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1000" b="0" i="0" dirty="0">
                <a:solidFill>
                  <a:srgbClr val="1A1A1A"/>
                </a:solidFill>
                <a:effectLst/>
              </a:rPr>
              <a:t>При поставках на Распределительный центр (далее по тексту Политики – РЦ)</a:t>
            </a:r>
          </a:p>
          <a:p>
            <a:pPr algn="l"/>
            <a:r>
              <a:rPr lang="ru-RU" sz="1000" b="0" i="0" dirty="0">
                <a:solidFill>
                  <a:srgbClr val="1A1A1A"/>
                </a:solidFill>
                <a:effectLst/>
              </a:rPr>
              <a:t>Поставщик обязан соблюдать следующие требования при поставке Товара:</a:t>
            </a:r>
          </a:p>
          <a:p>
            <a:pPr algn="l"/>
            <a:r>
              <a:rPr lang="ru-RU" sz="1000" b="0" i="0" dirty="0">
                <a:solidFill>
                  <a:srgbClr val="1A1A1A"/>
                </a:solidFill>
                <a:effectLst/>
              </a:rPr>
              <a:t> Товар поставляется на поддонах размером 800х1200х150 мм (многоразовых или</a:t>
            </a:r>
          </a:p>
          <a:p>
            <a:pPr algn="l"/>
            <a:r>
              <a:rPr lang="ru-RU" sz="1000" b="0" i="0" dirty="0">
                <a:solidFill>
                  <a:srgbClr val="1A1A1A"/>
                </a:solidFill>
                <a:effectLst/>
              </a:rPr>
              <a:t> при поставках товара по схемам с хранением на РЦ и кросс-</a:t>
            </a:r>
            <a:r>
              <a:rPr lang="ru-RU" sz="1000" b="0" i="0" dirty="0" err="1">
                <a:solidFill>
                  <a:srgbClr val="1A1A1A"/>
                </a:solidFill>
                <a:effectLst/>
              </a:rPr>
              <a:t>докинг</a:t>
            </a:r>
            <a:r>
              <a:rPr lang="ru-RU" sz="1000" b="0" i="0" dirty="0">
                <a:solidFill>
                  <a:srgbClr val="1A1A1A"/>
                </a:solidFill>
                <a:effectLst/>
              </a:rPr>
              <a:t> с</a:t>
            </a:r>
          </a:p>
          <a:p>
            <a:pPr algn="l"/>
            <a:r>
              <a:rPr lang="ru-RU" sz="1000" b="0" i="0" dirty="0">
                <a:solidFill>
                  <a:srgbClr val="1A1A1A"/>
                </a:solidFill>
                <a:effectLst/>
              </a:rPr>
              <a:t>комплектацией на РЦ (приемка и отгрузка через склад, без размещения в зоне</a:t>
            </a:r>
          </a:p>
          <a:p>
            <a:pPr algn="l"/>
            <a:r>
              <a:rPr lang="ru-RU" sz="1000" b="0" i="0" dirty="0">
                <a:solidFill>
                  <a:srgbClr val="1A1A1A"/>
                </a:solidFill>
                <a:effectLst/>
              </a:rPr>
              <a:t>долговременного хранения) товара, на одном поддоне должно располагаться только одно</a:t>
            </a:r>
          </a:p>
          <a:p>
            <a:pPr algn="l"/>
            <a:r>
              <a:rPr lang="ru-RU" sz="1000" b="0" i="0" dirty="0">
                <a:solidFill>
                  <a:srgbClr val="1A1A1A"/>
                </a:solidFill>
                <a:effectLst/>
              </a:rPr>
              <a:t>наименование товара;</a:t>
            </a:r>
          </a:p>
          <a:p>
            <a:pPr algn="l"/>
            <a:r>
              <a:rPr lang="ru-RU" sz="1000" b="0" i="0" dirty="0">
                <a:solidFill>
                  <a:srgbClr val="1A1A1A"/>
                </a:solidFill>
                <a:effectLst/>
              </a:rPr>
              <a:t> допускается при транспортировке установка одного поддона с товаром на</a:t>
            </a:r>
          </a:p>
          <a:p>
            <a:pPr algn="l"/>
            <a:r>
              <a:rPr lang="ru-RU" sz="1000" b="0" i="0" dirty="0">
                <a:solidFill>
                  <a:srgbClr val="1A1A1A"/>
                </a:solidFill>
                <a:effectLst/>
              </a:rPr>
              <a:t>другой при условии, что качество товара от такой установки не пострадает;</a:t>
            </a:r>
          </a:p>
          <a:p>
            <a:pPr algn="l"/>
            <a:r>
              <a:rPr lang="ru-RU" sz="1000" b="0" i="0" dirty="0">
                <a:solidFill>
                  <a:srgbClr val="1A1A1A"/>
                </a:solidFill>
                <a:effectLst/>
              </a:rPr>
              <a:t> при поставках товара по схемам с хранением на РЦ и кросс-</a:t>
            </a:r>
            <a:r>
              <a:rPr lang="ru-RU" sz="1000" b="0" i="0" dirty="0" err="1">
                <a:solidFill>
                  <a:srgbClr val="1A1A1A"/>
                </a:solidFill>
                <a:effectLst/>
              </a:rPr>
              <a:t>докинг</a:t>
            </a:r>
            <a:r>
              <a:rPr lang="ru-RU" sz="1000" b="0" i="0" dirty="0">
                <a:solidFill>
                  <a:srgbClr val="1A1A1A"/>
                </a:solidFill>
                <a:effectLst/>
              </a:rPr>
              <a:t> с</a:t>
            </a:r>
          </a:p>
          <a:p>
            <a:pPr algn="l"/>
            <a:r>
              <a:rPr lang="ru-RU" sz="1000" b="0" i="0" dirty="0">
                <a:solidFill>
                  <a:srgbClr val="1A1A1A"/>
                </a:solidFill>
                <a:effectLst/>
              </a:rPr>
              <a:t>комплектацией на РЦ на одном поддоне недопустимо размещение товара с разными</a:t>
            </a:r>
          </a:p>
          <a:p>
            <a:pPr algn="l"/>
            <a:r>
              <a:rPr lang="ru-RU" sz="1000" b="0" i="0" dirty="0">
                <a:solidFill>
                  <a:srgbClr val="1A1A1A"/>
                </a:solidFill>
                <a:effectLst/>
              </a:rPr>
              <a:t>датами изготовления, а для алкогольной продукции – разными датами розлива;</a:t>
            </a:r>
          </a:p>
          <a:p>
            <a:pPr algn="l"/>
            <a:r>
              <a:rPr lang="ru-RU" sz="1000" b="0" i="0" dirty="0">
                <a:solidFill>
                  <a:srgbClr val="1A1A1A"/>
                </a:solidFill>
                <a:effectLst/>
              </a:rPr>
              <a:t> при поставках товара по схемам с хранением на РЦ и кросс-</a:t>
            </a:r>
            <a:r>
              <a:rPr lang="ru-RU" sz="1000" b="0" i="0" dirty="0" err="1">
                <a:solidFill>
                  <a:srgbClr val="1A1A1A"/>
                </a:solidFill>
                <a:effectLst/>
              </a:rPr>
              <a:t>докинг</a:t>
            </a:r>
            <a:r>
              <a:rPr lang="ru-RU" sz="1000" b="0" i="0" dirty="0">
                <a:solidFill>
                  <a:srgbClr val="1A1A1A"/>
                </a:solidFill>
                <a:effectLst/>
              </a:rPr>
              <a:t> с</a:t>
            </a:r>
          </a:p>
          <a:p>
            <a:pPr algn="l"/>
            <a:r>
              <a:rPr lang="ru-RU" sz="1000" b="0" i="0" dirty="0">
                <a:solidFill>
                  <a:srgbClr val="1A1A1A"/>
                </a:solidFill>
                <a:effectLst/>
              </a:rPr>
              <a:t>комплектацией на РЦ на одном поддоне должны располагаться короба одного размера;</a:t>
            </a:r>
          </a:p>
          <a:p>
            <a:pPr algn="l"/>
            <a:r>
              <a:rPr lang="ru-RU" sz="1000" b="0" i="0" dirty="0">
                <a:solidFill>
                  <a:srgbClr val="1A1A1A"/>
                </a:solidFill>
                <a:effectLst/>
              </a:rPr>
              <a:t> товар не должен выступать за края поддона более чем на 1,5 см с каждой</a:t>
            </a:r>
          </a:p>
          <a:p>
            <a:pPr algn="l"/>
            <a:r>
              <a:rPr lang="ru-RU" sz="1000" b="0" i="0" dirty="0">
                <a:solidFill>
                  <a:srgbClr val="1A1A1A"/>
                </a:solidFill>
                <a:effectLst/>
              </a:rPr>
              <a:t>стороны;</a:t>
            </a:r>
          </a:p>
          <a:p>
            <a:pPr algn="l"/>
            <a:r>
              <a:rPr lang="ru-RU" sz="1000" b="0" i="0" dirty="0">
                <a:solidFill>
                  <a:srgbClr val="1A1A1A"/>
                </a:solidFill>
                <a:effectLst/>
              </a:rPr>
              <a:t> высота поддона c товаром не должна быть более 1,8 м, включая защиту углов и</a:t>
            </a:r>
          </a:p>
          <a:p>
            <a:pPr algn="l"/>
            <a:r>
              <a:rPr lang="ru-RU" sz="1000" b="0" i="0" dirty="0">
                <a:solidFill>
                  <a:srgbClr val="1A1A1A"/>
                </a:solidFill>
                <a:effectLst/>
              </a:rPr>
              <a:t>пять стяжек;</a:t>
            </a:r>
          </a:p>
          <a:p>
            <a:pPr algn="l"/>
            <a:r>
              <a:rPr lang="ru-RU" sz="1000" b="0" i="0" dirty="0">
                <a:solidFill>
                  <a:srgbClr val="1A1A1A"/>
                </a:solidFill>
                <a:effectLst/>
              </a:rPr>
              <a:t> товар на поддонах должен быть надежно закреплен;</a:t>
            </a:r>
          </a:p>
          <a:p>
            <a:pPr algn="l"/>
            <a:r>
              <a:rPr lang="ru-RU" sz="1000" b="0" i="0" dirty="0">
                <a:solidFill>
                  <a:srgbClr val="1A1A1A"/>
                </a:solidFill>
                <a:effectLst/>
              </a:rPr>
              <a:t> внешняя упаковка товаров должна быть из прочного картона или иного</a:t>
            </a:r>
          </a:p>
          <a:p>
            <a:pPr algn="l"/>
            <a:r>
              <a:rPr lang="ru-RU" sz="1000" b="0" i="0" dirty="0">
                <a:solidFill>
                  <a:srgbClr val="1A1A1A"/>
                </a:solidFill>
                <a:effectLst/>
              </a:rPr>
              <a:t>материала, позволяющего перевозить и складировать товар на поддонах, а также</a:t>
            </a:r>
          </a:p>
          <a:p>
            <a:pPr algn="l"/>
            <a:r>
              <a:rPr lang="ru-RU" sz="1000" b="0" i="0" dirty="0">
                <a:solidFill>
                  <a:srgbClr val="1A1A1A"/>
                </a:solidFill>
                <a:effectLst/>
              </a:rPr>
              <a:t>выдерживать не менее пяти перегрузок</a:t>
            </a:r>
          </a:p>
          <a:p>
            <a:pPr algn="l"/>
            <a:r>
              <a:rPr lang="ru-RU" sz="1000" b="0" i="0" dirty="0">
                <a:solidFill>
                  <a:srgbClr val="1A1A1A"/>
                </a:solidFill>
                <a:effectLst/>
              </a:rPr>
              <a:t>товара на разные места хранения или</a:t>
            </a:r>
          </a:p>
          <a:p>
            <a:pPr algn="l"/>
            <a:r>
              <a:rPr lang="ru-RU" sz="1000" b="0" i="0" dirty="0">
                <a:solidFill>
                  <a:srgbClr val="1A1A1A"/>
                </a:solidFill>
                <a:effectLst/>
              </a:rPr>
              <a:t>транспортировки;</a:t>
            </a:r>
          </a:p>
          <a:p>
            <a:pPr algn="l"/>
            <a:r>
              <a:rPr lang="ru-RU" sz="1000" b="0" i="0" dirty="0">
                <a:solidFill>
                  <a:srgbClr val="1A1A1A"/>
                </a:solidFill>
                <a:effectLst/>
              </a:rPr>
              <a:t> внешняя упаковка, при необходимости, должна соответствовать санитарно-</a:t>
            </a:r>
          </a:p>
          <a:p>
            <a:pPr algn="l"/>
            <a:r>
              <a:rPr lang="ru-RU" sz="1000" b="0" i="0" dirty="0">
                <a:solidFill>
                  <a:srgbClr val="1A1A1A"/>
                </a:solidFill>
                <a:effectLst/>
              </a:rPr>
              <a:t>гигиеническим нормам;</a:t>
            </a:r>
          </a:p>
          <a:p>
            <a:pPr algn="l"/>
            <a:r>
              <a:rPr lang="ru-RU" sz="1000" b="0" i="0" dirty="0">
                <a:solidFill>
                  <a:srgbClr val="1A1A1A"/>
                </a:solidFill>
                <a:effectLst/>
              </a:rPr>
              <a:t> одна упаковка должна содержать товар одного наименования с одним штрих-</a:t>
            </a:r>
          </a:p>
          <a:p>
            <a:pPr algn="l"/>
            <a:r>
              <a:rPr lang="ru-RU" sz="1000" b="0" i="0" dirty="0">
                <a:solidFill>
                  <a:srgbClr val="1A1A1A"/>
                </a:solidFill>
                <a:effectLst/>
              </a:rPr>
              <a:t> в случае осуществления поставки несколькими грузовиками Поставщик обязан</a:t>
            </a:r>
          </a:p>
          <a:p>
            <a:pPr algn="l"/>
            <a:r>
              <a:rPr lang="ru-RU" sz="1000" b="0" i="0" dirty="0">
                <a:solidFill>
                  <a:srgbClr val="1A1A1A"/>
                </a:solidFill>
                <a:effectLst/>
              </a:rPr>
              <a:t>оформлять товарную накладную на каждое автотранспортное средство;</a:t>
            </a:r>
          </a:p>
          <a:p>
            <a:pPr algn="l"/>
            <a:r>
              <a:rPr lang="ru-RU" sz="1000" b="0" i="0" dirty="0">
                <a:solidFill>
                  <a:srgbClr val="1A1A1A"/>
                </a:solidFill>
                <a:effectLst/>
              </a:rPr>
              <a:t> при неоднородной загрузке товара на поддоне при поставках по схеме кросс-</a:t>
            </a:r>
          </a:p>
          <a:p>
            <a:pPr algn="l"/>
            <a:r>
              <a:rPr lang="ru-RU" sz="1000" b="0" i="0" dirty="0" err="1">
                <a:solidFill>
                  <a:srgbClr val="1A1A1A"/>
                </a:solidFill>
                <a:effectLst/>
              </a:rPr>
              <a:t>докинг</a:t>
            </a:r>
            <a:r>
              <a:rPr lang="ru-RU" sz="1000" b="0" i="0" dirty="0">
                <a:solidFill>
                  <a:srgbClr val="1A1A1A"/>
                </a:solidFill>
                <a:effectLst/>
              </a:rPr>
              <a:t> с комплектацией на складе Поставщика товар размещается слоями, при этом</a:t>
            </a:r>
          </a:p>
          <a:p>
            <a:pPr algn="l"/>
            <a:r>
              <a:rPr lang="ru-RU" sz="1000" b="0" i="0" dirty="0">
                <a:solidFill>
                  <a:srgbClr val="1A1A1A"/>
                </a:solidFill>
                <a:effectLst/>
              </a:rPr>
              <a:t>наиболее тяжелый товар размещается в нижних рядах;</a:t>
            </a:r>
          </a:p>
          <a:p>
            <a:pPr algn="l"/>
            <a:r>
              <a:rPr lang="ru-RU" sz="1000" b="0" i="0" dirty="0">
                <a:solidFill>
                  <a:srgbClr val="1A1A1A"/>
                </a:solidFill>
                <a:effectLst/>
              </a:rPr>
              <a:t> не допускаются поставки товара на РЦ на автомашинах с высотой кузова менее</a:t>
            </a:r>
          </a:p>
          <a:p>
            <a:pPr algn="l"/>
            <a:r>
              <a:rPr lang="ru-RU" sz="1000" b="0" i="0" dirty="0">
                <a:solidFill>
                  <a:srgbClr val="1A1A1A"/>
                </a:solidFill>
                <a:effectLst/>
              </a:rPr>
              <a:t>Упаковка товаров должна соответствовать требованиям Технического Регламента</a:t>
            </a:r>
          </a:p>
          <a:p>
            <a:pPr algn="l"/>
            <a:r>
              <a:rPr lang="ru-RU" sz="1000" b="0" i="0" dirty="0">
                <a:solidFill>
                  <a:srgbClr val="1A1A1A"/>
                </a:solidFill>
                <a:effectLst/>
              </a:rPr>
              <a:t>Таможенного союза «О безопасности упаковки».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F9EDF0C-2D6A-44EB-BE78-AA792688B3CF}"/>
              </a:ext>
            </a:extLst>
          </p:cNvPr>
          <p:cNvSpPr/>
          <p:nvPr/>
        </p:nvSpPr>
        <p:spPr>
          <a:xfrm>
            <a:off x="5528931" y="287668"/>
            <a:ext cx="60329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Планирование / </a:t>
            </a:r>
            <a:r>
              <a:rPr lang="ru-RU" sz="1600" b="1" i="1" dirty="0">
                <a:solidFill>
                  <a:srgbClr val="00B050"/>
                </a:solidFill>
              </a:rPr>
              <a:t>Формирование паллет</a:t>
            </a:r>
            <a:endParaRPr lang="id-ID" sz="1600" b="1" i="1" dirty="0">
              <a:solidFill>
                <a:srgbClr val="00B050"/>
              </a:solidFill>
              <a:latin typeface="Lato Heavy" panose="020F0902020204030203" pitchFamily="34" charset="0"/>
              <a:cs typeface="Lato Heavy" panose="020F0902020204030203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E0DAE67-894B-AED5-745B-1D8809AFB19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21875"/>
          <a:stretch>
            <a:fillRect/>
          </a:stretch>
        </p:blipFill>
        <p:spPr>
          <a:xfrm rot="5400000">
            <a:off x="3144838" y="952500"/>
            <a:ext cx="2444750" cy="2444750"/>
          </a:xfr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6F54FC2-B88A-26DA-60C8-6C60AC7B4ACF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21875"/>
          <a:stretch>
            <a:fillRect/>
          </a:stretch>
        </p:blipFill>
        <p:spPr>
          <a:xfrm rot="5400000">
            <a:off x="3144838" y="3460750"/>
            <a:ext cx="2444750" cy="2444750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85E91E0-D2BF-8CE9-09D1-90E48E8379B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5" b="6125"/>
          <a:stretch>
            <a:fillRect/>
          </a:stretch>
        </p:blipFill>
        <p:spPr>
          <a:xfrm rot="5400000">
            <a:off x="-619125" y="2206625"/>
            <a:ext cx="4953000" cy="2444750"/>
          </a:xfrm>
        </p:spPr>
      </p:pic>
    </p:spTree>
    <p:extLst>
      <p:ext uri="{BB962C8B-B14F-4D97-AF65-F5344CB8AC3E}">
        <p14:creationId xmlns:p14="http://schemas.microsoft.com/office/powerpoint/2010/main" val="259215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2A2A1C2-33A1-0A40-9D8E-135DBE65F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12</a:t>
            </a:fld>
            <a:endParaRPr lang="en-RU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F99B9EF-5E59-BA06-5A4E-81A86B471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1587" y="1582905"/>
            <a:ext cx="6633521" cy="1453598"/>
          </a:xfrm>
        </p:spPr>
        <p:txBody>
          <a:bodyPr/>
          <a:lstStyle/>
          <a:p>
            <a:pPr algn="l"/>
            <a:r>
              <a:rPr lang="ru-RU" sz="5400" b="1" dirty="0"/>
              <a:t>Вопросы?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FB83D7-F778-3945-83F2-E2D258872AE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851588" y="2999678"/>
            <a:ext cx="6633521" cy="3126139"/>
          </a:xfrm>
        </p:spPr>
        <p:txBody>
          <a:bodyPr>
            <a:normAutofit/>
          </a:bodyPr>
          <a:lstStyle/>
          <a:p>
            <a:r>
              <a:rPr lang="ru-RU" dirty="0"/>
              <a:t>Контакты докладчика: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/>
              <a:t>Ирина Барбашина</a:t>
            </a: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/>
              <a:t>Главный агроном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+7</a:t>
            </a:r>
            <a:r>
              <a:rPr lang="ru-RU" dirty="0"/>
              <a:t> 920 517 18 74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Irinagolikova_1990@mail.ru</a:t>
            </a:r>
            <a:endParaRPr lang="ru-RU" dirty="0"/>
          </a:p>
        </p:txBody>
      </p:sp>
      <p:sp>
        <p:nvSpPr>
          <p:cNvPr id="12" name="Объект 11">
            <a:extLst>
              <a:ext uri="{FF2B5EF4-FFF2-40B4-BE49-F238E27FC236}">
                <a16:creationId xmlns:a16="http://schemas.microsoft.com/office/drawing/2014/main" id="{6FAB1E95-EDEC-4F21-C63A-B4EDD66E1DD1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ru-RU" dirty="0"/>
              <a:t>ООО «Ягодная долина»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47CB301-C15F-DC72-4D9F-3DD6A0D0CF3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l="2431" t="-1032" r="-4185" b="1032"/>
          <a:stretch/>
        </p:blipFill>
        <p:spPr>
          <a:xfrm>
            <a:off x="7946729" y="477838"/>
            <a:ext cx="4183058" cy="2627175"/>
          </a:xfrm>
        </p:spPr>
      </p:pic>
    </p:spTree>
    <p:extLst>
      <p:ext uri="{BB962C8B-B14F-4D97-AF65-F5344CB8AC3E}">
        <p14:creationId xmlns:p14="http://schemas.microsoft.com/office/powerpoint/2010/main" val="15688733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C1DF27F8-EF5F-E8E1-12EC-63AD05EE9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1692" y="75553"/>
            <a:ext cx="9453827" cy="815788"/>
          </a:xfrm>
        </p:spPr>
        <p:txBody>
          <a:bodyPr/>
          <a:lstStyle/>
          <a:p>
            <a:r>
              <a:rPr lang="ru-RU" b="1" dirty="0"/>
              <a:t>Особенности выращивания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6819A51-9BB6-F240-1004-E0595998A3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6386" y="1235338"/>
            <a:ext cx="3670756" cy="5139148"/>
          </a:xfrm>
        </p:spPr>
        <p:txBody>
          <a:bodyPr>
            <a:normAutofit/>
          </a:bodyPr>
          <a:lstStyle/>
          <a:p>
            <a: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u-RU" sz="1800" dirty="0"/>
              <a:t>Качественный посадочный материал</a:t>
            </a:r>
            <a:endParaRPr lang="en-US" sz="1800" dirty="0"/>
          </a:p>
          <a:p>
            <a: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u-RU" sz="1800" dirty="0"/>
              <a:t>Орошение</a:t>
            </a:r>
            <a:endParaRPr lang="en-US" sz="1800" dirty="0"/>
          </a:p>
          <a:p>
            <a: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u-RU" sz="1800" dirty="0"/>
              <a:t>Стратегия питания и защиты</a:t>
            </a:r>
            <a:endParaRPr lang="en-US" sz="1800" dirty="0"/>
          </a:p>
          <a:p>
            <a: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u-RU" sz="1800" dirty="0"/>
              <a:t>Постоянный мониторинг состояния растений</a:t>
            </a:r>
          </a:p>
          <a:p>
            <a: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u-RU" sz="1800" dirty="0"/>
              <a:t>Использование биологических препаратов</a:t>
            </a:r>
          </a:p>
          <a:p>
            <a: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u-RU" sz="1800" dirty="0"/>
              <a:t>Ведение соответствующей документации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C7B110F-9413-46D7-107A-27592CB8CC1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5765" y="161619"/>
            <a:ext cx="1529069" cy="152906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810DA4F-BD21-2D47-9CD7-A2EE19B2E4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1655" y="791101"/>
            <a:ext cx="4689597" cy="263789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31D2BB8-88E4-3611-F75B-63168A9BF3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1655" y="3539237"/>
            <a:ext cx="4689597" cy="2637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4889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C1DF27F8-EF5F-E8E1-12EC-63AD05EE9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1692" y="75553"/>
            <a:ext cx="9453827" cy="815788"/>
          </a:xfrm>
        </p:spPr>
        <p:txBody>
          <a:bodyPr/>
          <a:lstStyle/>
          <a:p>
            <a:r>
              <a:rPr lang="ru-RU" b="1" dirty="0"/>
              <a:t>Подбор сорта!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6819A51-9BB6-F240-1004-E0595998A3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6386" y="1235338"/>
            <a:ext cx="3670756" cy="5139148"/>
          </a:xfrm>
        </p:spPr>
        <p:txBody>
          <a:bodyPr>
            <a:normAutofit/>
          </a:bodyPr>
          <a:lstStyle/>
          <a:p>
            <a:pPr marL="171450" indent="-171450">
              <a:buClr>
                <a:schemeClr val="accent1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2400" dirty="0"/>
              <a:t>Основной сорт малины у нас на поле - </a:t>
            </a:r>
            <a:r>
              <a:rPr lang="ru-RU" sz="2400" dirty="0" err="1"/>
              <a:t>Энросадира</a:t>
            </a:r>
            <a:r>
              <a:rPr lang="ru-RU" sz="2400" dirty="0"/>
              <a:t> (</a:t>
            </a:r>
            <a:r>
              <a:rPr lang="en-US" sz="2400" b="0" i="0" dirty="0">
                <a:solidFill>
                  <a:srgbClr val="000000"/>
                </a:solidFill>
                <a:effectLst/>
              </a:rPr>
              <a:t>shelf life </a:t>
            </a:r>
            <a:r>
              <a:rPr lang="ru-RU" sz="2400" b="0" i="0" dirty="0">
                <a:solidFill>
                  <a:srgbClr val="000000"/>
                </a:solidFill>
                <a:effectLst/>
              </a:rPr>
              <a:t>№1, среди сортов+ высокие вкусовые качества)</a:t>
            </a:r>
            <a:endParaRPr lang="nl-NL" sz="2400" dirty="0"/>
          </a:p>
          <a:p>
            <a:pPr marL="171450" indent="-171450">
              <a:buClr>
                <a:schemeClr val="accent1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2400" dirty="0"/>
              <a:t>Упаковка малины: 125,200, 250, 300 </a:t>
            </a:r>
            <a:r>
              <a:rPr lang="ru-RU" sz="2400" dirty="0" err="1"/>
              <a:t>гр</a:t>
            </a:r>
            <a:endParaRPr lang="ru-RU" sz="2400" dirty="0"/>
          </a:p>
          <a:p>
            <a:pPr marL="171450" indent="-171450">
              <a:buClr>
                <a:schemeClr val="accent1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2400" dirty="0"/>
              <a:t>Размер ягода до 4 см!</a:t>
            </a:r>
          </a:p>
          <a:p>
            <a:pPr marL="171450" indent="-171450">
              <a:buClr>
                <a:schemeClr val="accent1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2400" dirty="0"/>
              <a:t>Вес ягоды 8-11гр.</a:t>
            </a:r>
          </a:p>
          <a:p>
            <a:pPr marL="171450" indent="-171450">
              <a:buClr>
                <a:schemeClr val="accent1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2400" dirty="0"/>
              <a:t>Brix 8-11</a:t>
            </a:r>
            <a:endParaRPr lang="ru-RU" sz="2400" dirty="0"/>
          </a:p>
          <a:p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C7B110F-9413-46D7-107A-27592CB8CC1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5765" y="161619"/>
            <a:ext cx="1529069" cy="152906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810DA4F-BD21-2D47-9CD7-A2EE19B2E4A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281655" y="791101"/>
            <a:ext cx="4689597" cy="263789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31D2BB8-88E4-3611-F75B-63168A9BF31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10800000">
            <a:off x="5281655" y="3539237"/>
            <a:ext cx="4689596" cy="2637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670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C1DF27F8-EF5F-E8E1-12EC-63AD05EE9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8495" y="125339"/>
            <a:ext cx="9453827" cy="815788"/>
          </a:xfrm>
        </p:spPr>
        <p:txBody>
          <a:bodyPr/>
          <a:lstStyle/>
          <a:p>
            <a:r>
              <a:rPr lang="ru-RU" sz="4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Сбор</a:t>
            </a:r>
            <a:endParaRPr lang="en-US" sz="4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6819A51-9BB6-F240-1004-E0595998A3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6386" y="1814239"/>
            <a:ext cx="3670756" cy="5139148"/>
          </a:xfrm>
        </p:spPr>
        <p:txBody>
          <a:bodyPr>
            <a:normAutofit/>
          </a:bodyPr>
          <a:lstStyle/>
          <a:p>
            <a: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u-RU" sz="2400" dirty="0"/>
              <a:t>Контроль качества</a:t>
            </a:r>
            <a:endParaRPr lang="en-US" sz="2400" dirty="0"/>
          </a:p>
          <a:p>
            <a: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u-RU" sz="2400" dirty="0"/>
              <a:t>Соблюдение правил гигиены</a:t>
            </a:r>
          </a:p>
          <a:p>
            <a: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u-RU" sz="2400" dirty="0"/>
              <a:t>Чистота на поле</a:t>
            </a:r>
          </a:p>
          <a:p>
            <a: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u-RU" sz="2400" dirty="0"/>
              <a:t>Бережное отношение к продукции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C7B110F-9413-46D7-107A-27592CB8CC1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5765" y="161619"/>
            <a:ext cx="1529069" cy="152906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810DA4F-BD21-2D47-9CD7-A2EE19B2E4A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281655" y="791101"/>
            <a:ext cx="4689596" cy="263789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31D2BB8-88E4-3611-F75B-63168A9BF31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281655" y="3539237"/>
            <a:ext cx="4689596" cy="263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7798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66666D2-3ACB-D474-B893-F06B5F16E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825" y="1479550"/>
            <a:ext cx="10420350" cy="3898900"/>
          </a:xfrm>
          <a:prstGeom prst="rect">
            <a:avLst/>
          </a:prstGeom>
        </p:spPr>
      </p:pic>
      <p:sp>
        <p:nvSpPr>
          <p:cNvPr id="3" name="Rectangle 14">
            <a:extLst>
              <a:ext uri="{FF2B5EF4-FFF2-40B4-BE49-F238E27FC236}">
                <a16:creationId xmlns:a16="http://schemas.microsoft.com/office/drawing/2014/main" id="{6A5D1ED0-770F-513E-C1FC-7824CBF88E68}"/>
              </a:ext>
            </a:extLst>
          </p:cNvPr>
          <p:cNvSpPr/>
          <p:nvPr/>
        </p:nvSpPr>
        <p:spPr>
          <a:xfrm>
            <a:off x="3186459" y="409370"/>
            <a:ext cx="69789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Продажа через супермаркеты/ </a:t>
            </a:r>
            <a:r>
              <a:rPr lang="ru-RU" sz="1600" b="1" i="1" dirty="0">
                <a:solidFill>
                  <a:srgbClr val="0B8B3C"/>
                </a:solidFill>
              </a:rPr>
              <a:t>требования</a:t>
            </a:r>
            <a:endParaRPr lang="id-ID" sz="1600" b="1" i="1" dirty="0">
              <a:solidFill>
                <a:srgbClr val="0B8B3C"/>
              </a:solidFill>
              <a:latin typeface="Lato Heavy" panose="020F0902020204030203" pitchFamily="34" charset="0"/>
              <a:cs typeface="Lato Heavy" panose="020F0902020204030203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DD8D6B-92FD-817D-D775-058B663DED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39" y="0"/>
            <a:ext cx="9577608" cy="681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3670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E261CFF-CDA2-C526-E7C0-2331DA959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825" y="631825"/>
            <a:ext cx="10420350" cy="559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434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5859405" y="329465"/>
            <a:ext cx="5858312" cy="6199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b="1" dirty="0"/>
              <a:t>Фитосанитарная сертификация ягод</a:t>
            </a:r>
          </a:p>
          <a:p>
            <a:pPr>
              <a:lnSpc>
                <a:spcPct val="150000"/>
              </a:lnSpc>
            </a:pPr>
            <a:r>
              <a:rPr lang="ru-RU" sz="1400" dirty="0"/>
              <a:t>Если растительная продукция поставляется на рынок в свежем (</a:t>
            </a:r>
            <a:r>
              <a:rPr lang="ru-RU" sz="1400" dirty="0" err="1"/>
              <a:t>нерасфасованном</a:t>
            </a:r>
            <a:r>
              <a:rPr lang="ru-RU" sz="1400" dirty="0"/>
              <a:t>) виде, то для нее требуется обязательная фитосанитарная сертификация согласно Решению КТС №318 от 18.06.2010. Процедура проводится территориальными отделениями </a:t>
            </a:r>
            <a:r>
              <a:rPr lang="ru-RU" sz="1400" dirty="0" err="1"/>
              <a:t>Россельхознадзора</a:t>
            </a:r>
            <a:r>
              <a:rPr lang="ru-RU" sz="1400" dirty="0"/>
              <a:t> и предполагает проверку товара по нормам карантинной безопасности.</a:t>
            </a:r>
          </a:p>
          <a:p>
            <a:pPr>
              <a:lnSpc>
                <a:spcPct val="150000"/>
              </a:lnSpc>
            </a:pPr>
            <a:r>
              <a:rPr lang="ru-RU" sz="1400" dirty="0"/>
              <a:t>Фитосанитарный сертификат на ягоды оформляется по месту производства или в пунктах таможенного контроля. Для его выдачи эксперты </a:t>
            </a:r>
            <a:r>
              <a:rPr lang="ru-RU" sz="1400" dirty="0" err="1"/>
              <a:t>Россельхознадзора</a:t>
            </a:r>
            <a:r>
              <a:rPr lang="ru-RU" sz="1400" dirty="0"/>
              <a:t> изучают документацию предпринимателя (заявление с данными о товаре и его маршруте, контракт на поставку и т.д.), проводят лабораторные исследования образцов растительных плодов, проверяя, не заражена ли они вредоносными насекомыми или инфекционными заболеваниями.</a:t>
            </a:r>
          </a:p>
          <a:p>
            <a:pPr>
              <a:lnSpc>
                <a:spcPct val="150000"/>
              </a:lnSpc>
            </a:pPr>
            <a:r>
              <a:rPr lang="ru-RU" sz="1400" dirty="0"/>
              <a:t>Если при исследовании груза выявляются потенциальные риски, проводится его обеззараживание, о чем составляется соответствующих акт. Фитосанитарный сертификат выдается на одну партию, которая прошла предусмотренные законодательством проверки.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endParaRPr lang="ru-RU" sz="1400" dirty="0"/>
          </a:p>
        </p:txBody>
      </p:sp>
      <p:pic>
        <p:nvPicPr>
          <p:cNvPr id="10" name="Рисунок 9" descr="company-11178-5.jp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/>
          <a:srcRect l="15158" r="15158"/>
          <a:stretch>
            <a:fillRect/>
          </a:stretch>
        </p:blipFill>
        <p:spPr/>
      </p:pic>
      <p:pic>
        <p:nvPicPr>
          <p:cNvPr id="11" name="Рисунок 10" descr="03189654bd4a197d3dfa48e76dc7a38b_1627906000.jpg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/>
          <a:srcRect t="14689" b="14689"/>
          <a:stretch>
            <a:fillRect/>
          </a:stretch>
        </p:blipFill>
        <p:spPr/>
      </p:pic>
      <p:pic>
        <p:nvPicPr>
          <p:cNvPr id="12" name="Рисунок 11" descr="170711_59_Ma.jpg"/>
          <p:cNvPicPr>
            <a:picLocks noGrp="1" noChangeAspect="1"/>
          </p:cNvPicPr>
          <p:nvPr>
            <p:ph type="pic" sz="quarter" idx="18"/>
          </p:nvPr>
        </p:nvPicPr>
        <p:blipFill>
          <a:blip r:embed="rId4" cstate="print"/>
          <a:srcRect t="14649" b="1464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2015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C1DF27F8-EF5F-E8E1-12EC-63AD05EE9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8495" y="125339"/>
            <a:ext cx="9453827" cy="815788"/>
          </a:xfrm>
        </p:spPr>
        <p:txBody>
          <a:bodyPr/>
          <a:lstStyle/>
          <a:p>
            <a:r>
              <a:rPr lang="ru-RU" sz="4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Упаковка</a:t>
            </a:r>
            <a:endParaRPr lang="en-US" sz="4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6819A51-9BB6-F240-1004-E0595998A3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6386" y="1814239"/>
            <a:ext cx="3670756" cy="5139148"/>
          </a:xfrm>
        </p:spPr>
        <p:txBody>
          <a:bodyPr>
            <a:normAutofit/>
          </a:bodyPr>
          <a:lstStyle/>
          <a:p>
            <a: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u-RU" sz="2400" dirty="0"/>
              <a:t>Контроль качества</a:t>
            </a:r>
          </a:p>
          <a:p>
            <a: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u-RU" sz="2400" dirty="0"/>
              <a:t>Быстрое охлаждение</a:t>
            </a:r>
            <a:endParaRPr lang="en-US" sz="2400" dirty="0"/>
          </a:p>
          <a:p>
            <a: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u-RU" sz="2400" dirty="0"/>
              <a:t>Специализированная рабочая зона</a:t>
            </a:r>
            <a:endParaRPr lang="en-US" sz="2400" dirty="0"/>
          </a:p>
          <a:p>
            <a: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u-RU" sz="2400" dirty="0"/>
              <a:t>Запоминающийся дизайн упаковки</a:t>
            </a:r>
            <a:endParaRPr lang="en-US" sz="2400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C7B110F-9413-46D7-107A-27592CB8CC1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5765" y="161619"/>
            <a:ext cx="1529069" cy="152906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810DA4F-BD21-2D47-9CD7-A2EE19B2E4A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281655" y="791101"/>
            <a:ext cx="4689596" cy="263789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31D2BB8-88E4-3611-F75B-63168A9BF31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281656" y="3539237"/>
            <a:ext cx="4689594" cy="263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5913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2620</TotalTime>
  <Words>684</Words>
  <Application>Microsoft Office PowerPoint</Application>
  <PresentationFormat>Широкоэкранный</PresentationFormat>
  <Paragraphs>81</Paragraphs>
  <Slides>12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0" baseType="lpstr">
      <vt:lpstr>Arial</vt:lpstr>
      <vt:lpstr>Calibri</vt:lpstr>
      <vt:lpstr>Calibri Light</vt:lpstr>
      <vt:lpstr>Cuprum</vt:lpstr>
      <vt:lpstr>Lato Heavy</vt:lpstr>
      <vt:lpstr>Times New Roman</vt:lpstr>
      <vt:lpstr>Wingdings</vt:lpstr>
      <vt:lpstr>Office Theme</vt:lpstr>
      <vt:lpstr>Проблемы поставок ягод малины в розничные сети </vt:lpstr>
      <vt:lpstr>Особенности выращивания</vt:lpstr>
      <vt:lpstr>Подбор сорта!</vt:lpstr>
      <vt:lpstr>Сбор</vt:lpstr>
      <vt:lpstr>Презентация PowerPoint</vt:lpstr>
      <vt:lpstr>Презентация PowerPoint</vt:lpstr>
      <vt:lpstr>Презентация PowerPoint</vt:lpstr>
      <vt:lpstr>Презентация PowerPoint</vt:lpstr>
      <vt:lpstr>Упаковка</vt:lpstr>
      <vt:lpstr>Презентация PowerPoint</vt:lpstr>
      <vt:lpstr>Презентация PowerPoint</vt:lpstr>
      <vt:lpstr>Вопросы?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29 августа 2022</dc:title>
  <dc:subject/>
  <dc:creator>Ирина Козий</dc:creator>
  <cp:keywords/>
  <dc:description/>
  <cp:lastModifiedBy>Ирина Барбашина</cp:lastModifiedBy>
  <cp:revision>41</cp:revision>
  <dcterms:created xsi:type="dcterms:W3CDTF">2022-01-26T15:43:27Z</dcterms:created>
  <dcterms:modified xsi:type="dcterms:W3CDTF">2023-02-09T11:32:24Z</dcterms:modified>
  <cp:category/>
</cp:coreProperties>
</file>