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4" r:id="rId7"/>
    <p:sldId id="266" r:id="rId8"/>
    <p:sldId id="267" r:id="rId9"/>
    <p:sldId id="268" r:id="rId10"/>
  </p:sldIdLst>
  <p:sldSz cx="9144000" cy="5715000" type="screen16x1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d+5nR5Kf+Z9jFGT4AIoiv9Pce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92"/>
    <a:srgbClr val="93B3D7"/>
    <a:srgbClr val="1F497D"/>
    <a:srgbClr val="95B3D7"/>
    <a:srgbClr val="A1D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0"/>
  </p:normalViewPr>
  <p:slideViewPr>
    <p:cSldViewPr snapToGrid="0">
      <p:cViewPr varScale="1">
        <p:scale>
          <a:sx n="153" d="100"/>
          <a:sy n="153" d="100"/>
        </p:scale>
        <p:origin x="440" y="1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89675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2686182" y="-895482"/>
            <a:ext cx="377163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5219965" y="1638304"/>
            <a:ext cx="4876271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028965" y="-342897"/>
            <a:ext cx="4876271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4648200" y="1333500"/>
            <a:ext cx="4038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4645032" y="1279261"/>
            <a:ext cx="4041775" cy="533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4645032" y="1812396"/>
            <a:ext cx="4041775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457207" y="227543"/>
            <a:ext cx="3008313" cy="96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3575050" y="227545"/>
            <a:ext cx="5111750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457207" y="1195920"/>
            <a:ext cx="3008313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tif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1746476" y="-1731712"/>
            <a:ext cx="5651048" cy="9144000"/>
          </a:xfrm>
          <a:prstGeom prst="roundRect">
            <a:avLst>
              <a:gd name="adj" fmla="val 0"/>
            </a:avLst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36512" y="2172073"/>
            <a:ext cx="5112568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Требования и особенности выращивания ягод для переработки (виды ягод, качество, себестоимость, основные рекомендации по выбору сортов и технологии выращивания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)</a:t>
            </a:r>
            <a:endParaRPr sz="18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" descr="Food and Drink IPhone Wallpapers, Free Backgrounds for IPhone 6, 6S, 7, 8,  Lock Screen Wallpaper 750x13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056" y="121196"/>
            <a:ext cx="3117288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 rot="1820650">
            <a:off x="3685165" y="3588670"/>
            <a:ext cx="1827721" cy="1827721"/>
          </a:xfrm>
          <a:prstGeom prst="ellipse">
            <a:avLst/>
          </a:prstGeom>
          <a:solidFill>
            <a:srgbClr val="A1D848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l="20334" t="15811" r="18270" b="6014"/>
          <a:stretch/>
        </p:blipFill>
        <p:spPr>
          <a:xfrm>
            <a:off x="3794414" y="3721596"/>
            <a:ext cx="1609224" cy="156187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 rot="5400000">
            <a:off x="827500" y="2406034"/>
            <a:ext cx="735775" cy="1968300"/>
          </a:xfrm>
          <a:prstGeom prst="round2SameRect">
            <a:avLst>
              <a:gd name="adj1" fmla="val 12258"/>
              <a:gd name="adj2" fmla="val 0"/>
            </a:avLst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220513" y="3171829"/>
            <a:ext cx="2040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Р</a:t>
            </a:r>
            <a:r>
              <a:rPr lang="ru-RU" sz="18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астущий спрос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 rot="5400000">
            <a:off x="3852658" y="2352044"/>
            <a:ext cx="747669" cy="2184300"/>
          </a:xfrm>
          <a:prstGeom prst="round2SameRect">
            <a:avLst>
              <a:gd name="adj1" fmla="val 12258"/>
              <a:gd name="adj2" fmla="val 0"/>
            </a:avLst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134320" y="3121830"/>
            <a:ext cx="2400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Гарантированный сбыт</a:t>
            </a:r>
            <a:endParaRPr sz="1800" b="1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3233754" y="3930142"/>
            <a:ext cx="28923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расширение</a:t>
            </a:r>
            <a:r>
              <a:rPr lang="ru-RU" sz="1400" b="0" i="0" u="none" strike="noStrike" cap="none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ассортимента отечественных производителей с использованием ягод </a:t>
            </a:r>
            <a:br>
              <a:rPr lang="ru-RU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и фруктов</a:t>
            </a:r>
            <a:endParaRPr sz="1400" b="0" i="0" u="none" strike="noStrike" cap="none" dirty="0">
              <a:solidFill>
                <a:srgbClr val="1F497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 rot="5400000">
            <a:off x="6958300" y="2341693"/>
            <a:ext cx="735300" cy="2213400"/>
          </a:xfrm>
          <a:prstGeom prst="round2SameRect">
            <a:avLst>
              <a:gd name="adj1" fmla="val 12258"/>
              <a:gd name="adj2" fmla="val 0"/>
            </a:avLst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6233294" y="3125303"/>
            <a:ext cx="2400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Низкая конкуренция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350494" y="3930142"/>
            <a:ext cx="2520300" cy="12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недостаток</a:t>
            </a:r>
            <a:r>
              <a:rPr lang="ru-RU" sz="1400" b="0" i="0" u="none" strike="noStrike" cap="none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 локальных производителей </a:t>
            </a:r>
            <a:br>
              <a:rPr lang="ru-RU" sz="1400" b="0" i="0" u="none" strike="noStrike" cap="none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400" b="0" i="0" u="none" strike="noStrike" cap="none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в сегменте выращивания ягод на </a:t>
            </a:r>
            <a:r>
              <a:rPr lang="ru-RU" sz="1400" b="0" i="0" u="none" strike="noStrike" cap="none" dirty="0" err="1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промпереработку</a:t>
            </a:r>
            <a:endParaRPr sz="1400" b="0" i="0" u="none" strike="noStrike" cap="none" dirty="0">
              <a:solidFill>
                <a:srgbClr val="1F497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7762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3120313" y="4040599"/>
            <a:ext cx="113452" cy="113452"/>
          </a:xfrm>
          <a:prstGeom prst="ellipse">
            <a:avLst/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 l="20334" t="15811" r="18270" b="6014"/>
          <a:stretch/>
        </p:blipFill>
        <p:spPr>
          <a:xfrm>
            <a:off x="179512" y="173929"/>
            <a:ext cx="984343" cy="95537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1" name="Google Shape;131;p4"/>
          <p:cNvSpPr/>
          <p:nvPr/>
        </p:nvSpPr>
        <p:spPr>
          <a:xfrm rot="5400000">
            <a:off x="2660621" y="89249"/>
            <a:ext cx="45719" cy="5361213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2874" y="0"/>
            <a:ext cx="9144000" cy="5715000"/>
          </a:xfrm>
          <a:prstGeom prst="frame">
            <a:avLst>
              <a:gd name="adj1" fmla="val 263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-131076" y="1172072"/>
            <a:ext cx="48225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  <a:t>Перспективы рынка замороженных ягод и фруктов</a:t>
            </a:r>
            <a:endParaRPr sz="1400" b="0" i="0" u="none" strike="noStrike" cap="none" dirty="0">
              <a:solidFill>
                <a:srgbClr val="366092"/>
              </a:solidFill>
              <a:sym typeface="Arial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226131" y="3828360"/>
            <a:ext cx="2879856" cy="188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Производственные предприятия, использующие замороженную ягоду и фрукты при производстве своих продуктов, продолжают работать и им требуется сырье</a:t>
            </a:r>
            <a:endParaRPr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7762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" name="Google Shape;9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0238" y="682171"/>
            <a:ext cx="1610619" cy="1599202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7" name="Google Shape;10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0737" y="1777874"/>
            <a:ext cx="2101071" cy="14214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Google Shape;128;p4"/>
          <p:cNvSpPr/>
          <p:nvPr/>
        </p:nvSpPr>
        <p:spPr>
          <a:xfrm>
            <a:off x="6237409" y="4040599"/>
            <a:ext cx="113452" cy="113452"/>
          </a:xfrm>
          <a:prstGeom prst="ellipse">
            <a:avLst/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5116">
            <a:off x="5814985" y="207210"/>
            <a:ext cx="1606737" cy="1899099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/>
          <p:nvPr/>
        </p:nvSpPr>
        <p:spPr>
          <a:xfrm>
            <a:off x="0" y="999808"/>
            <a:ext cx="496753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  <a:t>Основные проблемы рынка</a:t>
            </a:r>
            <a:endParaRPr sz="1400" b="0" i="0" u="none" strike="noStrike" cap="none" dirty="0">
              <a:solidFill>
                <a:srgbClr val="366092"/>
              </a:solidFill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 rot="5400000">
            <a:off x="1096622" y="1909630"/>
            <a:ext cx="864097" cy="1751725"/>
          </a:xfrm>
          <a:prstGeom prst="round2SameRect">
            <a:avLst>
              <a:gd name="adj1" fmla="val 12258"/>
              <a:gd name="adj2" fmla="val 0"/>
            </a:avLst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652809" y="2462326"/>
            <a:ext cx="20402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Недостаток</a:t>
            </a:r>
            <a:br>
              <a:rPr lang="ru-RU"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сырья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172739" y="2462326"/>
            <a:ext cx="455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A1D8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8"/>
          <p:cNvSpPr/>
          <p:nvPr/>
        </p:nvSpPr>
        <p:spPr>
          <a:xfrm>
            <a:off x="664853" y="3271545"/>
            <a:ext cx="240603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Импорт ограничен</a:t>
            </a:r>
            <a:endParaRPr sz="1400" b="0" i="0" u="none" strike="noStrike" cap="none" dirty="0">
              <a:solidFill>
                <a:srgbClr val="1F497D"/>
              </a:solidFill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7624"/>
              </a:buClr>
              <a:buSzPts val="1400"/>
              <a:buFont typeface="Arial"/>
              <a:buChar char="•"/>
            </a:pPr>
            <a:r>
              <a:rPr lang="ru-RU" sz="1400" b="0" i="0" u="none" strike="noStrike" cap="none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финансовые риски</a:t>
            </a:r>
            <a:endParaRPr sz="1400" b="0" i="0" u="none" strike="noStrike" cap="none" dirty="0">
              <a:solidFill>
                <a:srgbClr val="1F497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7624"/>
              </a:buClr>
              <a:buSzPts val="1400"/>
              <a:buFont typeface="Arial"/>
              <a:buChar char="•"/>
            </a:pPr>
            <a:r>
              <a:rPr lang="ru-RU" sz="1400" b="0" i="0" u="none" strike="noStrike" cap="none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высокие логистические</a:t>
            </a:r>
            <a:br>
              <a:rPr lang="ru-RU" sz="1400" b="0" i="0" u="none" strike="noStrike" cap="none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400" b="0" i="0" u="none" strike="noStrike" cap="none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издержки </a:t>
            </a:r>
            <a:endParaRPr sz="1400" b="0" i="0" u="none" strike="noStrike" cap="none" dirty="0">
              <a:solidFill>
                <a:srgbClr val="1F497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694751" y="4228588"/>
            <a:ext cx="3100488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Локальное производство ягод</a:t>
            </a:r>
            <a:endParaRPr sz="1400" b="0" i="0" u="none" strike="noStrike" cap="none" dirty="0">
              <a:solidFill>
                <a:srgbClr val="1F497D"/>
              </a:solidFill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7624"/>
              </a:buClr>
              <a:buSzPts val="1400"/>
              <a:buFont typeface="Arial"/>
              <a:buChar char="•"/>
            </a:pPr>
            <a:r>
              <a:rPr lang="ru-RU" sz="1400" b="0" i="0" u="none" strike="noStrike" cap="none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недостаточный объем</a:t>
            </a:r>
            <a:endParaRPr sz="1400" b="0" i="0" u="none" strike="noStrike" cap="none" dirty="0">
              <a:solidFill>
                <a:srgbClr val="1F497D"/>
              </a:solidFill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7624"/>
              </a:buClr>
              <a:buSzPts val="1400"/>
              <a:buFont typeface="Arial"/>
              <a:buChar char="•"/>
            </a:pPr>
            <a:r>
              <a:rPr lang="ru-RU" sz="1400" b="0" i="0" u="none" strike="noStrike" cap="none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ограниченный ассортимент</a:t>
            </a:r>
            <a:endParaRPr sz="1400" b="0" i="0" u="none" strike="noStrike" cap="none" dirty="0">
              <a:solidFill>
                <a:srgbClr val="1F497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7624"/>
              </a:buClr>
              <a:buSzPts val="1400"/>
              <a:buFont typeface="Arial"/>
              <a:buChar char="•"/>
            </a:pPr>
            <a:r>
              <a:rPr lang="ru-RU" sz="1400" b="0" i="0" u="none" strike="noStrike" cap="none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низкое качество</a:t>
            </a:r>
            <a:endParaRPr sz="1400" b="0" i="0" u="none" strike="noStrike" cap="none" dirty="0">
              <a:solidFill>
                <a:srgbClr val="1F497D"/>
              </a:solidFill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7624"/>
              </a:buClr>
              <a:buSzPts val="1400"/>
              <a:buFont typeface="Arial"/>
              <a:buChar char="•"/>
            </a:pPr>
            <a:r>
              <a:rPr lang="ru-RU" sz="1400" b="0" i="0" u="none" strike="noStrike" cap="none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высокая цена</a:t>
            </a:r>
            <a:endParaRPr sz="1400" b="0" i="0" u="none" strike="noStrike" cap="none" dirty="0">
              <a:solidFill>
                <a:srgbClr val="1F497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581299" y="3373455"/>
            <a:ext cx="113452" cy="113452"/>
          </a:xfrm>
          <a:prstGeom prst="ellipse">
            <a:avLst/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581299" y="4327641"/>
            <a:ext cx="113452" cy="113452"/>
          </a:xfrm>
          <a:prstGeom prst="ellipse">
            <a:avLst/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l="20334" t="15811" r="18270" b="6014"/>
          <a:stretch/>
        </p:blipFill>
        <p:spPr>
          <a:xfrm>
            <a:off x="179512" y="173929"/>
            <a:ext cx="984343" cy="95537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0" name="Google Shape;150;p8"/>
          <p:cNvSpPr/>
          <p:nvPr/>
        </p:nvSpPr>
        <p:spPr>
          <a:xfrm rot="5400000">
            <a:off x="2384624" y="-136384"/>
            <a:ext cx="45719" cy="4599965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"/>
          <p:cNvSpPr/>
          <p:nvPr/>
        </p:nvSpPr>
        <p:spPr>
          <a:xfrm>
            <a:off x="-2281" y="40"/>
            <a:ext cx="9144000" cy="5715000"/>
          </a:xfrm>
          <a:prstGeom prst="frame">
            <a:avLst>
              <a:gd name="adj1" fmla="val 263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8"/>
          <p:cNvSpPr/>
          <p:nvPr/>
        </p:nvSpPr>
        <p:spPr>
          <a:xfrm rot="5400000">
            <a:off x="4535487" y="3361074"/>
            <a:ext cx="864097" cy="1729166"/>
          </a:xfrm>
          <a:prstGeom prst="round2SameRect">
            <a:avLst>
              <a:gd name="adj1" fmla="val 12258"/>
              <a:gd name="adj2" fmla="val 0"/>
            </a:avLst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/>
          <p:nvPr/>
        </p:nvSpPr>
        <p:spPr>
          <a:xfrm>
            <a:off x="4102955" y="3902489"/>
            <a:ext cx="24002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Отсутствие кооперации</a:t>
            </a:r>
            <a:endParaRPr sz="1800" b="1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4" name="Google Shape;154;p8" descr="Background of frozen berries Top view of raspberries and blueberries -  stock photo | Crushpixel"/>
          <p:cNvPicPr preferRelativeResize="0"/>
          <p:nvPr/>
        </p:nvPicPr>
        <p:blipFill rotWithShape="1">
          <a:blip r:embed="rId4">
            <a:alphaModFix/>
          </a:blip>
          <a:srcRect l="58647" t="9044" r="7705" b="40731"/>
          <a:stretch/>
        </p:blipFill>
        <p:spPr>
          <a:xfrm>
            <a:off x="5364088" y="449943"/>
            <a:ext cx="3279169" cy="31013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55" name="Google Shape;155;p8"/>
          <p:cNvSpPr/>
          <p:nvPr/>
        </p:nvSpPr>
        <p:spPr>
          <a:xfrm>
            <a:off x="5465784" y="603759"/>
            <a:ext cx="2892410" cy="2892410"/>
          </a:xfrm>
          <a:prstGeom prst="blockArc">
            <a:avLst>
              <a:gd name="adj1" fmla="val 14288026"/>
              <a:gd name="adj2" fmla="val 3171259"/>
              <a:gd name="adj3" fmla="val 2111"/>
            </a:avLst>
          </a:prstGeom>
          <a:solidFill>
            <a:srgbClr val="93B3D7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5837487" y="3901265"/>
            <a:ext cx="455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A1D8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/>
          <p:nvPr/>
        </p:nvSpPr>
        <p:spPr>
          <a:xfrm rot="5400000">
            <a:off x="6905614" y="3205550"/>
            <a:ext cx="1440158" cy="2616275"/>
          </a:xfrm>
          <a:prstGeom prst="round2SameRect">
            <a:avLst>
              <a:gd name="adj1" fmla="val 12258"/>
              <a:gd name="adj2" fmla="val 0"/>
            </a:avLst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6317559" y="3902490"/>
            <a:ext cx="261627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Отсутствие планового развития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локальных компаний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в подотрасли</a:t>
            </a:r>
            <a:endParaRPr sz="18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/>
          <p:nvPr/>
        </p:nvSpPr>
        <p:spPr>
          <a:xfrm>
            <a:off x="0" y="1443469"/>
            <a:ext cx="496753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  <a:t>С чего начать?</a:t>
            </a:r>
            <a:endParaRPr sz="3200" b="0" i="0" u="none" strike="noStrike" cap="none" dirty="0">
              <a:solidFill>
                <a:srgbClr val="A1D84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p10"/>
          <p:cNvSpPr/>
          <p:nvPr/>
        </p:nvSpPr>
        <p:spPr>
          <a:xfrm rot="5400000">
            <a:off x="1187138" y="3217016"/>
            <a:ext cx="864097" cy="1968201"/>
          </a:xfrm>
          <a:prstGeom prst="round2SameRect">
            <a:avLst>
              <a:gd name="adj1" fmla="val 12258"/>
              <a:gd name="adj2" fmla="val 0"/>
            </a:avLst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95B3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671683" y="3902486"/>
            <a:ext cx="20402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Анализ рынка</a:t>
            </a:r>
            <a:br>
              <a:rPr lang="ru-RU" sz="18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8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и </a:t>
            </a:r>
            <a:r>
              <a:rPr lang="ru-RU" sz="18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ассортимента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179512" y="3902486"/>
            <a:ext cx="455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A1D8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0"/>
          <p:cNvSpPr/>
          <p:nvPr/>
        </p:nvSpPr>
        <p:spPr>
          <a:xfrm rot="5400000">
            <a:off x="3957969" y="3139002"/>
            <a:ext cx="1152128" cy="2400250"/>
          </a:xfrm>
          <a:prstGeom prst="round2SameRect">
            <a:avLst>
              <a:gd name="adj1" fmla="val 12258"/>
              <a:gd name="adj2" fmla="val 0"/>
            </a:avLst>
          </a:prstGeom>
          <a:solidFill>
            <a:srgbClr val="93B3D7"/>
          </a:solidFill>
          <a:ln>
            <a:solidFill>
              <a:srgbClr val="93B3D7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0"/>
          <p:cNvSpPr/>
          <p:nvPr/>
        </p:nvSpPr>
        <p:spPr>
          <a:xfrm>
            <a:off x="3323880" y="3902488"/>
            <a:ext cx="240024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Поиск потенциальных партнеров по сбыту</a:t>
            </a:r>
            <a:endParaRPr sz="1800" b="1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1" name="Google Shape;171;p10"/>
          <p:cNvSpPr/>
          <p:nvPr/>
        </p:nvSpPr>
        <p:spPr>
          <a:xfrm rot="5400000">
            <a:off x="7044281" y="3169544"/>
            <a:ext cx="1152130" cy="2400250"/>
          </a:xfrm>
          <a:prstGeom prst="round2SameRect">
            <a:avLst>
              <a:gd name="adj1" fmla="val 12258"/>
              <a:gd name="adj2" fmla="val 0"/>
            </a:avLst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6420224" y="3902486"/>
            <a:ext cx="240024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Оценка собственных ресурсов компании</a:t>
            </a:r>
            <a:endParaRPr sz="1800" b="1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3" name="Google Shape;173;p10"/>
          <p:cNvPicPr preferRelativeResize="0"/>
          <p:nvPr/>
        </p:nvPicPr>
        <p:blipFill rotWithShape="1">
          <a:blip r:embed="rId3">
            <a:alphaModFix/>
          </a:blip>
          <a:srcRect l="20334" t="15811" r="18270" b="6014"/>
          <a:stretch/>
        </p:blipFill>
        <p:spPr>
          <a:xfrm>
            <a:off x="179512" y="173929"/>
            <a:ext cx="984343" cy="95537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4" name="Google Shape;174;p10"/>
          <p:cNvSpPr/>
          <p:nvPr/>
        </p:nvSpPr>
        <p:spPr>
          <a:xfrm rot="5400000">
            <a:off x="2408593" y="1099853"/>
            <a:ext cx="45719" cy="4857158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3B3D7">
              <a:alpha val="8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0"/>
          <p:cNvSpPr/>
          <p:nvPr/>
        </p:nvSpPr>
        <p:spPr>
          <a:xfrm>
            <a:off x="-9208" y="40"/>
            <a:ext cx="9144000" cy="5715000"/>
          </a:xfrm>
          <a:prstGeom prst="frame">
            <a:avLst>
              <a:gd name="adj1" fmla="val 263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5" r="14945" b="2637"/>
          <a:stretch/>
        </p:blipFill>
        <p:spPr>
          <a:xfrm>
            <a:off x="5281106" y="395728"/>
            <a:ext cx="3190300" cy="3100441"/>
          </a:xfrm>
          <a:prstGeom prst="ellipse">
            <a:avLst/>
          </a:prstGeom>
        </p:spPr>
      </p:pic>
      <p:sp>
        <p:nvSpPr>
          <p:cNvPr id="17" name="Google Shape;196;p11"/>
          <p:cNvSpPr/>
          <p:nvPr/>
        </p:nvSpPr>
        <p:spPr>
          <a:xfrm>
            <a:off x="5430051" y="603759"/>
            <a:ext cx="2892410" cy="2892410"/>
          </a:xfrm>
          <a:prstGeom prst="blockArc">
            <a:avLst>
              <a:gd name="adj1" fmla="val 8276734"/>
              <a:gd name="adj2" fmla="val 18691610"/>
              <a:gd name="adj3" fmla="val 2144"/>
            </a:avLst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/>
          <p:nvPr/>
        </p:nvSpPr>
        <p:spPr>
          <a:xfrm>
            <a:off x="0" y="1443469"/>
            <a:ext cx="4967536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Ягоды для промышленной переработки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none" strike="noStrike" cap="none" dirty="0">
                <a:solidFill>
                  <a:srgbClr val="A1D848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sz="3200" b="0" i="0" u="none" strike="noStrike" cap="none" dirty="0">
              <a:solidFill>
                <a:srgbClr val="A1D84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3" name="Google Shape;183;p11"/>
          <p:cNvSpPr/>
          <p:nvPr/>
        </p:nvSpPr>
        <p:spPr>
          <a:xfrm rot="5400000">
            <a:off x="995610" y="3457577"/>
            <a:ext cx="864097" cy="1536154"/>
          </a:xfrm>
          <a:prstGeom prst="round2SameRect">
            <a:avLst>
              <a:gd name="adj1" fmla="val 12258"/>
              <a:gd name="adj2" fmla="val 0"/>
            </a:avLst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/>
          <p:nvPr/>
        </p:nvSpPr>
        <p:spPr>
          <a:xfrm>
            <a:off x="659582" y="3902486"/>
            <a:ext cx="20402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Ключевые </a:t>
            </a:r>
            <a:br>
              <a:rPr lang="ru-RU"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точки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/>
          <p:nvPr/>
        </p:nvSpPr>
        <p:spPr>
          <a:xfrm>
            <a:off x="179512" y="3902486"/>
            <a:ext cx="45557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A1D84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1"/>
          <p:cNvPicPr preferRelativeResize="0"/>
          <p:nvPr/>
        </p:nvPicPr>
        <p:blipFill rotWithShape="1">
          <a:blip r:embed="rId3">
            <a:alphaModFix/>
          </a:blip>
          <a:srcRect l="20334" t="15811" r="18270" b="6014"/>
          <a:stretch/>
        </p:blipFill>
        <p:spPr>
          <a:xfrm>
            <a:off x="179512" y="173929"/>
            <a:ext cx="984343" cy="95537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7" name="Google Shape;187;p11"/>
          <p:cNvSpPr/>
          <p:nvPr/>
        </p:nvSpPr>
        <p:spPr>
          <a:xfrm>
            <a:off x="2495314" y="4063712"/>
            <a:ext cx="193267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  <a:t>Подбор культур </a:t>
            </a:r>
            <a:br>
              <a:rPr lang="ru-RU" sz="1400" b="1" i="0" u="none" strike="noStrike" cap="none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400" b="1" i="0" u="none" strike="noStrike" cap="none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  <a:t>и сортов </a:t>
            </a:r>
            <a:br>
              <a:rPr lang="ru-RU" sz="1400" b="0" i="0" u="none" strike="noStrike" cap="none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400" b="0" i="0" u="none" strike="noStrike" cap="none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  <a:t>для создания ягодного портфеля</a:t>
            </a:r>
            <a:endParaRPr sz="1400" b="0" i="0" u="none" strike="noStrike" cap="none" dirty="0">
              <a:solidFill>
                <a:srgbClr val="36609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4613444" y="4063633"/>
            <a:ext cx="22628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  <a:t>Себестоимость продукции: </a:t>
            </a:r>
            <a:br>
              <a:rPr lang="ru-RU" sz="1400" b="1" i="0" u="none" strike="noStrike" cap="none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  <a:t>преимущественно </a:t>
            </a:r>
            <a:r>
              <a:rPr lang="ru-RU" sz="1400" b="0" i="0" u="none" strike="noStrike" cap="none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  <a:t>механизированный сбор</a:t>
            </a:r>
            <a:endParaRPr sz="1400" b="0" i="0" u="none" strike="noStrike" cap="none" dirty="0">
              <a:solidFill>
                <a:srgbClr val="36609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9" name="Google Shape;189;p11"/>
          <p:cNvSpPr/>
          <p:nvPr/>
        </p:nvSpPr>
        <p:spPr>
          <a:xfrm>
            <a:off x="2411760" y="4165622"/>
            <a:ext cx="113452" cy="113452"/>
          </a:xfrm>
          <a:prstGeom prst="ellipse">
            <a:avLst/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/>
          <p:nvPr/>
        </p:nvSpPr>
        <p:spPr>
          <a:xfrm>
            <a:off x="4499992" y="4165622"/>
            <a:ext cx="113452" cy="113452"/>
          </a:xfrm>
          <a:prstGeom prst="ellipse">
            <a:avLst/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1"/>
          <p:cNvSpPr/>
          <p:nvPr/>
        </p:nvSpPr>
        <p:spPr>
          <a:xfrm>
            <a:off x="6773684" y="4061464"/>
            <a:ext cx="226281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  <a:t>Стандарт</a:t>
            </a:r>
            <a:r>
              <a:rPr lang="ru-RU" b="1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  <a:t>изация</a:t>
            </a:r>
            <a:r>
              <a:rPr lang="ru-RU" sz="1400" b="1" i="0" u="none" strike="noStrike" cap="none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  <a:t> качества</a:t>
            </a:r>
            <a:br>
              <a:rPr lang="ru-RU" sz="1400" b="1" i="0" u="none" strike="noStrike" cap="none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1400" b="0" i="0" u="none" strike="noStrike" cap="none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  <a:t>для получения</a:t>
            </a:r>
            <a:br>
              <a:rPr lang="ru-RU" sz="1400" b="0" i="0" u="none" strike="noStrike" cap="none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  <a:t>лучшей</a:t>
            </a:r>
            <a:r>
              <a:rPr lang="ru-RU" sz="1400" b="0" i="0" u="none" strike="noStrike" cap="none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  <a:t> цены</a:t>
            </a:r>
            <a:endParaRPr sz="1400" b="0" i="0" u="none" strike="noStrike" cap="none" dirty="0">
              <a:solidFill>
                <a:srgbClr val="36609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p11"/>
          <p:cNvSpPr/>
          <p:nvPr/>
        </p:nvSpPr>
        <p:spPr>
          <a:xfrm>
            <a:off x="6660232" y="4163453"/>
            <a:ext cx="113452" cy="113452"/>
          </a:xfrm>
          <a:prstGeom prst="ellipse">
            <a:avLst/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1"/>
          <p:cNvSpPr/>
          <p:nvPr/>
        </p:nvSpPr>
        <p:spPr>
          <a:xfrm rot="5400000">
            <a:off x="2408593" y="1099853"/>
            <a:ext cx="45719" cy="4857158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3B3D7">
              <a:alpha val="8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/>
          <p:nvPr/>
        </p:nvSpPr>
        <p:spPr>
          <a:xfrm>
            <a:off x="-9208" y="40"/>
            <a:ext cx="9144000" cy="5715000"/>
          </a:xfrm>
          <a:prstGeom prst="frame">
            <a:avLst>
              <a:gd name="adj1" fmla="val 263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17;p2"/>
          <p:cNvPicPr preferRelativeResize="0"/>
          <p:nvPr/>
        </p:nvPicPr>
        <p:blipFill rotWithShape="1">
          <a:blip r:embed="rId4">
            <a:alphaModFix/>
          </a:blip>
          <a:srcRect l="26319" t="11498" r="20894" b="19494"/>
          <a:stretch/>
        </p:blipFill>
        <p:spPr>
          <a:xfrm>
            <a:off x="5341747" y="545250"/>
            <a:ext cx="3097826" cy="300942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6" name="Google Shape;196;p11"/>
          <p:cNvSpPr/>
          <p:nvPr/>
        </p:nvSpPr>
        <p:spPr>
          <a:xfrm rot="18000000">
            <a:off x="5430051" y="603759"/>
            <a:ext cx="2892410" cy="2892410"/>
          </a:xfrm>
          <a:prstGeom prst="blockArc">
            <a:avLst>
              <a:gd name="adj1" fmla="val 8276734"/>
              <a:gd name="adj2" fmla="val 18691610"/>
              <a:gd name="adj3" fmla="val 2144"/>
            </a:avLst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6125" y="2815825"/>
            <a:ext cx="1626414" cy="168373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4"/>
          <p:cNvSpPr/>
          <p:nvPr/>
        </p:nvSpPr>
        <p:spPr>
          <a:xfrm>
            <a:off x="2915147" y="1258154"/>
            <a:ext cx="3414449" cy="3414449"/>
          </a:xfrm>
          <a:prstGeom prst="donut">
            <a:avLst>
              <a:gd name="adj" fmla="val 213"/>
            </a:avLst>
          </a:prstGeom>
          <a:solidFill>
            <a:srgbClr val="A1D8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4"/>
          <p:cNvSpPr/>
          <p:nvPr/>
        </p:nvSpPr>
        <p:spPr>
          <a:xfrm>
            <a:off x="5923450" y="1437125"/>
            <a:ext cx="952800" cy="955500"/>
          </a:xfrm>
          <a:prstGeom prst="ellipse">
            <a:avLst/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4"/>
          <p:cNvSpPr/>
          <p:nvPr/>
        </p:nvSpPr>
        <p:spPr>
          <a:xfrm>
            <a:off x="4145883" y="4513684"/>
            <a:ext cx="936104" cy="936104"/>
          </a:xfrm>
          <a:prstGeom prst="ellipse">
            <a:avLst/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4"/>
          <p:cNvSpPr/>
          <p:nvPr/>
        </p:nvSpPr>
        <p:spPr>
          <a:xfrm>
            <a:off x="4126125" y="481236"/>
            <a:ext cx="936104" cy="936104"/>
          </a:xfrm>
          <a:prstGeom prst="ellipse">
            <a:avLst/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4"/>
          <p:cNvSpPr/>
          <p:nvPr/>
        </p:nvSpPr>
        <p:spPr>
          <a:xfrm>
            <a:off x="0" y="40"/>
            <a:ext cx="9144000" cy="5715000"/>
          </a:xfrm>
          <a:prstGeom prst="frame">
            <a:avLst>
              <a:gd name="adj1" fmla="val 263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14"/>
          <p:cNvPicPr preferRelativeResize="0"/>
          <p:nvPr/>
        </p:nvPicPr>
        <p:blipFill rotWithShape="1">
          <a:blip r:embed="rId4">
            <a:alphaModFix/>
          </a:blip>
          <a:srcRect l="20334" t="15811" r="18270" b="6014"/>
          <a:stretch/>
        </p:blipFill>
        <p:spPr>
          <a:xfrm>
            <a:off x="179512" y="173929"/>
            <a:ext cx="984343" cy="95537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0" name="Google Shape;240;p14"/>
          <p:cNvSpPr/>
          <p:nvPr/>
        </p:nvSpPr>
        <p:spPr>
          <a:xfrm>
            <a:off x="2385299" y="1523080"/>
            <a:ext cx="936104" cy="936104"/>
          </a:xfrm>
          <a:prstGeom prst="ellipse">
            <a:avLst/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93B3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4"/>
          <p:cNvSpPr/>
          <p:nvPr/>
        </p:nvSpPr>
        <p:spPr>
          <a:xfrm>
            <a:off x="5050616" y="655990"/>
            <a:ext cx="26340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Растущий спрос на импортозамещающие товары</a:t>
            </a:r>
          </a:p>
        </p:txBody>
      </p:sp>
      <p:pic>
        <p:nvPicPr>
          <p:cNvPr id="242" name="Google Shape;242;p14" descr="C:\Users\Work\Desktop\Бизнес\Шаблоны\Иконки\Иконки\W\Iconsmind - PNG Line style white\Business &amp; Finance\PNG 120 Px\Financial_120px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2925" y="1709330"/>
            <a:ext cx="492470" cy="41303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4"/>
          <p:cNvSpPr/>
          <p:nvPr/>
        </p:nvSpPr>
        <p:spPr>
          <a:xfrm>
            <a:off x="6876256" y="1566825"/>
            <a:ext cx="195052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Прозрачные 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финансовые условия </a:t>
            </a:r>
            <a:endParaRPr sz="14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6876256" y="3411896"/>
            <a:ext cx="226774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Возможность ф</a:t>
            </a:r>
            <a:r>
              <a:rPr lang="ru-RU" sz="1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иксаци</a:t>
            </a:r>
            <a:r>
              <a:rPr lang="ru-RU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и</a:t>
            </a:r>
            <a:r>
              <a:rPr lang="ru-RU" sz="1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цены на весь сезон</a:t>
            </a:r>
            <a:endParaRPr sz="14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314510" y="1601083"/>
            <a:ext cx="20581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Агрономическое сопровождение</a:t>
            </a:r>
          </a:p>
        </p:txBody>
      </p:sp>
      <p:sp>
        <p:nvSpPr>
          <p:cNvPr id="247" name="Google Shape;247;p14"/>
          <p:cNvSpPr/>
          <p:nvPr/>
        </p:nvSpPr>
        <p:spPr>
          <a:xfrm>
            <a:off x="314510" y="3440236"/>
            <a:ext cx="202524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Посадочный материал</a:t>
            </a:r>
            <a:endParaRPr sz="14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8" name="Google Shape;248;p14" descr="C:\Users\Work\Desktop\Бизнес\Шаблоны\Иконки\Иконки\W\Iconsmind - PNG Line style white\Nature\PNG 120 Px\Conservation_120p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75198" y="1705324"/>
            <a:ext cx="544035" cy="544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4" descr="C:\Users\Work\Desktop\Бизнес\Шаблоны\Иконки\Иконки\W\Iconsmind - PNG Line style white\Business &amp; Finance\PNG 120 Px\Bar-Chart_120px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8322" y="655990"/>
            <a:ext cx="531710" cy="53171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4"/>
          <p:cNvSpPr/>
          <p:nvPr/>
        </p:nvSpPr>
        <p:spPr>
          <a:xfrm>
            <a:off x="2339752" y="3341516"/>
            <a:ext cx="936104" cy="936104"/>
          </a:xfrm>
          <a:prstGeom prst="ellipse">
            <a:avLst/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5940152" y="3288092"/>
            <a:ext cx="936104" cy="936104"/>
          </a:xfrm>
          <a:prstGeom prst="ellipse">
            <a:avLst/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67843" y="4509739"/>
            <a:ext cx="909060" cy="909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70162" y="3249565"/>
            <a:ext cx="906083" cy="90608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4"/>
          <p:cNvSpPr/>
          <p:nvPr/>
        </p:nvSpPr>
        <p:spPr>
          <a:xfrm>
            <a:off x="876557" y="159190"/>
            <a:ext cx="444358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Преимущества </a:t>
            </a:r>
          </a:p>
          <a:p>
            <a:pPr marL="45720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dirty="0">
                <a:solidFill>
                  <a:srgbClr val="0070C0"/>
                </a:solidFill>
                <a:latin typeface="Trebuchet MS"/>
                <a:ea typeface="Trebuchet MS"/>
                <a:cs typeface="Trebuchet MS"/>
                <a:sym typeface="Trebuchet MS"/>
              </a:rPr>
              <a:t>работы с продукцией для промышленной переработки</a:t>
            </a:r>
            <a:endParaRPr sz="2000" b="1" i="0" u="none" strike="noStrike" cap="none" dirty="0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5" name="Google Shape;255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31446" y="3320431"/>
            <a:ext cx="952716" cy="952716"/>
          </a:xfrm>
          <a:prstGeom prst="rect">
            <a:avLst/>
          </a:prstGeom>
          <a:noFill/>
          <a:ln w="9525" cap="flat" cmpd="sng">
            <a:solidFill>
              <a:srgbClr val="93B3D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" name="Google Shape;247;p14">
            <a:extLst>
              <a:ext uri="{FF2B5EF4-FFF2-40B4-BE49-F238E27FC236}">
                <a16:creationId xmlns:a16="http://schemas.microsoft.com/office/drawing/2014/main" id="{161EEFE0-A27D-2344-AE44-834716D5AEAE}"/>
              </a:ext>
            </a:extLst>
          </p:cNvPr>
          <p:cNvSpPr/>
          <p:nvPr/>
        </p:nvSpPr>
        <p:spPr>
          <a:xfrm>
            <a:off x="1440873" y="5161794"/>
            <a:ext cx="360974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Получение оптовых цен на расходные материалы, удобрения и СЗР </a:t>
            </a:r>
            <a:endParaRPr sz="14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CD9BAA-A68D-FD44-9BA3-BE732F7191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69189" y="1782099"/>
            <a:ext cx="1342404" cy="9959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D853F0-D067-A343-9C7E-D101E80FAA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5744" y="2208538"/>
            <a:ext cx="1053789" cy="9983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/>
          <p:nvPr/>
        </p:nvSpPr>
        <p:spPr>
          <a:xfrm rot="5400000">
            <a:off x="2506587" y="1705371"/>
            <a:ext cx="5715002" cy="2304256"/>
          </a:xfrm>
          <a:prstGeom prst="roundRect">
            <a:avLst>
              <a:gd name="adj" fmla="val 0"/>
            </a:avLst>
          </a:prstGeom>
          <a:solidFill>
            <a:srgbClr val="93B3D7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16" descr="Клюква — растение. Описание клюквы с картинками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0432" y="1705372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16"/>
          <p:cNvPicPr preferRelativeResize="0"/>
          <p:nvPr/>
        </p:nvPicPr>
        <p:blipFill rotWithShape="1">
          <a:blip r:embed="rId4">
            <a:alphaModFix/>
          </a:blip>
          <a:srcRect l="25551" t="29000" r="28624" b="22857"/>
          <a:stretch/>
        </p:blipFill>
        <p:spPr>
          <a:xfrm>
            <a:off x="6654756" y="2857500"/>
            <a:ext cx="1683480" cy="176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6"/>
          <p:cNvPicPr preferRelativeResize="0"/>
          <p:nvPr/>
        </p:nvPicPr>
        <p:blipFill rotWithShape="1">
          <a:blip r:embed="rId5">
            <a:alphaModFix/>
          </a:blip>
          <a:srcRect l="20334" t="15811" r="18270" b="6014"/>
          <a:stretch/>
        </p:blipFill>
        <p:spPr>
          <a:xfrm>
            <a:off x="179512" y="173929"/>
            <a:ext cx="984343" cy="95537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82" name="Google Shape;282;p16"/>
          <p:cNvSpPr/>
          <p:nvPr/>
        </p:nvSpPr>
        <p:spPr>
          <a:xfrm>
            <a:off x="0" y="1921396"/>
            <a:ext cx="496753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200"/>
            </a:pPr>
            <a:r>
              <a:rPr lang="ru-RU" sz="3200" b="1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  <a:t>Ассортимент,</a:t>
            </a:r>
            <a:endParaRPr sz="3200" b="1" dirty="0">
              <a:solidFill>
                <a:srgbClr val="366092"/>
              </a:solidFill>
              <a:latin typeface="Trebuchet MS"/>
              <a:ea typeface="Trebuchet MS"/>
              <a:cs typeface="Trebuchet MS"/>
            </a:endParaRPr>
          </a:p>
          <a:p>
            <a:pPr marL="457200" lvl="1">
              <a:buSzPts val="3200"/>
            </a:pPr>
            <a:r>
              <a:rPr lang="ru-RU" sz="3200" b="1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  <a:t>с которым </a:t>
            </a:r>
            <a:endParaRPr sz="3200" b="1" dirty="0">
              <a:solidFill>
                <a:srgbClr val="366092"/>
              </a:solidFill>
              <a:latin typeface="Trebuchet MS"/>
              <a:ea typeface="Trebuchet MS"/>
              <a:cs typeface="Trebuchet MS"/>
            </a:endParaRPr>
          </a:p>
          <a:p>
            <a:pPr marL="457200" lvl="1">
              <a:buSzPts val="3200"/>
            </a:pPr>
            <a:r>
              <a:rPr lang="ru-RU" sz="3200" b="1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  <a:t>мы работаем</a:t>
            </a:r>
            <a:r>
              <a:rPr lang="ru-RU" sz="3200" b="0" i="0" u="none" strike="noStrike" cap="none" dirty="0">
                <a:solidFill>
                  <a:srgbClr val="A1D848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sz="3200" b="0" i="0" u="none" strike="noStrike" cap="none" dirty="0">
              <a:solidFill>
                <a:srgbClr val="A1D84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3" name="Google Shape;283;p16"/>
          <p:cNvSpPr/>
          <p:nvPr/>
        </p:nvSpPr>
        <p:spPr>
          <a:xfrm rot="5400000">
            <a:off x="1904537" y="1603910"/>
            <a:ext cx="45719" cy="3849046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"/>
          <p:cNvSpPr/>
          <p:nvPr/>
        </p:nvSpPr>
        <p:spPr>
          <a:xfrm>
            <a:off x="4417892" y="409228"/>
            <a:ext cx="310048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477624"/>
                </a:solidFill>
                <a:latin typeface="Trebuchet MS"/>
                <a:ea typeface="Trebuchet MS"/>
                <a:cs typeface="Trebuchet MS"/>
                <a:sym typeface="Trebuchet MS"/>
              </a:rPr>
              <a:t>Культивированные</a:t>
            </a:r>
            <a:r>
              <a:rPr lang="en-US" sz="1400" b="1" i="0" u="none" strike="noStrike" cap="none" dirty="0">
                <a:solidFill>
                  <a:srgbClr val="477624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1400" b="1" i="0" u="none" strike="noStrike" cap="none" dirty="0">
                <a:solidFill>
                  <a:srgbClr val="477624"/>
                </a:solidFill>
                <a:latin typeface="Trebuchet MS"/>
                <a:ea typeface="Trebuchet MS"/>
                <a:cs typeface="Trebuchet MS"/>
                <a:sym typeface="Trebuchet MS"/>
              </a:rPr>
              <a:t>ягоды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7624"/>
              </a:buClr>
              <a:buSzPts val="1400"/>
              <a:buFont typeface="Arial"/>
              <a:buChar char="•"/>
            </a:pPr>
            <a:r>
              <a:rPr lang="ru-RU" sz="1400" b="0" i="0" u="none" strike="noStrike" cap="none" dirty="0">
                <a:solidFill>
                  <a:srgbClr val="477624"/>
                </a:solidFill>
                <a:latin typeface="Trebuchet MS"/>
                <a:ea typeface="Trebuchet MS"/>
                <a:cs typeface="Trebuchet MS"/>
                <a:sym typeface="Trebuchet MS"/>
              </a:rPr>
              <a:t>земляника садовая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7624"/>
              </a:buClr>
              <a:buSzPts val="1400"/>
              <a:buFont typeface="Arial"/>
              <a:buChar char="•"/>
            </a:pPr>
            <a:r>
              <a:rPr lang="ru-RU" sz="1400" b="0" i="0" u="none" strike="noStrike" cap="none" dirty="0">
                <a:solidFill>
                  <a:srgbClr val="477624"/>
                </a:solidFill>
                <a:latin typeface="Trebuchet MS"/>
                <a:ea typeface="Trebuchet MS"/>
                <a:cs typeface="Trebuchet MS"/>
                <a:sym typeface="Trebuchet MS"/>
              </a:rPr>
              <a:t>малина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7624"/>
              </a:buClr>
              <a:buSzPts val="1400"/>
              <a:buFont typeface="Arial"/>
              <a:buChar char="•"/>
            </a:pPr>
            <a:r>
              <a:rPr lang="ru-RU" sz="1400" b="0" i="0" u="none" strike="noStrike" cap="none" dirty="0">
                <a:solidFill>
                  <a:srgbClr val="477624"/>
                </a:solidFill>
                <a:latin typeface="Trebuchet MS"/>
                <a:ea typeface="Trebuchet MS"/>
                <a:cs typeface="Trebuchet MS"/>
                <a:sym typeface="Trebuchet MS"/>
              </a:rPr>
              <a:t>смородина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7624"/>
              </a:buClr>
              <a:buSzPts val="1400"/>
              <a:buFont typeface="Arial"/>
              <a:buChar char="•"/>
            </a:pPr>
            <a:r>
              <a:rPr lang="ru-RU" sz="1400" b="0" i="0" u="none" strike="noStrike" cap="none" dirty="0">
                <a:solidFill>
                  <a:srgbClr val="477624"/>
                </a:solidFill>
                <a:latin typeface="Trebuchet MS"/>
                <a:ea typeface="Trebuchet MS"/>
                <a:cs typeface="Trebuchet MS"/>
                <a:sym typeface="Trebuchet MS"/>
              </a:rPr>
              <a:t>голубика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7624"/>
              </a:buClr>
              <a:buSzPts val="1400"/>
              <a:buFont typeface="Arial"/>
              <a:buChar char="•"/>
            </a:pPr>
            <a:r>
              <a:rPr lang="ru-RU" sz="1400" b="0" i="0" u="none" strike="noStrike" cap="none" dirty="0" err="1">
                <a:solidFill>
                  <a:srgbClr val="477624"/>
                </a:solidFill>
                <a:latin typeface="Trebuchet MS"/>
                <a:ea typeface="Trebuchet MS"/>
                <a:cs typeface="Trebuchet MS"/>
                <a:sym typeface="Trebuchet MS"/>
              </a:rPr>
              <a:t>арония</a:t>
            </a:r>
            <a:endParaRPr sz="1400" b="0" i="0" u="none" strike="noStrike" cap="none" dirty="0">
              <a:solidFill>
                <a:srgbClr val="47762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5" name="Google Shape;285;p16"/>
          <p:cNvSpPr/>
          <p:nvPr/>
        </p:nvSpPr>
        <p:spPr>
          <a:xfrm>
            <a:off x="4304440" y="511217"/>
            <a:ext cx="113452" cy="11345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4423840" y="1975981"/>
            <a:ext cx="3100488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477624"/>
                </a:solidFill>
                <a:latin typeface="Trebuchet MS"/>
                <a:ea typeface="Trebuchet MS"/>
                <a:cs typeface="Trebuchet MS"/>
                <a:sym typeface="Trebuchet MS"/>
              </a:rPr>
              <a:t>Дикорастущие ягоды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7624"/>
              </a:buClr>
              <a:buSzPts val="1400"/>
              <a:buFont typeface="Arial"/>
              <a:buChar char="•"/>
            </a:pPr>
            <a:r>
              <a:rPr lang="ru-RU" sz="1400" b="0" i="0" u="none" strike="noStrike" cap="none" dirty="0">
                <a:solidFill>
                  <a:srgbClr val="477624"/>
                </a:solidFill>
                <a:latin typeface="Trebuchet MS"/>
                <a:ea typeface="Trebuchet MS"/>
                <a:cs typeface="Trebuchet MS"/>
                <a:sym typeface="Trebuchet MS"/>
              </a:rPr>
              <a:t>черника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7624"/>
              </a:buClr>
              <a:buSzPts val="1400"/>
              <a:buFont typeface="Arial"/>
              <a:buChar char="•"/>
            </a:pPr>
            <a:r>
              <a:rPr lang="ru-RU" sz="1400" b="0" i="0" u="none" strike="noStrike" cap="none" dirty="0">
                <a:solidFill>
                  <a:srgbClr val="477624"/>
                </a:solidFill>
                <a:latin typeface="Trebuchet MS"/>
                <a:ea typeface="Trebuchet MS"/>
                <a:cs typeface="Trebuchet MS"/>
                <a:sym typeface="Trebuchet MS"/>
              </a:rPr>
              <a:t>брусника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7624"/>
              </a:buClr>
              <a:buSzPts val="1400"/>
              <a:buFont typeface="Arial"/>
              <a:buChar char="•"/>
            </a:pPr>
            <a:r>
              <a:rPr lang="ru-RU" sz="1400" b="0" i="0" u="none" strike="noStrike" cap="none" dirty="0">
                <a:solidFill>
                  <a:srgbClr val="477624"/>
                </a:solidFill>
                <a:latin typeface="Trebuchet MS"/>
                <a:ea typeface="Trebuchet MS"/>
                <a:cs typeface="Trebuchet MS"/>
                <a:sym typeface="Trebuchet MS"/>
              </a:rPr>
              <a:t>клюква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5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7762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4310388" y="2077970"/>
            <a:ext cx="113452" cy="11345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4423840" y="3127529"/>
            <a:ext cx="310048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477624"/>
                </a:solidFill>
                <a:latin typeface="Trebuchet MS"/>
                <a:ea typeface="Trebuchet MS"/>
                <a:cs typeface="Trebuchet MS"/>
                <a:sym typeface="Trebuchet MS"/>
              </a:rPr>
              <a:t>Фрукты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7624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477624"/>
                </a:solidFill>
                <a:latin typeface="Trebuchet MS"/>
                <a:ea typeface="Trebuchet MS"/>
                <a:cs typeface="Trebuchet MS"/>
                <a:sym typeface="Trebuchet MS"/>
              </a:rPr>
              <a:t>яблоки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7624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477624"/>
                </a:solidFill>
                <a:latin typeface="Trebuchet MS"/>
                <a:ea typeface="Trebuchet MS"/>
                <a:cs typeface="Trebuchet MS"/>
                <a:sym typeface="Trebuchet MS"/>
              </a:rPr>
              <a:t>груши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7762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9" name="Google Shape;289;p16"/>
          <p:cNvSpPr/>
          <p:nvPr/>
        </p:nvSpPr>
        <p:spPr>
          <a:xfrm>
            <a:off x="4310388" y="3229518"/>
            <a:ext cx="113452" cy="11345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4423840" y="4136801"/>
            <a:ext cx="310048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477624"/>
                </a:solidFill>
                <a:latin typeface="Trebuchet MS"/>
                <a:ea typeface="Trebuchet MS"/>
                <a:cs typeface="Trebuchet MS"/>
                <a:sym typeface="Trebuchet MS"/>
              </a:rPr>
              <a:t>Косточковые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7624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477624"/>
                </a:solidFill>
                <a:latin typeface="Trebuchet MS"/>
                <a:ea typeface="Trebuchet MS"/>
                <a:cs typeface="Trebuchet MS"/>
                <a:sym typeface="Trebuchet MS"/>
              </a:rPr>
              <a:t>вишня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7624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477624"/>
                </a:solidFill>
                <a:latin typeface="Trebuchet MS"/>
                <a:ea typeface="Trebuchet MS"/>
                <a:cs typeface="Trebuchet MS"/>
                <a:sym typeface="Trebuchet MS"/>
              </a:rPr>
              <a:t>слива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7624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477624"/>
                </a:solidFill>
                <a:latin typeface="Trebuchet MS"/>
                <a:ea typeface="Trebuchet MS"/>
                <a:cs typeface="Trebuchet MS"/>
                <a:sym typeface="Trebuchet MS"/>
              </a:rPr>
              <a:t>персик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7624"/>
              </a:buClr>
              <a:buSzPts val="1400"/>
              <a:buFont typeface="Arial"/>
              <a:buChar char="•"/>
            </a:pPr>
            <a:r>
              <a:rPr lang="ru-RU" sz="1400" b="0" i="0" u="none" strike="noStrike" cap="none">
                <a:solidFill>
                  <a:srgbClr val="477624"/>
                </a:solidFill>
                <a:latin typeface="Trebuchet MS"/>
                <a:ea typeface="Trebuchet MS"/>
                <a:cs typeface="Trebuchet MS"/>
                <a:sym typeface="Trebuchet MS"/>
              </a:rPr>
              <a:t>абрикос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7762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4310388" y="4238790"/>
            <a:ext cx="113452" cy="11345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6" descr="20 интересных фактов о персиках Кулинарные статьи | Гранд кулинар"/>
          <p:cNvPicPr preferRelativeResize="0"/>
          <p:nvPr/>
        </p:nvPicPr>
        <p:blipFill rotWithShape="1">
          <a:blip r:embed="rId6">
            <a:alphaModFix/>
          </a:blip>
          <a:srcRect t="4809"/>
          <a:stretch/>
        </p:blipFill>
        <p:spPr>
          <a:xfrm>
            <a:off x="6704944" y="4462272"/>
            <a:ext cx="1796682" cy="105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6" descr="Клубника Прочие Товары Ставрополья – купить онлайн, каталог товаров с  ценами интернет-магазина Лента | Москва, Санкт-Петербург, Россия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80366" y="438932"/>
            <a:ext cx="1432259" cy="1050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"/>
          <p:cNvSpPr/>
          <p:nvPr/>
        </p:nvSpPr>
        <p:spPr>
          <a:xfrm rot="1820650">
            <a:off x="5831128" y="-708234"/>
            <a:ext cx="4428398" cy="4428398"/>
          </a:xfrm>
          <a:prstGeom prst="ellipse">
            <a:avLst/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17"/>
          <p:cNvPicPr preferRelativeResize="0"/>
          <p:nvPr/>
        </p:nvPicPr>
        <p:blipFill rotWithShape="1">
          <a:blip r:embed="rId3">
            <a:alphaModFix/>
          </a:blip>
          <a:srcRect l="20334" t="15811" r="18270" b="6014"/>
          <a:stretch/>
        </p:blipFill>
        <p:spPr>
          <a:xfrm>
            <a:off x="179512" y="173929"/>
            <a:ext cx="984343" cy="95537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1" name="Google Shape;301;p17"/>
          <p:cNvSpPr/>
          <p:nvPr/>
        </p:nvSpPr>
        <p:spPr>
          <a:xfrm>
            <a:off x="0" y="2428354"/>
            <a:ext cx="496753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  <a:t>Требования </a:t>
            </a:r>
            <a:endParaRPr sz="3200" b="1" dirty="0">
              <a:solidFill>
                <a:srgbClr val="366092"/>
              </a:solidFill>
              <a:latin typeface="Trebuchet MS"/>
              <a:ea typeface="Trebuchet MS"/>
              <a:cs typeface="Trebuchet M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dirty="0">
                <a:solidFill>
                  <a:srgbClr val="366092"/>
                </a:solidFill>
                <a:latin typeface="Trebuchet MS"/>
                <a:ea typeface="Trebuchet MS"/>
                <a:cs typeface="Trebuchet MS"/>
                <a:sym typeface="Trebuchet MS"/>
              </a:rPr>
              <a:t>по качеству</a:t>
            </a:r>
            <a:r>
              <a:rPr lang="ru-RU" sz="32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sz="32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2" name="Google Shape;302;p17"/>
          <p:cNvSpPr/>
          <p:nvPr/>
        </p:nvSpPr>
        <p:spPr>
          <a:xfrm rot="5400000">
            <a:off x="1904537" y="1603910"/>
            <a:ext cx="45719" cy="3849046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93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93B3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63" y="0"/>
            <a:ext cx="9144000" cy="5715000"/>
          </a:xfrm>
          <a:prstGeom prst="frame">
            <a:avLst>
              <a:gd name="adj1" fmla="val 263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1141114" y="3714045"/>
            <a:ext cx="559112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>
                <a:solidFill>
                  <a:srgbClr val="1F497D"/>
                </a:solidFill>
                <a:latin typeface="Trebuchet MS"/>
                <a:ea typeface="Trebuchet MS"/>
                <a:cs typeface="Trebuchet MS"/>
                <a:sym typeface="Trebuchet MS"/>
              </a:rPr>
              <a:t>FSSC 22000</a:t>
            </a:r>
            <a:endParaRPr sz="2000" i="0" u="none" strike="noStrike" cap="none" dirty="0">
              <a:solidFill>
                <a:srgbClr val="1F497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5" name="Google Shape;305;p17" descr="⬇ Скачать картинки Яблоко, стоковые фото Яблоко в хорошем качестве |  Depositphoto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7" descr="Яблоко в кулинарии - особенности приготовления, полезные свойства и сорта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17"/>
          <p:cNvPicPr preferRelativeResize="0"/>
          <p:nvPr/>
        </p:nvPicPr>
        <p:blipFill rotWithShape="1">
          <a:blip r:embed="rId4">
            <a:alphaModFix/>
          </a:blip>
          <a:srcRect l="9291" t="8100" r="10300" b="5826"/>
          <a:stretch/>
        </p:blipFill>
        <p:spPr>
          <a:xfrm>
            <a:off x="4572000" y="1129296"/>
            <a:ext cx="3053100" cy="3038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/>
          <p:nvPr/>
        </p:nvSpPr>
        <p:spPr>
          <a:xfrm rot="5400000">
            <a:off x="1649185" y="-1750161"/>
            <a:ext cx="5715002" cy="9144001"/>
          </a:xfrm>
          <a:prstGeom prst="roundRect">
            <a:avLst>
              <a:gd name="adj" fmla="val 0"/>
            </a:avLst>
          </a:prstGeom>
          <a:solidFill>
            <a:srgbClr val="95B3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8"/>
          <p:cNvSpPr/>
          <p:nvPr/>
        </p:nvSpPr>
        <p:spPr>
          <a:xfrm>
            <a:off x="435203" y="485499"/>
            <a:ext cx="5112568" cy="4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Благодарим </a:t>
            </a:r>
            <a:br>
              <a:rPr lang="ru-RU" sz="32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-RU" sz="32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за внимание!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Контакты для связи: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600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Игорь </a:t>
            </a:r>
            <a:r>
              <a:rPr lang="ru-RU" sz="1600" i="0" u="none" strike="noStrike" cap="none" dirty="0" err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Шуткин</a:t>
            </a:r>
            <a:endParaRPr lang="ru-RU" sz="1600" i="0" u="none" strike="noStrike" cap="none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6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коммерческий директор 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16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ООО «</a:t>
            </a:r>
            <a:r>
              <a:rPr lang="ru-RU" sz="1600" dirty="0" err="1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Фрагария</a:t>
            </a:r>
            <a:r>
              <a:rPr lang="ru-RU" sz="16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»</a:t>
            </a:r>
          </a:p>
          <a:p>
            <a:pPr marL="457200" lvl="1">
              <a:spcBef>
                <a:spcPts val="600"/>
              </a:spcBef>
              <a:buSzPts val="2400"/>
            </a:pPr>
            <a:r>
              <a:rPr lang="ru-RU" sz="16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моб.: +7(926)186-6222</a:t>
            </a:r>
          </a:p>
          <a:p>
            <a:pPr marL="457200" lvl="1">
              <a:spcBef>
                <a:spcPts val="600"/>
              </a:spcBef>
              <a:buSzPts val="2400"/>
            </a:pPr>
            <a:r>
              <a:rPr lang="en-US" sz="16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E-mail</a:t>
            </a:r>
            <a:r>
              <a:rPr lang="ru-RU" sz="16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: i.shutkin@fragarea.ru</a:t>
            </a:r>
          </a:p>
          <a:p>
            <a:pPr marL="457200" lvl="1">
              <a:spcBef>
                <a:spcPts val="600"/>
              </a:spcBef>
              <a:buSzPts val="2400"/>
            </a:pPr>
            <a:endParaRPr lang="ru-RU" sz="1600" dirty="0">
              <a:solidFill>
                <a:srgbClr val="F82438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1">
              <a:spcBef>
                <a:spcPts val="600"/>
              </a:spcBef>
              <a:buSzPts val="2400"/>
            </a:pPr>
            <a:r>
              <a:rPr lang="ru-RU" sz="2400" b="1" dirty="0">
                <a:solidFill>
                  <a:srgbClr val="F82438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2400" b="1" i="0" u="none" strike="noStrike" cap="none" dirty="0">
              <a:solidFill>
                <a:srgbClr val="F8243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14" name="Google Shape;314;p18" descr="Food and Drink IPhone Wallpapers, Free Backgrounds for IPhone 6, 6S, 7, 8,  Lock Screen Wallpaper 750x13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056" y="121196"/>
            <a:ext cx="3117288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8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63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/>
          <p:nvPr/>
        </p:nvSpPr>
        <p:spPr>
          <a:xfrm rot="1820650">
            <a:off x="3685165" y="3588670"/>
            <a:ext cx="1827721" cy="1827721"/>
          </a:xfrm>
          <a:prstGeom prst="ellipse">
            <a:avLst/>
          </a:prstGeom>
          <a:solidFill>
            <a:srgbClr val="A1D848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8"/>
          <p:cNvPicPr preferRelativeResize="0"/>
          <p:nvPr/>
        </p:nvPicPr>
        <p:blipFill rotWithShape="1">
          <a:blip r:embed="rId4">
            <a:alphaModFix/>
          </a:blip>
          <a:srcRect l="20334" t="15811" r="18270" b="6014"/>
          <a:stretch/>
        </p:blipFill>
        <p:spPr>
          <a:xfrm>
            <a:off x="3794413" y="3721594"/>
            <a:ext cx="1609224" cy="156187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261</Words>
  <Application>Microsoft Macintosh PowerPoint</Application>
  <PresentationFormat>Экран (16:10)</PresentationFormat>
  <Paragraphs>75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Игорь Бугорский</cp:lastModifiedBy>
  <cp:revision>15</cp:revision>
  <dcterms:created xsi:type="dcterms:W3CDTF">2022-05-13T14:04:50Z</dcterms:created>
  <dcterms:modified xsi:type="dcterms:W3CDTF">2023-02-14T20:10:51Z</dcterms:modified>
</cp:coreProperties>
</file>