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23" r:id="rId3"/>
    <p:sldId id="326" r:id="rId4"/>
    <p:sldId id="324" r:id="rId5"/>
    <p:sldId id="327" r:id="rId6"/>
    <p:sldId id="316" r:id="rId7"/>
    <p:sldId id="317" r:id="rId8"/>
    <p:sldId id="322" r:id="rId9"/>
    <p:sldId id="311" r:id="rId10"/>
    <p:sldId id="312" r:id="rId11"/>
    <p:sldId id="325" r:id="rId12"/>
    <p:sldId id="310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B48"/>
    <a:srgbClr val="009900"/>
    <a:srgbClr val="0C9743"/>
    <a:srgbClr val="00CC99"/>
    <a:srgbClr val="EB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88016"/>
  </p:normalViewPr>
  <p:slideViewPr>
    <p:cSldViewPr snapToGrid="0" snapToObjects="1">
      <p:cViewPr varScale="1">
        <p:scale>
          <a:sx n="102" d="100"/>
          <a:sy n="102" d="100"/>
        </p:scale>
        <p:origin x="9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x-none" smtClean="0"/>
              <a:pPr/>
              <a:t>09.02.2023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34B2E-6361-2D4A-9D7E-18C77D8EEB2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349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Перв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35F80A-1A07-423C-285F-47E9D702CF85}"/>
              </a:ext>
            </a:extLst>
          </p:cNvPr>
          <p:cNvSpPr/>
          <p:nvPr userDrawn="1"/>
        </p:nvSpPr>
        <p:spPr>
          <a:xfrm>
            <a:off x="6997147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C9224-318C-4ECC-C2E5-B906318FE792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одержимое презентац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с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е колонки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0D62C-BC45-107E-9A41-7C84CE3C0D43}"/>
              </a:ext>
            </a:extLst>
          </p:cNvPr>
          <p:cNvSpPr/>
          <p:nvPr userDrawn="1"/>
        </p:nvSpPr>
        <p:spPr>
          <a:xfrm>
            <a:off x="7023652" y="6109252"/>
            <a:ext cx="1537252" cy="74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91A8B6C-58DD-7B3A-3A35-0C20BD8D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587" y="1918252"/>
            <a:ext cx="6633521" cy="1453598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4A8F8A5-4288-A366-D13D-6DEB3CD01F0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51588" y="3704328"/>
            <a:ext cx="6633521" cy="24214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A557F0E-8736-1459-B864-5F3F0A16C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86813" y="477838"/>
            <a:ext cx="3140075" cy="27717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FCD91C6C-544E-146C-2D63-2C0543BE7C9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851025" y="477838"/>
            <a:ext cx="6634163" cy="1330325"/>
          </a:xfrm>
        </p:spPr>
        <p:txBody>
          <a:bodyPr anchor="ctr">
            <a:norm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ru-RU" dirty="0"/>
              <a:t>Наименование компании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32060-8A60-AC96-4492-7A9E7805B828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pPr/>
              <a:t>09.02.2023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369BA-CCF9-04A5-3386-64C47AF174E7}"/>
              </a:ext>
            </a:extLst>
          </p:cNvPr>
          <p:cNvSpPr txBox="1"/>
          <p:nvPr userDrawn="1"/>
        </p:nvSpPr>
        <p:spPr>
          <a:xfrm>
            <a:off x="1965462" y="6378419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VI </a:t>
            </a:r>
            <a:r>
              <a:rPr lang="ru-RU" sz="1200" b="0" i="0" u="none" strike="noStrike" dirty="0">
                <a:solidFill>
                  <a:srgbClr val="EB008A"/>
                </a:solidFill>
                <a:effectLst/>
                <a:latin typeface="Cuprum"/>
              </a:rPr>
              <a:t>Международная конференция «Ягоды России 2023» (15 – 17 февраля 2023г.)</a:t>
            </a:r>
            <a:endParaRPr lang="ru-RU" sz="1200" b="0" i="0" dirty="0">
              <a:solidFill>
                <a:srgbClr val="EB008A"/>
              </a:solidFill>
              <a:effectLst/>
              <a:latin typeface="Cuprum"/>
            </a:endParaRPr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A94EDC-4D86-5914-9140-CB490B8A9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426" y="2224725"/>
            <a:ext cx="7918174" cy="291900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ТЕХНОЛОГИЙ ПЛАНТАЦИОННОГО ВЫРАЩИВАНИЯ СЕВЕРНЫХ ЯГОД В РОССИИ </a:t>
            </a:r>
            <a:r>
              <a:rPr lang="ru-RU" sz="3100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100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6722" y="49136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Наталья-</a:t>
            </a:r>
            <a:r>
              <a:rPr lang="ru-RU" b="1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Тэлинэ</a:t>
            </a:r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Чайникова</a:t>
            </a:r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-Вахрушева</a:t>
            </a:r>
          </a:p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ООО «Ягоды Югры», г. Ханты-Мансийск</a:t>
            </a:r>
            <a:endParaRPr lang="ru-RU" b="1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86" y="16599"/>
            <a:ext cx="10614582" cy="728119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Продукты переработки из ягод ООО «Ягоды </a:t>
            </a:r>
            <a:r>
              <a:rPr lang="ru-RU" sz="3400" b="1" dirty="0" err="1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Югры</a:t>
            </a:r>
            <a:r>
              <a:rPr lang="ru-RU" sz="34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400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10</a:t>
            </a:fld>
            <a:endParaRPr lang="x-non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7" t="8214" r="11152" b="5749"/>
          <a:stretch/>
        </p:blipFill>
        <p:spPr>
          <a:xfrm>
            <a:off x="209936" y="773006"/>
            <a:ext cx="3158953" cy="556135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7141"/>
          <a:stretch/>
        </p:blipFill>
        <p:spPr>
          <a:xfrm>
            <a:off x="3532218" y="680920"/>
            <a:ext cx="2662794" cy="298610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299" name="Picture 11" descr="C:\Users\Сергей\Desktop\Фото Чайниковой\IMG_20230206_235634_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4418" y="3725296"/>
            <a:ext cx="2898689" cy="26090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8766" r="13121" b="6563"/>
          <a:stretch/>
        </p:blipFill>
        <p:spPr>
          <a:xfrm>
            <a:off x="9144000" y="680920"/>
            <a:ext cx="2726023" cy="48673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2291" name="Picture 3" descr="C:\Users\Сергей\Desktop\Фото Чайниковой\IMG_20230206_215355_515.jpg"/>
          <p:cNvPicPr>
            <a:picLocks noChangeAspect="1" noChangeArrowheads="1"/>
          </p:cNvPicPr>
          <p:nvPr/>
        </p:nvPicPr>
        <p:blipFill rotWithShape="1">
          <a:blip r:embed="rId6"/>
          <a:srcRect l="5109" t="29223" r="52052"/>
          <a:stretch/>
        </p:blipFill>
        <p:spPr bwMode="auto">
          <a:xfrm>
            <a:off x="6358341" y="3403807"/>
            <a:ext cx="2667563" cy="304863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0" name="Picture 2" descr="C:\Users\Сергей\Desktop\Фото Чайниковой\IMG_20230206_215618_46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8621" y="605506"/>
            <a:ext cx="2548007" cy="281642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426" y="75835"/>
            <a:ext cx="11307354" cy="111318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Популяризация плантационного выращивания дикоросов</a:t>
            </a:r>
            <a:endParaRPr lang="ru-RU" sz="3600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11</a:t>
            </a:fld>
            <a:endParaRPr lang="x-none"/>
          </a:p>
        </p:txBody>
      </p:sp>
      <p:pic>
        <p:nvPicPr>
          <p:cNvPr id="1030" name="Picture 6" descr="C:\Users\Сергей\Desktop\Фото Чайниковой\IMG_20230206_232748_859.jpg"/>
          <p:cNvPicPr>
            <a:picLocks noChangeAspect="1" noChangeArrowheads="1"/>
          </p:cNvPicPr>
          <p:nvPr/>
        </p:nvPicPr>
        <p:blipFill>
          <a:blip r:embed="rId2"/>
          <a:srcRect t="18261" r="14348" b="6304"/>
          <a:stretch>
            <a:fillRect/>
          </a:stretch>
        </p:blipFill>
        <p:spPr bwMode="auto">
          <a:xfrm>
            <a:off x="314154" y="1060565"/>
            <a:ext cx="4861550" cy="321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Сергей\Desktop\Фото Чайниковой\OzxFNZse5-0.jpg"/>
          <p:cNvPicPr>
            <a:picLocks noChangeAspect="1" noChangeArrowheads="1"/>
          </p:cNvPicPr>
          <p:nvPr/>
        </p:nvPicPr>
        <p:blipFill>
          <a:blip r:embed="rId3"/>
          <a:srcRect l="5181" t="12663" r="1667" b="8098"/>
          <a:stretch>
            <a:fillRect/>
          </a:stretch>
        </p:blipFill>
        <p:spPr bwMode="auto">
          <a:xfrm>
            <a:off x="669658" y="3300744"/>
            <a:ext cx="4584793" cy="315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Сергей\Desktop\Фото Чайниковой\YIm8jTpJiCs.jpg"/>
          <p:cNvPicPr>
            <a:picLocks noChangeAspect="1" noChangeArrowheads="1"/>
          </p:cNvPicPr>
          <p:nvPr/>
        </p:nvPicPr>
        <p:blipFill>
          <a:blip r:embed="rId4"/>
          <a:srcRect r="4686" b="11880"/>
          <a:stretch>
            <a:fillRect/>
          </a:stretch>
        </p:blipFill>
        <p:spPr bwMode="auto">
          <a:xfrm>
            <a:off x="5254451" y="3700279"/>
            <a:ext cx="4388506" cy="270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678" y="627486"/>
            <a:ext cx="5247815" cy="3501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4503" t="11220" r="41204"/>
          <a:stretch/>
        </p:blipFill>
        <p:spPr>
          <a:xfrm>
            <a:off x="9751288" y="3035431"/>
            <a:ext cx="2338492" cy="2551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7"/>
          <a:stretch/>
        </p:blipFill>
        <p:spPr>
          <a:xfrm>
            <a:off x="5212041" y="627486"/>
            <a:ext cx="1274552" cy="35395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12</a:t>
            </a:fld>
            <a:endParaRPr lang="x-non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07" y="639661"/>
            <a:ext cx="4808326" cy="34185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26733" y="639661"/>
            <a:ext cx="5127066" cy="3187621"/>
          </a:xfrm>
          <a:prstGeom prst="rect">
            <a:avLst/>
          </a:prstGeom>
          <a:solidFill>
            <a:srgbClr val="159B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1289" y="1089665"/>
            <a:ext cx="4737954" cy="29685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КОНТАКТЫ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Наталья-</a:t>
            </a:r>
            <a:r>
              <a:rPr lang="ru-RU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Тэлинэ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Чайникова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-Вахрушева, директор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«Ягоды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Югры»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Тел:8-904-466-95-87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taline63@mail.ru</a:t>
            </a:r>
          </a:p>
          <a:p>
            <a:pPr>
              <a:buNone/>
            </a:pP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7715" y="4434488"/>
            <a:ext cx="98360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Благодарю за внимание!</a:t>
            </a:r>
            <a:endParaRPr lang="ru-RU" sz="6000" dirty="0">
              <a:solidFill>
                <a:srgbClr val="0C97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10" y="228600"/>
            <a:ext cx="1132778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/>
            </a:r>
            <a:br>
              <a:rPr lang="ru-RU" b="1" dirty="0" smtClean="0">
                <a:latin typeface="Calibri" pitchFamily="34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2</a:t>
            </a:fld>
            <a:endParaRPr lang="x-none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20" y="1696155"/>
            <a:ext cx="3698652" cy="3856333"/>
          </a:xfrm>
          <a:prstGeom prst="rect">
            <a:avLst/>
          </a:prstGeom>
          <a:ln w="28575">
            <a:solidFill>
              <a:srgbClr val="0C9743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33254" y="413492"/>
            <a:ext cx="5062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Югра </a:t>
            </a:r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регион рискованного земледелия. </a:t>
            </a:r>
          </a:p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Но, резко-континентальный климат позволяет выращивать культуры, растущие в естественной среде кислых болотистых почв.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89713" y="983088"/>
            <a:ext cx="32993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Клюква болотная: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Вогулка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Фомич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Северянка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Краса Севера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 Костромы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Сазоновская</a:t>
            </a:r>
            <a:endParaRPr lang="ru-RU" dirty="0" smtClean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Хотавецкая</a:t>
            </a:r>
            <a:endParaRPr lang="ru-RU" dirty="0" smtClean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Алая Заповедная</a:t>
            </a:r>
          </a:p>
          <a:p>
            <a:endParaRPr lang="ru-RU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Брусника: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Россияночка</a:t>
            </a:r>
            <a:endParaRPr lang="ru-RU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Костромичка</a:t>
            </a:r>
            <a:endParaRPr lang="ru-RU" dirty="0" smtClean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Рубин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розовая</a:t>
            </a:r>
          </a:p>
          <a:p>
            <a:endParaRPr lang="ru-RU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Морошка приземистая: </a:t>
            </a: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селекция</a:t>
            </a:r>
            <a:endParaRPr lang="ru-RU" b="1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94554" y="421178"/>
            <a:ext cx="533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сорта, внесенные в </a:t>
            </a:r>
            <a:r>
              <a:rPr lang="ru-RU" b="1" dirty="0" err="1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Госреестр</a:t>
            </a:r>
            <a:r>
              <a:rPr lang="ru-RU" b="1" dirty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07312" y="3141961"/>
            <a:ext cx="2920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Голубика узколистная: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Поморочка</a:t>
            </a:r>
            <a:endParaRPr lang="ru-RU" dirty="0" smtClean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Нерль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Нея</a:t>
            </a:r>
            <a:endParaRPr lang="ru-RU" dirty="0" smtClean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Лакомка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Княженика арктическая: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312" y="1035922"/>
            <a:ext cx="2679667" cy="2009750"/>
          </a:xfrm>
          <a:prstGeom prst="rect">
            <a:avLst/>
          </a:prstGeom>
          <a:ln w="28575">
            <a:solidFill>
              <a:srgbClr val="0C9743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5" y="173610"/>
            <a:ext cx="7962914" cy="563330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3</a:t>
            </a:fld>
            <a:endParaRPr lang="x-none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20" y="173610"/>
            <a:ext cx="2295109" cy="21032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9384732" y="2276909"/>
            <a:ext cx="28072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В рамках дорожной карты по ускоренному развитию производства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плодово</a:t>
            </a:r>
            <a:r>
              <a:rPr lang="ru-RU" sz="1400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ягодной продукции в РФ на 2020-2022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г.г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. от 16.10.2020 №9839п–11П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orbel" panose="020B0503020204020204" pitchFamily="34" charset="0"/>
                <a:cs typeface="Times New Roman" panose="02020603050405020304" pitchFamily="18" charset="0"/>
              </a:rPr>
              <a:t>и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Правительства Югры от 05.10.2018 № 344-п, утверждена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заготовки и переработки дикоросов в ХМАО – Югре на период до 2030 года</a:t>
            </a:r>
            <a:r>
              <a:rPr lang="ru-RU" sz="14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предусматривающая, в том числе, внедрение инноваций: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5.1. Плантационное выращивание лесных и болотных ягод в автономном округе.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6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709" y="189940"/>
            <a:ext cx="8996390" cy="83880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Подготовка участков для лидеров </a:t>
            </a:r>
            <a:b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итогам сортоиспытаний</a:t>
            </a:r>
            <a:endParaRPr lang="ru-RU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4</a:t>
            </a:fld>
            <a:endParaRPr lang="x-none"/>
          </a:p>
        </p:txBody>
      </p:sp>
      <p:pic>
        <p:nvPicPr>
          <p:cNvPr id="6" name="Picture 3" descr="C:\Users\Сергей\Desktop\Фото Чайниковой\vlWn4sHGKgc.jpg"/>
          <p:cNvPicPr>
            <a:picLocks noChangeAspect="1" noChangeArrowheads="1"/>
          </p:cNvPicPr>
          <p:nvPr/>
        </p:nvPicPr>
        <p:blipFill>
          <a:blip r:embed="rId2"/>
          <a:srcRect l="37916"/>
          <a:stretch>
            <a:fillRect/>
          </a:stretch>
        </p:blipFill>
        <p:spPr bwMode="auto">
          <a:xfrm>
            <a:off x="380112" y="1300165"/>
            <a:ext cx="3757058" cy="36866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" descr="C:\Users\Сергей\Desktop\Фото Чайниковой\q2hLs1x72V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3519" y="2299250"/>
            <a:ext cx="4409774" cy="41045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/>
          <a:stretch/>
        </p:blipFill>
        <p:spPr>
          <a:xfrm>
            <a:off x="7466113" y="4006391"/>
            <a:ext cx="4480481" cy="2397406"/>
          </a:xfrm>
          <a:prstGeom prst="rect">
            <a:avLst/>
          </a:prstGeom>
          <a:ln w="19050">
            <a:solidFill>
              <a:srgbClr val="159B4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5" b="1388"/>
          <a:stretch/>
        </p:blipFill>
        <p:spPr>
          <a:xfrm>
            <a:off x="6266855" y="1300165"/>
            <a:ext cx="5679739" cy="2636785"/>
          </a:xfrm>
          <a:prstGeom prst="rect">
            <a:avLst/>
          </a:prstGeom>
          <a:ln w="19050">
            <a:solidFill>
              <a:srgbClr val="159B48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292" y="80398"/>
            <a:ext cx="11354488" cy="5565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C9743"/>
                </a:solidFill>
                <a:latin typeface="Times New Roman" pitchFamily="18" charset="0"/>
                <a:cs typeface="Times New Roman" pitchFamily="18" charset="0"/>
              </a:rPr>
              <a:t>Сортоиспытания в урочище </a:t>
            </a:r>
            <a:r>
              <a:rPr lang="ru-RU" sz="3100" b="1" dirty="0" err="1" smtClean="0">
                <a:solidFill>
                  <a:srgbClr val="0C9743"/>
                </a:solidFill>
                <a:latin typeface="Times New Roman" pitchFamily="18" charset="0"/>
                <a:cs typeface="Times New Roman" pitchFamily="18" charset="0"/>
              </a:rPr>
              <a:t>Таволожном</a:t>
            </a:r>
            <a:r>
              <a:rPr lang="ru-RU" sz="3100" b="1" dirty="0" smtClean="0">
                <a:solidFill>
                  <a:srgbClr val="0C9743"/>
                </a:solidFill>
                <a:latin typeface="Times New Roman" pitchFamily="18" charset="0"/>
                <a:cs typeface="Times New Roman" pitchFamily="18" charset="0"/>
              </a:rPr>
              <a:t> под Ханты-Мансийском</a:t>
            </a:r>
            <a:endParaRPr lang="ru-RU" sz="3100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5</a:t>
            </a:fld>
            <a:endParaRPr lang="x-none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71" y="783225"/>
            <a:ext cx="7239787" cy="4830295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2" y="3487918"/>
            <a:ext cx="3669561" cy="2752171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4" y="868306"/>
            <a:ext cx="3275500" cy="2456625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23" y="636990"/>
            <a:ext cx="2885664" cy="4976530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206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36" y="1680680"/>
            <a:ext cx="6396255" cy="4268804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194" name="Picture 2" descr="C:\Users\Сергей\Desktop\Фото Чайниковой\IMG_20230206_215153_858.jpg"/>
          <p:cNvPicPr>
            <a:picLocks noChangeAspect="1" noChangeArrowheads="1"/>
          </p:cNvPicPr>
          <p:nvPr/>
        </p:nvPicPr>
        <p:blipFill rotWithShape="1">
          <a:blip r:embed="rId3"/>
          <a:srcRect t="8036"/>
          <a:stretch/>
        </p:blipFill>
        <p:spPr bwMode="auto">
          <a:xfrm>
            <a:off x="7613657" y="351739"/>
            <a:ext cx="4325001" cy="530322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055" y="62746"/>
            <a:ext cx="6718112" cy="739470"/>
          </a:xfrm>
          <a:ln>
            <a:noFill/>
          </a:ln>
        </p:spPr>
        <p:txBody>
          <a:bodyPr/>
          <a:lstStyle/>
          <a:p>
            <a: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Княженика арктическая </a:t>
            </a:r>
            <a:endParaRPr lang="ru-RU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6</a:t>
            </a:fld>
            <a:endParaRPr lang="x-none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4" cstate="print">
            <a:lum contrast="10000"/>
          </a:blip>
          <a:srcRect l="14178" r="10971"/>
          <a:stretch>
            <a:fillRect/>
          </a:stretch>
        </p:blipFill>
        <p:spPr bwMode="auto">
          <a:xfrm>
            <a:off x="234776" y="848547"/>
            <a:ext cx="3894164" cy="43841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64989" y="5949484"/>
            <a:ext cx="6483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950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г/м</a:t>
            </a:r>
            <a:r>
              <a:rPr lang="ru-RU" sz="2800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9990">
            <a:off x="7444321" y="3125645"/>
            <a:ext cx="2531605" cy="3375473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/>
          <a:stretch/>
        </p:blipFill>
        <p:spPr>
          <a:xfrm>
            <a:off x="3338577" y="272791"/>
            <a:ext cx="4376250" cy="494963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306" y="35188"/>
            <a:ext cx="6096273" cy="946840"/>
          </a:xfrm>
        </p:spPr>
        <p:txBody>
          <a:bodyPr/>
          <a:lstStyle/>
          <a:p>
            <a: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Морошка приземистая </a:t>
            </a:r>
            <a:endParaRPr lang="ru-RU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7</a:t>
            </a:fld>
            <a:endParaRPr lang="x-none"/>
          </a:p>
        </p:txBody>
      </p:sp>
      <p:pic>
        <p:nvPicPr>
          <p:cNvPr id="7169" name="Picture 1" descr="C:\Users\Сергей\Desktop\Фото Чайниковой\spQHLJnS79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33173" y="762957"/>
            <a:ext cx="3175440" cy="396929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0" name="Picture 2" descr="C:\Users\Сергей\Desktop\Фото Чайниковой\T0vvddn8F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4790" y="173211"/>
            <a:ext cx="4372093" cy="366417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1" name="Picture 3" descr="C:\Users\Сергей\Desktop\Фото Чайниковой\IMG_20230206_222520_095.jpg"/>
          <p:cNvPicPr>
            <a:picLocks noChangeAspect="1" noChangeArrowheads="1"/>
          </p:cNvPicPr>
          <p:nvPr/>
        </p:nvPicPr>
        <p:blipFill rotWithShape="1">
          <a:blip r:embed="rId5"/>
          <a:srcRect t="27338"/>
          <a:stretch/>
        </p:blipFill>
        <p:spPr bwMode="auto">
          <a:xfrm>
            <a:off x="2152357" y="3633469"/>
            <a:ext cx="2882539" cy="238217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66700" y="5909365"/>
            <a:ext cx="3801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</a:t>
            </a:r>
            <a:r>
              <a:rPr lang="en-US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г/м</a:t>
            </a:r>
            <a:r>
              <a:rPr lang="ru-RU" sz="2800" baseline="300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4"/>
          <a:stretch/>
        </p:blipFill>
        <p:spPr>
          <a:xfrm rot="2729714">
            <a:off x="7828244" y="2361037"/>
            <a:ext cx="2904200" cy="454725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"/>
          <a:stretch/>
        </p:blipFill>
        <p:spPr>
          <a:xfrm>
            <a:off x="8401863" y="135776"/>
            <a:ext cx="3591414" cy="538672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1" y="766047"/>
            <a:ext cx="6237402" cy="467805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789" y="40490"/>
            <a:ext cx="9233210" cy="725557"/>
          </a:xfrm>
        </p:spPr>
        <p:txBody>
          <a:bodyPr/>
          <a:lstStyle/>
          <a:p>
            <a:r>
              <a:rPr lang="ru-RU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Клюква болотная</a:t>
            </a:r>
            <a:endParaRPr lang="ru-RU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8</a:t>
            </a:fld>
            <a:endParaRPr lang="x-none"/>
          </a:p>
        </p:txBody>
      </p:sp>
      <p:sp>
        <p:nvSpPr>
          <p:cNvPr id="6" name="Прямоугольник 5"/>
          <p:cNvSpPr/>
          <p:nvPr/>
        </p:nvSpPr>
        <p:spPr>
          <a:xfrm>
            <a:off x="1730604" y="5522505"/>
            <a:ext cx="4277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</a:t>
            </a:r>
            <a:r>
              <a:rPr lang="en-US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от150</a:t>
            </a:r>
            <a:r>
              <a:rPr lang="en-US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г/м</a:t>
            </a:r>
            <a:r>
              <a:rPr lang="ru-RU" sz="2800" baseline="300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ru-RU" sz="28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2000 г/м</a:t>
            </a:r>
            <a:r>
              <a:rPr lang="ru-RU" sz="2800" baseline="30000" dirty="0" smtClean="0">
                <a:solidFill>
                  <a:srgbClr val="0C97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ru-RU" sz="2800" dirty="0">
              <a:solidFill>
                <a:srgbClr val="0C97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35" y="684807"/>
            <a:ext cx="3820410" cy="2917108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11" y="2563125"/>
            <a:ext cx="2828424" cy="377123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Сергей\Desktop\Фото Чайниковой\IMG_20230206_215403_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1164"/>
            <a:ext cx="4304622" cy="573949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pPr/>
              <a:t>9</a:t>
            </a:fld>
            <a:endParaRPr lang="x-none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01278" y="451"/>
            <a:ext cx="10552521" cy="652705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C9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Органическая сертификация дикорастущего сырья</a:t>
            </a:r>
            <a:endParaRPr lang="ru-RU" sz="3400" b="1" dirty="0">
              <a:solidFill>
                <a:srgbClr val="0C97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46" y="653155"/>
            <a:ext cx="6977752" cy="4936939"/>
          </a:xfrm>
          <a:ln w="28575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73" y="653156"/>
            <a:ext cx="3106391" cy="204291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25911"/>
          <a:stretch/>
        </p:blipFill>
        <p:spPr>
          <a:xfrm>
            <a:off x="3986398" y="1866507"/>
            <a:ext cx="3507942" cy="446785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241</Words>
  <Application>Microsoft Office PowerPoint</Application>
  <PresentationFormat>Широкоэкранный</PresentationFormat>
  <Paragraphs>63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Corbel</vt:lpstr>
      <vt:lpstr>Cuprum</vt:lpstr>
      <vt:lpstr>Times New Roman</vt:lpstr>
      <vt:lpstr>Wingdings</vt:lpstr>
      <vt:lpstr>Office Theme</vt:lpstr>
      <vt:lpstr>РАЗВИТИЕ ТЕХНОЛОГИЙ ПЛАНТАЦИОННОГО ВЫРАЩИВАНИЯ СЕВЕРНЫХ ЯГОД В РОССИИ  </vt:lpstr>
      <vt:lpstr> </vt:lpstr>
      <vt:lpstr>Презентация PowerPoint</vt:lpstr>
      <vt:lpstr>Подготовка участков для лидеров  по итогам сортоиспытаний</vt:lpstr>
      <vt:lpstr> Сортоиспытания в урочище Таволожном под Ханты-Мансийском</vt:lpstr>
      <vt:lpstr>Княженика арктическая </vt:lpstr>
      <vt:lpstr>Морошка приземистая </vt:lpstr>
      <vt:lpstr>Клюква болотная</vt:lpstr>
      <vt:lpstr>Органическая сертификация дикорастущего сырья</vt:lpstr>
      <vt:lpstr>Продукты переработки из ягод ООО «Ягоды Югры»</vt:lpstr>
      <vt:lpstr>Популяризация плантационного выращивания дикоросов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 августа 2022</dc:title>
  <dc:subject/>
  <dc:creator>Ирина Козий</dc:creator>
  <cp:keywords/>
  <dc:description/>
  <cp:lastModifiedBy>Алла Александровна Давидюк</cp:lastModifiedBy>
  <cp:revision>109</cp:revision>
  <dcterms:created xsi:type="dcterms:W3CDTF">2022-01-26T15:43:27Z</dcterms:created>
  <dcterms:modified xsi:type="dcterms:W3CDTF">2023-02-09T09:48:34Z</dcterms:modified>
  <cp:category/>
</cp:coreProperties>
</file>