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6" r:id="rId3"/>
    <p:sldId id="320" r:id="rId4"/>
    <p:sldId id="319" r:id="rId5"/>
    <p:sldId id="318" r:id="rId6"/>
    <p:sldId id="317" r:id="rId7"/>
    <p:sldId id="316" r:id="rId8"/>
    <p:sldId id="315" r:id="rId9"/>
    <p:sldId id="314" r:id="rId10"/>
    <p:sldId id="313" r:id="rId11"/>
    <p:sldId id="311" r:id="rId12"/>
    <p:sldId id="324" r:id="rId13"/>
    <p:sldId id="323" r:id="rId14"/>
    <p:sldId id="308" r:id="rId15"/>
    <p:sldId id="322" r:id="rId16"/>
    <p:sldId id="260" r:id="rId17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88016"/>
  </p:normalViewPr>
  <p:slideViewPr>
    <p:cSldViewPr snapToGrid="0" snapToObjects="1">
      <p:cViewPr varScale="1">
        <p:scale>
          <a:sx n="61" d="100"/>
          <a:sy n="61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en-RU" smtClean="0"/>
              <a:t>02/14/2023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34B2E-6361-2D4A-9D7E-18C77D8EEB2F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043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Пер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14.02.2023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35F80A-1A07-423C-285F-47E9D702CF85}"/>
              </a:ext>
            </a:extLst>
          </p:cNvPr>
          <p:cNvSpPr/>
          <p:nvPr userDrawn="1"/>
        </p:nvSpPr>
        <p:spPr>
          <a:xfrm>
            <a:off x="6997147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C9224-318C-4ECC-C2E5-B906318FE792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14.02.2023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14.02.2023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презентац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14.02.2023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с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14.02.2023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14.02.2023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14.02.2023</a:t>
            </a:fld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14.02.2023</a:t>
            </a:fld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14.02.2023</a:t>
            </a:fld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C0D62C-BC45-107E-9A41-7C84CE3C0D43}"/>
              </a:ext>
            </a:extLst>
          </p:cNvPr>
          <p:cNvSpPr/>
          <p:nvPr userDrawn="1"/>
        </p:nvSpPr>
        <p:spPr>
          <a:xfrm>
            <a:off x="7023652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91A8B6C-58DD-7B3A-3A35-0C20BD8D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87" y="1918252"/>
            <a:ext cx="6633521" cy="1453598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4A8F8A5-4288-A366-D13D-6DEB3CD01F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51588" y="3704328"/>
            <a:ext cx="6633521" cy="2421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8A557F0E-8736-1459-B864-5F3F0A16C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86813" y="477838"/>
            <a:ext cx="3140075" cy="277177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FCD91C6C-544E-146C-2D63-2C0543BE7C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51025" y="477838"/>
            <a:ext cx="6634163" cy="1330325"/>
          </a:xfrm>
        </p:spPr>
        <p:txBody>
          <a:bodyPr anchor="ctr">
            <a:norm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ru-RU" dirty="0"/>
              <a:t>Наименование компании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32060-8A60-AC96-4492-7A9E7805B828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14.02.2023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14.02.2023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14.02.2023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369BA-CCF9-04A5-3386-64C47AF174E7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A94EDC-4D86-5914-9140-CB490B8A9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Законодательство по охране селекционных достижений ягодных культур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3005D02-3768-2411-AE25-BB886C912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Первый заместитель генерального директора Национального союза селекционеров и семеноводов </a:t>
            </a:r>
          </a:p>
          <a:p>
            <a:pPr algn="r"/>
            <a:r>
              <a:rPr lang="ru-RU" dirty="0" smtClean="0"/>
              <a:t>Ю.Л. Гончаров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10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684421" y="1288558"/>
            <a:ext cx="9013222" cy="4114800"/>
          </a:xfrm>
          <a:prstGeom prst="rect">
            <a:avLst/>
          </a:prstGeom>
        </p:spPr>
        <p:txBody>
          <a:bodyPr/>
          <a:lstStyle/>
          <a:p>
            <a:r>
              <a:rPr lang="ru-RU" sz="2800" dirty="0"/>
              <a:t>охрана предоставляется на сорта растений и породы животных</a:t>
            </a:r>
          </a:p>
          <a:p>
            <a:r>
              <a:rPr lang="ru-RU" sz="2800" dirty="0"/>
              <a:t>исключительное право подтверждается не “правом селекционера, а “патентом на селекционное достижение”</a:t>
            </a:r>
          </a:p>
          <a:p>
            <a:r>
              <a:rPr lang="ru-RU" sz="2800" dirty="0"/>
              <a:t>срок действия охраны 30 лет, а по сортам винограда, древесных декоративных, плодовых культур и лесных пород - 35 лет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90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11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4"/>
          <p:cNvSpPr>
            <a:spLocks noGrp="1"/>
          </p:cNvSpPr>
          <p:nvPr>
            <p:ph idx="4294967295"/>
          </p:nvPr>
        </p:nvSpPr>
        <p:spPr>
          <a:xfrm>
            <a:off x="1756843" y="1102370"/>
            <a:ext cx="8983953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 smtClean="0"/>
              <a:t>Патент </a:t>
            </a:r>
            <a:r>
              <a:rPr lang="ru-RU" dirty="0"/>
              <a:t>на селекционное достижение может быть признан недействительным в течение срока его действия, если будет установлено, что:</a:t>
            </a:r>
          </a:p>
          <a:p>
            <a:r>
              <a:rPr lang="ru-RU" dirty="0"/>
              <a:t>1) патент выдан на основании </a:t>
            </a:r>
            <a:r>
              <a:rPr lang="ru-RU" dirty="0" smtClean="0"/>
              <a:t>не подтвердившихся </a:t>
            </a:r>
            <a:r>
              <a:rPr lang="ru-RU" dirty="0"/>
              <a:t>данных об однородности и о стабильности селекционного достижения, представленных заявителем;</a:t>
            </a:r>
          </a:p>
          <a:p>
            <a:r>
              <a:rPr lang="ru-RU" dirty="0"/>
              <a:t>2) на дату выдачи патента селекционное достижение не соответствовало критерию новизны или </a:t>
            </a:r>
            <a:r>
              <a:rPr lang="ru-RU" dirty="0" err="1"/>
              <a:t>отличимости</a:t>
            </a:r>
            <a:r>
              <a:rPr lang="ru-RU" dirty="0"/>
              <a:t>;</a:t>
            </a:r>
          </a:p>
          <a:p>
            <a:r>
              <a:rPr lang="ru-RU" dirty="0"/>
              <a:t>3) лицо, указанное в патенте в качестве патентообладателя, не имело законных оснований для получения патента.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46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12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56843" y="998385"/>
            <a:ext cx="8787581" cy="4114800"/>
          </a:xfrm>
          <a:prstGeom prst="rect">
            <a:avLst/>
          </a:prstGeom>
        </p:spPr>
        <p:txBody>
          <a:bodyPr/>
          <a:lstStyle/>
          <a:p>
            <a:r>
              <a:rPr lang="ru-RU" sz="2800" dirty="0"/>
              <a:t>Законодательством РФ предусмотрено предоставление </a:t>
            </a:r>
            <a:r>
              <a:rPr lang="ru-RU" sz="2800" dirty="0" smtClean="0"/>
              <a:t>лицензий следующих видов:</a:t>
            </a:r>
            <a:endParaRPr lang="ru-RU" sz="2800" dirty="0"/>
          </a:p>
          <a:p>
            <a:r>
              <a:rPr lang="ru-RU" sz="2800" dirty="0"/>
              <a:t>Открытой</a:t>
            </a:r>
          </a:p>
          <a:p>
            <a:r>
              <a:rPr lang="ru-RU" sz="2800" dirty="0"/>
              <a:t>Исключительной</a:t>
            </a:r>
          </a:p>
          <a:p>
            <a:r>
              <a:rPr lang="ru-RU" sz="2800" dirty="0"/>
              <a:t>Неисключительной</a:t>
            </a:r>
          </a:p>
          <a:p>
            <a:r>
              <a:rPr lang="ru-RU" sz="2800" dirty="0"/>
              <a:t>Принудительной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27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13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56843" y="1168243"/>
            <a:ext cx="8893778" cy="4114800"/>
          </a:xfrm>
          <a:prstGeom prst="rect">
            <a:avLst/>
          </a:prstGeom>
        </p:spPr>
        <p:txBody>
          <a:bodyPr/>
          <a:lstStyle/>
          <a:p>
            <a:r>
              <a:rPr lang="ru-RU" sz="2800" dirty="0"/>
              <a:t>Размер платежей по лицензиям в зависимости от культуры и ценности сорта колеблется</a:t>
            </a:r>
            <a:br>
              <a:rPr lang="ru-RU" sz="2800" dirty="0"/>
            </a:br>
            <a:r>
              <a:rPr lang="ru-RU" sz="2800" dirty="0"/>
              <a:t>от 2-3 до 10-12% </a:t>
            </a:r>
            <a:r>
              <a:rPr lang="ru-RU" sz="2800" dirty="0" smtClean="0"/>
              <a:t>от </a:t>
            </a:r>
            <a:r>
              <a:rPr lang="ru-RU" sz="2800" dirty="0"/>
              <a:t>стоимости реализации семенного материала </a:t>
            </a:r>
            <a:r>
              <a:rPr lang="ru-RU" sz="2800" dirty="0" smtClean="0"/>
              <a:t>сорта (роялти)</a:t>
            </a:r>
          </a:p>
          <a:p>
            <a:r>
              <a:rPr lang="ru-RU" sz="2800" dirty="0" smtClean="0"/>
              <a:t>Оплата может производится также в виде однократного платежа (паушальный платеж)</a:t>
            </a:r>
          </a:p>
          <a:p>
            <a:r>
              <a:rPr lang="ru-RU" sz="2800" dirty="0" smtClean="0"/>
              <a:t>Или в виде любой комбинации вышеприведенных видов лицензионных платежей</a:t>
            </a:r>
            <a:endParaRPr lang="ru-RU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7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14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756843" y="993031"/>
            <a:ext cx="8723096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 smtClean="0"/>
              <a:t>Зарегистрировано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670 договоров перехода прав интеллектуальной собственности </a:t>
            </a:r>
            <a:endParaRPr lang="ru-RU" dirty="0"/>
          </a:p>
          <a:p>
            <a:r>
              <a:rPr lang="ru-RU" dirty="0" smtClean="0"/>
              <a:t>Более 35 000 </a:t>
            </a:r>
            <a:r>
              <a:rPr lang="ru-RU" dirty="0"/>
              <a:t>неисключительных лицензионных </a:t>
            </a:r>
            <a:r>
              <a:rPr lang="ru-RU" dirty="0" smtClean="0"/>
              <a:t>договора из них 10 900 действующих</a:t>
            </a:r>
            <a:endParaRPr lang="ru-RU" dirty="0"/>
          </a:p>
          <a:p>
            <a:r>
              <a:rPr lang="ru-RU" dirty="0" smtClean="0"/>
              <a:t>450 </a:t>
            </a:r>
            <a:r>
              <a:rPr lang="ru-RU" dirty="0"/>
              <a:t>исключительных лицензионных договоров </a:t>
            </a:r>
            <a:r>
              <a:rPr lang="ru-RU" dirty="0" smtClean="0"/>
              <a:t>из них 227 действующих</a:t>
            </a:r>
            <a:endParaRPr lang="ru-RU" dirty="0"/>
          </a:p>
          <a:p>
            <a:r>
              <a:rPr lang="ru-RU" dirty="0"/>
              <a:t>опубликовано </a:t>
            </a:r>
            <a:r>
              <a:rPr lang="ru-RU" dirty="0" smtClean="0"/>
              <a:t>67 </a:t>
            </a:r>
            <a:r>
              <a:rPr lang="ru-RU" dirty="0"/>
              <a:t>открытых лицензий. </a:t>
            </a:r>
          </a:p>
          <a:p>
            <a:r>
              <a:rPr lang="ru-RU" dirty="0"/>
              <a:t>Не было зарегистрировано ни одной принудительной лицензии, т.к. не было решений суда об их предоставлении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0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15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61438" y="988948"/>
            <a:ext cx="8936205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/>
              <a:t>Структуры, способствующие сбору роялти:</a:t>
            </a:r>
          </a:p>
          <a:p>
            <a:r>
              <a:rPr lang="ru-RU" sz="2800" dirty="0" smtClean="0"/>
              <a:t>Суды, в том числе специализированный суд по </a:t>
            </a:r>
            <a:r>
              <a:rPr lang="ru-RU" sz="2800" dirty="0"/>
              <a:t>интеллектуальным </a:t>
            </a:r>
            <a:r>
              <a:rPr lang="ru-RU" sz="2800" dirty="0" smtClean="0"/>
              <a:t>правам, являющийся судом высшей инстанции по делам, связанным с нарушением интеллектуальных прав</a:t>
            </a:r>
            <a:endParaRPr lang="ru-RU" sz="2800" dirty="0"/>
          </a:p>
          <a:p>
            <a:r>
              <a:rPr lang="ru-RU" sz="2800" dirty="0"/>
              <a:t>Лицензиаты</a:t>
            </a:r>
          </a:p>
          <a:p>
            <a:r>
              <a:rPr lang="ru-RU" sz="2800" dirty="0"/>
              <a:t>Профессиональные союзы и </a:t>
            </a:r>
            <a:r>
              <a:rPr lang="ru-RU" sz="2800" dirty="0" smtClean="0"/>
              <a:t>ассоциации</a:t>
            </a:r>
          </a:p>
          <a:p>
            <a:r>
              <a:rPr lang="ru-RU" sz="2800" dirty="0" smtClean="0"/>
              <a:t>Коммерческие </a:t>
            </a:r>
            <a:r>
              <a:rPr lang="ru-RU" sz="2800" dirty="0"/>
              <a:t>организации, оказывающие юридические услуги по защите прав селекционера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383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16</a:t>
            </a:fld>
            <a:endParaRPr lang="en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F99B9EF-5E59-BA06-5A4E-81A86B47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b="1" dirty="0"/>
              <a:t>Вопросы?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B83D7-F778-3945-83F2-E2D258872A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1588" y="2999678"/>
            <a:ext cx="6633521" cy="31261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Контакты докладчика: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Гончаров Юрий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Первый заместитель генерального директора НССиС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8(916) 275-24-02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gontcharov13@mail.ru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https://www.nsss-russia.ru/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6FAB1E95-EDEC-4F21-C63A-B4EDD66E1D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41838" y="533400"/>
            <a:ext cx="6634163" cy="13303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Национальный союз селекционеров и семеноводов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493" y="364660"/>
            <a:ext cx="2664296" cy="26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B110F-9413-46D7-107A-27592CB8C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765" y="161619"/>
            <a:ext cx="1529069" cy="1529069"/>
          </a:xfrm>
          <a:prstGeom prst="rect">
            <a:avLst/>
          </a:prstGeom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42211" y="322124"/>
            <a:ext cx="3203575" cy="1368425"/>
          </a:xfrm>
          <a:prstGeom prst="roundRect">
            <a:avLst>
              <a:gd name="adj" fmla="val 16667"/>
            </a:avLst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Министерство сельского хозяйства</a:t>
            </a:r>
            <a:r>
              <a:rPr kumimoji="0" lang="ru-RU" alt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РФ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ФГБУ «Государственная комиссия по испытанию и охране селекционных достижений»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47346" y="222883"/>
            <a:ext cx="2665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800" b="1" dirty="0" smtClean="0">
                <a:solidFill>
                  <a:srgbClr val="1F497D"/>
                </a:solidFill>
                <a:ea typeface="+mn-ea"/>
                <a:cs typeface="Arial" charset="0"/>
              </a:rPr>
              <a:t>International Union for</a:t>
            </a:r>
          </a:p>
          <a:p>
            <a:pPr eaLnBrk="1" hangingPunct="1"/>
            <a:r>
              <a:rPr lang="en-US" altLang="ru-RU" sz="1800" b="1" dirty="0" smtClean="0">
                <a:solidFill>
                  <a:srgbClr val="1F497D"/>
                </a:solidFill>
                <a:ea typeface="+mn-ea"/>
                <a:cs typeface="Arial" charset="0"/>
              </a:rPr>
              <a:t>the Protection of New Varieties of Plants </a:t>
            </a:r>
            <a:endParaRPr lang="ru-RU" altLang="ru-RU" sz="1800" b="1" dirty="0" smtClean="0">
              <a:solidFill>
                <a:srgbClr val="1F497D"/>
              </a:solidFill>
              <a:ea typeface="+mn-ea"/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24" y="1065242"/>
            <a:ext cx="18716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65" y="235773"/>
            <a:ext cx="26638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63148" y="2091101"/>
            <a:ext cx="884766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ru-RU" kern="0" dirty="0" smtClean="0"/>
              <a:t>24 апреля 1998 г. Российская Федерация присоединилась к Акту     1991 г. Международной конвенции по охране новых сортов растений, став 36-м членом Международного Союза по охране новых сортов растений (UPOV).</a:t>
            </a:r>
          </a:p>
          <a:p>
            <a:r>
              <a:rPr lang="ru-RU" kern="0" dirty="0" smtClean="0"/>
              <a:t>ФГБУ «</a:t>
            </a:r>
            <a:r>
              <a:rPr lang="ru-RU" kern="0" dirty="0" err="1" smtClean="0"/>
              <a:t>Госсорткомиссия</a:t>
            </a:r>
            <a:r>
              <a:rPr lang="ru-RU" kern="0" dirty="0" smtClean="0"/>
              <a:t>» разрабатывает методические материалы по испытанию сортов по согласованию с государствами-членами  UPOV  </a:t>
            </a:r>
          </a:p>
          <a:p>
            <a:r>
              <a:rPr lang="ru-RU" kern="0" dirty="0" smtClean="0"/>
              <a:t>получает от компетентных органов стран-членов UPOV результаты оценки зарубежных сортов на </a:t>
            </a:r>
            <a:r>
              <a:rPr lang="ru-RU" kern="0" dirty="0" err="1" smtClean="0"/>
              <a:t>отличимость</a:t>
            </a:r>
            <a:r>
              <a:rPr lang="ru-RU" kern="0" dirty="0" smtClean="0"/>
              <a:t>, однородность и стабильность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6048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3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56843" y="1425987"/>
            <a:ext cx="8940800" cy="4114800"/>
          </a:xfrm>
          <a:prstGeom prst="rect">
            <a:avLst/>
          </a:prstGeom>
        </p:spPr>
        <p:txBody>
          <a:bodyPr/>
          <a:lstStyle/>
          <a:p>
            <a:r>
              <a:rPr lang="ru-RU" sz="2800" dirty="0"/>
              <a:t>В основном, положения Гражданского кодекса Российской Федерации по охране селекционных достижений идентичны соответствующим положениям </a:t>
            </a:r>
            <a:r>
              <a:rPr lang="ru-RU" sz="2800" dirty="0" smtClean="0"/>
              <a:t>ранее действовавшего Закона </a:t>
            </a:r>
            <a:r>
              <a:rPr lang="ru-RU" sz="2800" dirty="0"/>
              <a:t>Российской Федерации «О селекционных достижениях» и отвечают нормам Акта 1991 г. Конвенции </a:t>
            </a:r>
            <a:r>
              <a:rPr lang="ru-RU" sz="2800" dirty="0" smtClean="0"/>
              <a:t>Международного союза по охране новых сортов растений (</a:t>
            </a:r>
            <a:r>
              <a:rPr lang="en-US" sz="2800" dirty="0" smtClean="0"/>
              <a:t>UPOV</a:t>
            </a:r>
            <a:r>
              <a:rPr lang="ru-RU" sz="2800" dirty="0" smtClean="0"/>
              <a:t>)</a:t>
            </a:r>
            <a:endParaRPr lang="ru-RU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813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4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76790" y="975737"/>
            <a:ext cx="8920853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dirty="0"/>
              <a:t>Основными из них являются следующие:</a:t>
            </a:r>
          </a:p>
          <a:p>
            <a:r>
              <a:rPr lang="ru-RU" sz="2800" dirty="0" smtClean="0"/>
              <a:t>охраняются  </a:t>
            </a:r>
            <a:r>
              <a:rPr lang="ru-RU" sz="2800" dirty="0"/>
              <a:t>ВСЕ роды и виды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критериями </a:t>
            </a:r>
            <a:r>
              <a:rPr lang="ru-RU" sz="2800" dirty="0" err="1"/>
              <a:t>охраноспособности</a:t>
            </a:r>
            <a:r>
              <a:rPr lang="ru-RU" sz="2800" dirty="0"/>
              <a:t> являются новизна, </a:t>
            </a:r>
            <a:r>
              <a:rPr lang="ru-RU" sz="2800" dirty="0" err="1"/>
              <a:t>отличимость</a:t>
            </a:r>
            <a:r>
              <a:rPr lang="ru-RU" sz="2800" dirty="0"/>
              <a:t>, однородность и стабильность, а также одобренное наименование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заявителями могут быть автор, работодатель автора или их правопреемник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граждане, проживающие за пределами территории Российской Федерации, и иностранные юридические лица имеют те же права что и российские, но должны иметь </a:t>
            </a:r>
            <a:r>
              <a:rPr lang="ru-RU" sz="2800" dirty="0" smtClean="0"/>
              <a:t>представителя </a:t>
            </a:r>
            <a:r>
              <a:rPr lang="ru-RU" sz="2800" dirty="0"/>
              <a:t>на территории Российской Федерации для переписки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28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5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913649" y="1078503"/>
            <a:ext cx="8783994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dirty="0"/>
              <a:t>с даты подачи заявки до даты регистрации исключительного права действует временная правовая </a:t>
            </a:r>
            <a:r>
              <a:rPr lang="ru-RU" sz="2800" dirty="0" smtClean="0"/>
              <a:t>охрана</a:t>
            </a:r>
            <a:endParaRPr lang="ru-RU" sz="2800" dirty="0"/>
          </a:p>
          <a:p>
            <a:r>
              <a:rPr lang="ru-RU" sz="2800" dirty="0"/>
              <a:t>экспертиза селекционного достижения на новизну основывается на заявочном принципе и отсутствии доказательств обратного по материалам </a:t>
            </a:r>
            <a:r>
              <a:rPr lang="ru-RU" sz="2800" dirty="0" smtClean="0"/>
              <a:t>публикации</a:t>
            </a:r>
            <a:endParaRPr lang="ru-RU" sz="2800" dirty="0"/>
          </a:p>
          <a:p>
            <a:r>
              <a:rPr lang="ru-RU" sz="2800" dirty="0"/>
              <a:t>испытания на ООС проводятся по соответствующим методикам. Возможно использование результатов испытаний, проведенных компетентными органами других государств, российскими организациями по договору, а по отдельным родам и видам - заявителем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8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6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25082" y="897281"/>
            <a:ext cx="9628717" cy="690887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спытание на ООС зерновых </a:t>
            </a:r>
            <a:r>
              <a:rPr lang="ru-RU" dirty="0"/>
              <a:t>культур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05" y="1507316"/>
            <a:ext cx="6654800" cy="48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7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7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800268" y="975737"/>
            <a:ext cx="8853949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/>
              <a:t>при соответствии критериям </a:t>
            </a:r>
            <a:r>
              <a:rPr lang="ru-RU" sz="2800" dirty="0" err="1"/>
              <a:t>охраноспособности</a:t>
            </a:r>
            <a:r>
              <a:rPr lang="ru-RU" sz="2800" dirty="0"/>
              <a:t>, заявителю выдается патент, а селекционное достижение регистрируется в Государственном реестре охраняемых селекционных </a:t>
            </a:r>
            <a:r>
              <a:rPr lang="ru-RU" sz="2800" dirty="0" smtClean="0"/>
              <a:t>достижений</a:t>
            </a:r>
            <a:endParaRPr lang="ru-RU" sz="2800" dirty="0"/>
          </a:p>
          <a:p>
            <a:r>
              <a:rPr lang="ru-RU" sz="2800" dirty="0"/>
              <a:t>исключительное право действий с семенами, случаи распространения исключительного права на другие селекционные достижения и на растительный материал, а также исключения из права патентообладателя полностью соответствуют нормам </a:t>
            </a:r>
            <a:r>
              <a:rPr lang="ru-RU" sz="2800" dirty="0" smtClean="0"/>
              <a:t>Акта </a:t>
            </a:r>
            <a:r>
              <a:rPr lang="ru-RU" sz="2800" dirty="0"/>
              <a:t>1991 </a:t>
            </a:r>
            <a:r>
              <a:rPr lang="ru-RU" sz="2800" dirty="0" smtClean="0"/>
              <a:t>года Конвенции </a:t>
            </a:r>
            <a:r>
              <a:rPr lang="en-US" sz="2800" dirty="0" smtClean="0"/>
              <a:t>UPOV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599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8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56843" y="1192306"/>
            <a:ext cx="883212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800" dirty="0"/>
              <a:t>при определенных (конвенционных) обстоятельствах исключительное право на селекционное достижение признается недействительным с момента его </a:t>
            </a:r>
            <a:r>
              <a:rPr lang="ru-RU" sz="2800" dirty="0" smtClean="0"/>
              <a:t>предоставления</a:t>
            </a:r>
          </a:p>
          <a:p>
            <a:r>
              <a:rPr lang="ru-RU" sz="2800" dirty="0" smtClean="0"/>
              <a:t>возможно </a:t>
            </a:r>
            <a:r>
              <a:rPr lang="ru-RU" sz="2800" dirty="0"/>
              <a:t>принятие решения о досрочном прекращении действия исключительного </a:t>
            </a:r>
            <a:r>
              <a:rPr lang="ru-RU" sz="2800" dirty="0" smtClean="0"/>
              <a:t>права</a:t>
            </a:r>
          </a:p>
          <a:p>
            <a:r>
              <a:rPr lang="ru-RU" sz="2800" dirty="0"/>
              <a:t>поступление заявок и все решения по ним публикуются в Официальном бюллетене, на сайте </a:t>
            </a:r>
            <a:r>
              <a:rPr lang="ru-RU" sz="2800" dirty="0" err="1"/>
              <a:t>Госсорткомиссии</a:t>
            </a:r>
            <a:r>
              <a:rPr lang="ru-RU" sz="2800" dirty="0"/>
              <a:t> в Интернете и в базе данных </a:t>
            </a:r>
            <a:r>
              <a:rPr lang="en-US" sz="2800" dirty="0" smtClean="0"/>
              <a:t>UPOV </a:t>
            </a:r>
            <a:r>
              <a:rPr lang="ru-RU" sz="2800" dirty="0" smtClean="0"/>
              <a:t>по </a:t>
            </a:r>
            <a:r>
              <a:rPr lang="ru-RU" sz="2800" dirty="0"/>
              <a:t>сортам растений PLUTO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571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9</a:t>
            </a:fld>
            <a:endParaRPr lang="en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56843" y="185622"/>
            <a:ext cx="8940800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B00"/>
              </a:gs>
              <a:gs pos="100000">
                <a:srgbClr val="008000">
                  <a:alpha val="71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dirty="0"/>
              <a:t>Законодательство РФ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756843" y="1209599"/>
            <a:ext cx="8891782" cy="4114800"/>
          </a:xfrm>
          <a:prstGeom prst="rect">
            <a:avLst/>
          </a:prstGeom>
        </p:spPr>
        <p:txBody>
          <a:bodyPr/>
          <a:lstStyle/>
          <a:p>
            <a:r>
              <a:rPr lang="ru-RU" sz="2800" dirty="0"/>
              <a:t>защита исключительных прав осуществляется, в частности, путем предъявления требования:</a:t>
            </a:r>
          </a:p>
          <a:p>
            <a:r>
              <a:rPr lang="ru-RU" sz="2800" dirty="0"/>
              <a:t>о признании права,</a:t>
            </a:r>
          </a:p>
          <a:p>
            <a:r>
              <a:rPr lang="ru-RU" sz="2800" dirty="0"/>
              <a:t>о пресечении действий, нарушающих право,</a:t>
            </a:r>
          </a:p>
          <a:p>
            <a:r>
              <a:rPr lang="ru-RU" sz="2800" dirty="0"/>
              <a:t>о возмещении убытков,</a:t>
            </a:r>
          </a:p>
          <a:p>
            <a:r>
              <a:rPr lang="ru-RU" sz="2800" dirty="0"/>
              <a:t>об изъятии материальных носителей,</a:t>
            </a:r>
          </a:p>
          <a:p>
            <a:r>
              <a:rPr lang="ru-RU" sz="2800" dirty="0"/>
              <a:t>о публикации решения суда о допущенном </a:t>
            </a:r>
            <a:r>
              <a:rPr lang="ru-RU" sz="2800" dirty="0" smtClean="0"/>
              <a:t>нарушении.</a:t>
            </a:r>
            <a:endParaRPr lang="ru-RU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78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734</Words>
  <Application>Microsoft Office PowerPoint</Application>
  <PresentationFormat>Широкоэкранный</PresentationFormat>
  <Paragraphs>93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Calibri Light</vt:lpstr>
      <vt:lpstr>Cuprum</vt:lpstr>
      <vt:lpstr>Lucida Grande</vt:lpstr>
      <vt:lpstr>Office Theme</vt:lpstr>
      <vt:lpstr>Законодательство по охране селекционных достижений ягодных культур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августа 2022</dc:title>
  <dc:subject/>
  <dc:creator>Ирина Козий</dc:creator>
  <cp:keywords/>
  <dc:description/>
  <cp:lastModifiedBy>Admin</cp:lastModifiedBy>
  <cp:revision>46</cp:revision>
  <dcterms:created xsi:type="dcterms:W3CDTF">2022-01-26T15:43:27Z</dcterms:created>
  <dcterms:modified xsi:type="dcterms:W3CDTF">2023-02-14T08:55:19Z</dcterms:modified>
  <cp:category/>
</cp:coreProperties>
</file>