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10" r:id="rId3"/>
    <p:sldId id="306" r:id="rId4"/>
    <p:sldId id="311" r:id="rId5"/>
    <p:sldId id="260" r:id="rId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8B"/>
    <a:srgbClr val="EB008A"/>
    <a:srgbClr val="009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/>
    <p:restoredTop sz="88016"/>
  </p:normalViewPr>
  <p:slideViewPr>
    <p:cSldViewPr snapToGrid="0" snapToObjects="1">
      <p:cViewPr>
        <p:scale>
          <a:sx n="65" d="100"/>
          <a:sy n="65" d="100"/>
        </p:scale>
        <p:origin x="736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x-none" smtClean="0"/>
              <a:t>14.02.2023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34B2E-6361-2D4A-9D7E-18C77D8EEB2F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043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Пер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t>14.02.2023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D35F80A-1A07-423C-285F-47E9D702CF85}"/>
              </a:ext>
            </a:extLst>
          </p:cNvPr>
          <p:cNvSpPr/>
          <p:nvPr userDrawn="1"/>
        </p:nvSpPr>
        <p:spPr>
          <a:xfrm>
            <a:off x="6997147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5C9224-318C-4ECC-C2E5-B906318FE792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422880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t>14.02.2023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t>14.02.2023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90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 презентаци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t>14.02.2023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67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с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t>14.02.2023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1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t>14.02.2023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t>14.02.2023</a:t>
            </a:fld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t>14.02.2023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t>14.02.2023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C0D62C-BC45-107E-9A41-7C84CE3C0D43}"/>
              </a:ext>
            </a:extLst>
          </p:cNvPr>
          <p:cNvSpPr/>
          <p:nvPr userDrawn="1"/>
        </p:nvSpPr>
        <p:spPr>
          <a:xfrm>
            <a:off x="7023652" y="6109252"/>
            <a:ext cx="1537252" cy="74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1A8B6C-58DD-7B3A-3A35-0C20BD8D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587" y="1918252"/>
            <a:ext cx="6633521" cy="1453598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E4A8F8A5-4288-A366-D13D-6DEB3CD01F0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51588" y="3704328"/>
            <a:ext cx="6633521" cy="24214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8A557F0E-8736-1459-B864-5F3F0A16C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86813" y="477838"/>
            <a:ext cx="3140075" cy="2771775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:a16="http://schemas.microsoft.com/office/drawing/2014/main" xmlns="" id="{FCD91C6C-544E-146C-2D63-2C0543BE7C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51025" y="477838"/>
            <a:ext cx="6634163" cy="1330325"/>
          </a:xfrm>
        </p:spPr>
        <p:txBody>
          <a:bodyPr anchor="ctr">
            <a:norm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ru-RU" dirty="0"/>
              <a:t>Наименование компании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732060-8A60-AC96-4492-7A9E7805B828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t>14.02.2023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t>14.02.2023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t>14.02.2023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1369BA-CCF9-04A5-3386-64C47AF174E7}"/>
              </a:ext>
            </a:extLst>
          </p:cNvPr>
          <p:cNvSpPr txBox="1"/>
          <p:nvPr userDrawn="1"/>
        </p:nvSpPr>
        <p:spPr>
          <a:xfrm>
            <a:off x="1965462" y="637841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VI </a:t>
            </a:r>
            <a:r>
              <a:rPr lang="ru-RU" sz="1200" b="0" i="0" u="none" strike="noStrike" dirty="0">
                <a:solidFill>
                  <a:srgbClr val="EB008A"/>
                </a:solidFill>
                <a:effectLst/>
                <a:latin typeface="Cuprum"/>
              </a:rPr>
              <a:t>Международная конференция «Ягоды России 2023» (15 – 17 февраля 2023г.)</a:t>
            </a:r>
            <a:endParaRPr lang="ru-RU" sz="1200" b="0" i="0" dirty="0">
              <a:solidFill>
                <a:srgbClr val="EB008A"/>
              </a:solidFill>
              <a:effectLst/>
              <a:latin typeface="Cuprum"/>
            </a:endParaRPr>
          </a:p>
        </p:txBody>
      </p:sp>
    </p:spTree>
    <p:extLst>
      <p:ext uri="{BB962C8B-B14F-4D97-AF65-F5344CB8AC3E}">
        <p14:creationId xmlns:p14="http://schemas.microsoft.com/office/powerpoint/2010/main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ka.kulagin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6747" y="3096180"/>
            <a:ext cx="7335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EB008B"/>
                </a:solidFill>
                <a:latin typeface="Cuprum"/>
              </a:rPr>
              <a:t>“</a:t>
            </a:r>
            <a:r>
              <a:rPr lang="ru-RU" dirty="0">
                <a:solidFill>
                  <a:srgbClr val="EB008B"/>
                </a:solidFill>
                <a:latin typeface="Cuprum"/>
              </a:rPr>
              <a:t>Система сертификации и анализа посадочного материала на примере лаборатории </a:t>
            </a:r>
            <a:r>
              <a:rPr lang="ru-RU" dirty="0" err="1">
                <a:solidFill>
                  <a:srgbClr val="EB008B"/>
                </a:solidFill>
                <a:latin typeface="Cuprum"/>
              </a:rPr>
              <a:t>клонального</a:t>
            </a:r>
            <a:r>
              <a:rPr lang="en-US" dirty="0">
                <a:solidFill>
                  <a:srgbClr val="EB008B"/>
                </a:solidFill>
                <a:latin typeface="Cuprum"/>
              </a:rPr>
              <a:t> </a:t>
            </a:r>
            <a:r>
              <a:rPr lang="ru-RU" dirty="0">
                <a:solidFill>
                  <a:srgbClr val="EB008B"/>
                </a:solidFill>
                <a:latin typeface="Cuprum"/>
              </a:rPr>
              <a:t>микро размножения</a:t>
            </a:r>
            <a:r>
              <a:rPr lang="en-US" dirty="0">
                <a:solidFill>
                  <a:srgbClr val="EB008B"/>
                </a:solidFill>
                <a:latin typeface="Cuprum"/>
              </a:rPr>
              <a:t>”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39274" y="2607336"/>
            <a:ext cx="183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B008B"/>
                </a:solidFill>
                <a:latin typeface="Cuprum"/>
              </a:rPr>
              <a:t>Тема доклада</a:t>
            </a:r>
            <a:r>
              <a:rPr lang="en-US" b="1" dirty="0">
                <a:solidFill>
                  <a:srgbClr val="EB008B"/>
                </a:solidFill>
                <a:latin typeface="Cuprum"/>
              </a:rPr>
              <a:t>: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19218" y="3924729"/>
            <a:ext cx="5301465" cy="0"/>
          </a:xfrm>
          <a:prstGeom prst="line">
            <a:avLst/>
          </a:prstGeom>
          <a:ln w="12700">
            <a:solidFill>
              <a:srgbClr val="EB008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906621" y="4046391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EB008B"/>
                </a:solidFill>
                <a:latin typeface="Cuprum"/>
              </a:rPr>
              <a:t>Екатерина Кулагин</a:t>
            </a:r>
            <a:r>
              <a:rPr lang="ru-RU" dirty="0">
                <a:solidFill>
                  <a:srgbClr val="EB008B"/>
                </a:solidFill>
                <a:latin typeface="Cuprum"/>
              </a:rPr>
              <a:t>а</a:t>
            </a:r>
            <a:endParaRPr lang="en-US" dirty="0">
              <a:solidFill>
                <a:srgbClr val="EB008B"/>
              </a:solidFill>
              <a:latin typeface="Cuprum"/>
            </a:endParaRPr>
          </a:p>
          <a:p>
            <a:pPr algn="ctr"/>
            <a:r>
              <a:rPr lang="ru-RU" sz="1400" i="1" dirty="0">
                <a:solidFill>
                  <a:srgbClr val="EB008B"/>
                </a:solidFill>
                <a:latin typeface="Cuprum"/>
              </a:rPr>
              <a:t>Генеральный д</a:t>
            </a:r>
            <a:r>
              <a:rPr lang="ru-RU" sz="1400" i="1" dirty="0" smtClean="0">
                <a:solidFill>
                  <a:srgbClr val="EB008B"/>
                </a:solidFill>
                <a:latin typeface="Cuprum"/>
              </a:rPr>
              <a:t>иректор</a:t>
            </a:r>
            <a:r>
              <a:rPr lang="en-US" sz="1400" i="1" dirty="0" smtClean="0">
                <a:solidFill>
                  <a:srgbClr val="EB008B"/>
                </a:solidFill>
                <a:latin typeface="Cuprum"/>
              </a:rPr>
              <a:t> </a:t>
            </a:r>
            <a:r>
              <a:rPr lang="ru-RU" sz="1400" i="1" dirty="0" smtClean="0">
                <a:solidFill>
                  <a:srgbClr val="EB008B"/>
                </a:solidFill>
                <a:latin typeface="Cuprum"/>
              </a:rPr>
              <a:t>лаборатории </a:t>
            </a:r>
            <a:r>
              <a:rPr lang="en-US" sz="1400" i="1" dirty="0" smtClean="0">
                <a:solidFill>
                  <a:srgbClr val="EB008B"/>
                </a:solidFill>
                <a:latin typeface="Cuprum"/>
              </a:rPr>
              <a:t>“</a:t>
            </a:r>
            <a:r>
              <a:rPr lang="ru-RU" sz="1400" i="1" dirty="0" err="1" smtClean="0">
                <a:solidFill>
                  <a:srgbClr val="EB008B"/>
                </a:solidFill>
                <a:latin typeface="Cuprum"/>
              </a:rPr>
              <a:t>Гарден</a:t>
            </a:r>
            <a:r>
              <a:rPr lang="ru-RU" sz="1400" i="1" dirty="0" smtClean="0">
                <a:solidFill>
                  <a:srgbClr val="EB008B"/>
                </a:solidFill>
                <a:latin typeface="Cuprum"/>
              </a:rPr>
              <a:t> </a:t>
            </a:r>
            <a:r>
              <a:rPr lang="ru-RU" sz="1400" i="1" dirty="0" err="1" smtClean="0">
                <a:solidFill>
                  <a:srgbClr val="EB008B"/>
                </a:solidFill>
                <a:latin typeface="Cuprum"/>
              </a:rPr>
              <a:t>Лаб</a:t>
            </a:r>
            <a:r>
              <a:rPr lang="en-US" sz="1400" i="1" dirty="0" smtClean="0">
                <a:solidFill>
                  <a:srgbClr val="EB008B"/>
                </a:solidFill>
                <a:latin typeface="Cuprum"/>
              </a:rPr>
              <a:t>”</a:t>
            </a:r>
            <a:endParaRPr lang="ru-RU" sz="1400" i="1" dirty="0" smtClean="0">
              <a:solidFill>
                <a:srgbClr val="EB008B"/>
              </a:solidFill>
              <a:latin typeface="Cuprum"/>
            </a:endParaRPr>
          </a:p>
          <a:p>
            <a:pPr algn="ctr"/>
            <a:endParaRPr lang="ru-RU" sz="1000" i="1" dirty="0" smtClean="0">
              <a:solidFill>
                <a:srgbClr val="EB008B"/>
              </a:solidFill>
              <a:latin typeface="Cuprum"/>
            </a:endParaRPr>
          </a:p>
          <a:p>
            <a:pPr lvl="0" algn="ctr">
              <a:defRPr/>
            </a:pPr>
            <a:r>
              <a:rPr lang="en-US" sz="1400" dirty="0">
                <a:solidFill>
                  <a:srgbClr val="EB008B"/>
                </a:solidFill>
                <a:latin typeface="Trebuchet MS" panose="020B0603020202020204" pitchFamily="34" charset="0"/>
              </a:rPr>
              <a:t>eka.kulagina@gmail.com</a:t>
            </a:r>
          </a:p>
          <a:p>
            <a:pPr lvl="0" algn="ctr">
              <a:defRPr/>
            </a:pPr>
            <a:r>
              <a:rPr lang="en-US" sz="1400" dirty="0">
                <a:solidFill>
                  <a:srgbClr val="EB008B"/>
                </a:solidFill>
                <a:latin typeface="Trebuchet MS" panose="020B0603020202020204" pitchFamily="34" charset="0"/>
              </a:rPr>
              <a:t>+7(903)581-57-79</a:t>
            </a:r>
          </a:p>
          <a:p>
            <a:pPr lvl="0" algn="ctr">
              <a:defRPr/>
            </a:pPr>
            <a:r>
              <a:rPr lang="en-US" sz="1400" dirty="0">
                <a:solidFill>
                  <a:srgbClr val="EB008B"/>
                </a:solidFill>
                <a:latin typeface="Trebuchet MS" panose="020B0603020202020204" pitchFamily="34" charset="0"/>
              </a:rPr>
              <a:t>FB: Ekaterina </a:t>
            </a:r>
            <a:r>
              <a:rPr lang="en-US" sz="1400" dirty="0" err="1">
                <a:solidFill>
                  <a:srgbClr val="EB008B"/>
                </a:solidFill>
                <a:latin typeface="Trebuchet MS" panose="020B0603020202020204" pitchFamily="34" charset="0"/>
              </a:rPr>
              <a:t>Kulagina</a:t>
            </a:r>
            <a:endParaRPr lang="en-US" sz="1400" dirty="0">
              <a:solidFill>
                <a:srgbClr val="EB008B"/>
              </a:solidFill>
              <a:latin typeface="Trebuchet MS" panose="020B0603020202020204" pitchFamily="34" charset="0"/>
            </a:endParaRPr>
          </a:p>
          <a:p>
            <a:pPr algn="ctr"/>
            <a:endParaRPr lang="ru-RU" sz="1400" i="1" dirty="0">
              <a:solidFill>
                <a:srgbClr val="EB008B"/>
              </a:solidFill>
              <a:latin typeface="Cuprum"/>
            </a:endParaRPr>
          </a:p>
          <a:p>
            <a:pPr algn="ctr"/>
            <a:endParaRPr lang="ru-RU" sz="1400" i="1" dirty="0">
              <a:solidFill>
                <a:srgbClr val="EB008B"/>
              </a:solidFill>
              <a:latin typeface="Cuprum"/>
            </a:endParaRPr>
          </a:p>
        </p:txBody>
      </p:sp>
      <p:pic>
        <p:nvPicPr>
          <p:cNvPr id="10" name="Picture 2" descr="E:\geometry\21 Garden Lab\Presa1\out\GL_ML_6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4596" y="5265774"/>
            <a:ext cx="2560050" cy="1233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22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E:\geometry\21 Garden Lab\Presa1\out\GL_ML_6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1950" y="0"/>
            <a:ext cx="2560050" cy="1233688"/>
          </a:xfrm>
          <a:prstGeom prst="rect">
            <a:avLst/>
          </a:prstGeom>
          <a:noFill/>
        </p:spPr>
      </p:pic>
      <p:cxnSp>
        <p:nvCxnSpPr>
          <p:cNvPr id="31" name="Прямая со стрелкой 30"/>
          <p:cNvCxnSpPr/>
          <p:nvPr/>
        </p:nvCxnSpPr>
        <p:spPr>
          <a:xfrm>
            <a:off x="1510301" y="2911338"/>
            <a:ext cx="101405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247893" y="2864129"/>
            <a:ext cx="100584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323601" y="2864129"/>
            <a:ext cx="100584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TextBox 12"/>
          <p:cNvSpPr txBox="1"/>
          <p:nvPr/>
        </p:nvSpPr>
        <p:spPr>
          <a:xfrm>
            <a:off x="1298029" y="3177722"/>
            <a:ext cx="2095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 smtClean="0">
                <a:latin typeface="Cuprum"/>
              </a:rPr>
              <a:t>1</a:t>
            </a:r>
          </a:p>
          <a:p>
            <a:r>
              <a:rPr lang="ru-RU" sz="1600" b="1" dirty="0" smtClean="0">
                <a:latin typeface="Cuprum"/>
              </a:rPr>
              <a:t>СОРТОКОМИССИЯ</a:t>
            </a:r>
            <a:endParaRPr lang="ru-RU" sz="1600" b="1" dirty="0">
              <a:latin typeface="Cuprum"/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1274745" y="1306784"/>
            <a:ext cx="365638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b="1" dirty="0" smtClean="0">
                <a:solidFill>
                  <a:schemeClr val="bg1"/>
                </a:solidFill>
                <a:latin typeface="Cuprum"/>
              </a:rPr>
              <a:t>5 КЛЮЧЕВЫХ ШАГОВ ПРОЦЕССА</a:t>
            </a:r>
            <a:endParaRPr lang="ru-RU" sz="1600" b="1" dirty="0">
              <a:solidFill>
                <a:schemeClr val="bg1"/>
              </a:solidFill>
              <a:latin typeface="Cuprum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337339" y="2865618"/>
            <a:ext cx="100584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/>
          </a:p>
        </p:txBody>
      </p:sp>
      <p:sp>
        <p:nvSpPr>
          <p:cNvPr id="53" name="TextBox 34"/>
          <p:cNvSpPr txBox="1"/>
          <p:nvPr/>
        </p:nvSpPr>
        <p:spPr>
          <a:xfrm>
            <a:off x="3102938" y="2977667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800" i="1" dirty="0" smtClean="0">
                <a:latin typeface="Cuprum"/>
              </a:rPr>
              <a:t>АНАЛИЗ</a:t>
            </a:r>
            <a:endParaRPr lang="ru-RU" sz="800" i="1" dirty="0">
              <a:latin typeface="Cuprum"/>
            </a:endParaRPr>
          </a:p>
        </p:txBody>
      </p:sp>
      <p:sp>
        <p:nvSpPr>
          <p:cNvPr id="65" name="TextBox 12"/>
          <p:cNvSpPr txBox="1"/>
          <p:nvPr/>
        </p:nvSpPr>
        <p:spPr>
          <a:xfrm>
            <a:off x="3381335" y="2194754"/>
            <a:ext cx="2077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 smtClean="0">
                <a:latin typeface="Cuprum"/>
              </a:rPr>
              <a:t>2</a:t>
            </a:r>
          </a:p>
          <a:p>
            <a:r>
              <a:rPr lang="ru-RU" sz="1600" b="1" dirty="0" smtClean="0">
                <a:latin typeface="Cuprum"/>
              </a:rPr>
              <a:t>ВВОД В КУЛЬТУРУ</a:t>
            </a:r>
            <a:endParaRPr lang="ru-RU" sz="1600" b="1" dirty="0">
              <a:latin typeface="Cuprum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5297101" y="2870431"/>
            <a:ext cx="100584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/>
          </a:p>
        </p:txBody>
      </p:sp>
      <p:sp>
        <p:nvSpPr>
          <p:cNvPr id="67" name="TextBox 34"/>
          <p:cNvSpPr txBox="1"/>
          <p:nvPr/>
        </p:nvSpPr>
        <p:spPr>
          <a:xfrm>
            <a:off x="5062700" y="2982480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800" i="1" dirty="0" smtClean="0">
                <a:latin typeface="Cuprum"/>
              </a:rPr>
              <a:t>АНАЛИЗ</a:t>
            </a:r>
            <a:endParaRPr lang="ru-RU" sz="800" i="1" dirty="0">
              <a:latin typeface="Cuprum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6399309" y="2864129"/>
            <a:ext cx="100584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/>
          </a:p>
        </p:txBody>
      </p:sp>
      <p:sp>
        <p:nvSpPr>
          <p:cNvPr id="69" name="TextBox 12"/>
          <p:cNvSpPr txBox="1"/>
          <p:nvPr/>
        </p:nvSpPr>
        <p:spPr>
          <a:xfrm>
            <a:off x="5542125" y="3177722"/>
            <a:ext cx="206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 smtClean="0">
                <a:latin typeface="Cuprum"/>
              </a:rPr>
              <a:t>3</a:t>
            </a:r>
          </a:p>
          <a:p>
            <a:r>
              <a:rPr lang="ru-RU" sz="1600" b="1" dirty="0" smtClean="0">
                <a:latin typeface="Cuprum"/>
              </a:rPr>
              <a:t>ТИРАЖИРОВАНИЕ</a:t>
            </a:r>
            <a:endParaRPr lang="ru-RU" sz="1600" b="1" dirty="0">
              <a:latin typeface="Cuprum"/>
            </a:endParaRPr>
          </a:p>
        </p:txBody>
      </p:sp>
      <p:sp>
        <p:nvSpPr>
          <p:cNvPr id="70" name="TextBox 12"/>
          <p:cNvSpPr txBox="1"/>
          <p:nvPr/>
        </p:nvSpPr>
        <p:spPr>
          <a:xfrm>
            <a:off x="7923437" y="2194754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 smtClean="0">
                <a:latin typeface="Cuprum"/>
              </a:rPr>
              <a:t>4</a:t>
            </a:r>
          </a:p>
          <a:p>
            <a:r>
              <a:rPr lang="ru-RU" sz="1600" b="1" dirty="0" smtClean="0">
                <a:latin typeface="Cuprum"/>
              </a:rPr>
              <a:t>ТЕПЛИЦА</a:t>
            </a:r>
            <a:endParaRPr lang="ru-RU" sz="1600" b="1" dirty="0">
              <a:latin typeface="Cuprum"/>
            </a:endParaRPr>
          </a:p>
        </p:txBody>
      </p:sp>
      <p:sp>
        <p:nvSpPr>
          <p:cNvPr id="71" name="TextBox 12"/>
          <p:cNvSpPr txBox="1"/>
          <p:nvPr/>
        </p:nvSpPr>
        <p:spPr>
          <a:xfrm>
            <a:off x="9932910" y="3177722"/>
            <a:ext cx="133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 smtClean="0">
                <a:latin typeface="Cuprum"/>
              </a:rPr>
              <a:t>5</a:t>
            </a:r>
          </a:p>
          <a:p>
            <a:r>
              <a:rPr lang="ru-RU" sz="1600" b="1" dirty="0" smtClean="0">
                <a:latin typeface="Cuprum"/>
              </a:rPr>
              <a:t>МАТОЧНИК</a:t>
            </a:r>
            <a:endParaRPr lang="ru-RU" sz="1600" b="1" dirty="0">
              <a:latin typeface="Cuprum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475017" y="2864129"/>
            <a:ext cx="100584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0550729" y="2864129"/>
            <a:ext cx="100584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3336039" y="4247972"/>
            <a:ext cx="0" cy="9682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411747" y="4247972"/>
            <a:ext cx="0" cy="9682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487455" y="4247972"/>
            <a:ext cx="0" cy="9682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9563163" y="4247972"/>
            <a:ext cx="0" cy="9682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9564826" y="2870431"/>
            <a:ext cx="100584" cy="914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/>
          </a:p>
        </p:txBody>
      </p:sp>
      <p:sp>
        <p:nvSpPr>
          <p:cNvPr id="80" name="TextBox 34"/>
          <p:cNvSpPr txBox="1"/>
          <p:nvPr/>
        </p:nvSpPr>
        <p:spPr>
          <a:xfrm>
            <a:off x="9330425" y="2982480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800" i="1" dirty="0" smtClean="0">
                <a:latin typeface="Cuprum"/>
              </a:rPr>
              <a:t>АНАЛИЗ</a:t>
            </a:r>
            <a:endParaRPr lang="ru-RU" sz="800" i="1" dirty="0">
              <a:latin typeface="Cuprum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1975" y="4501256"/>
            <a:ext cx="1891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uprum"/>
                <a:ea typeface="Arial" panose="020B0604020202020204" pitchFamily="34" charset="0"/>
              </a:rPr>
              <a:t>Получаем </a:t>
            </a:r>
            <a:r>
              <a:rPr lang="ru-RU" sz="1200" dirty="0">
                <a:latin typeface="Cuprum"/>
                <a:ea typeface="Arial" panose="020B0604020202020204" pitchFamily="34" charset="0"/>
              </a:rPr>
              <a:t>проверенные исходные растения</a:t>
            </a:r>
            <a:endParaRPr lang="ru-RU" sz="1200" dirty="0">
              <a:latin typeface="Cuprum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408701" y="4501256"/>
            <a:ext cx="1798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uprum"/>
                <a:ea typeface="Arial" panose="020B0604020202020204" pitchFamily="34" charset="0"/>
              </a:rPr>
              <a:t>П</a:t>
            </a:r>
            <a:r>
              <a:rPr lang="ru-RU" sz="1200" dirty="0" smtClean="0">
                <a:latin typeface="Cuprum"/>
                <a:ea typeface="Arial" panose="020B0604020202020204" pitchFamily="34" charset="0"/>
              </a:rPr>
              <a:t>олучаем </a:t>
            </a:r>
            <a:r>
              <a:rPr lang="ru-RU" sz="1200" dirty="0">
                <a:latin typeface="Cuprum"/>
                <a:ea typeface="Arial" panose="020B0604020202020204" pitchFamily="34" charset="0"/>
              </a:rPr>
              <a:t>кандидатов в исходные растения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550242" y="4316590"/>
            <a:ext cx="1798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uprum"/>
                <a:ea typeface="Arial" panose="020B0604020202020204" pitchFamily="34" charset="0"/>
              </a:rPr>
              <a:t>Получаем размноженные исходные растения методом </a:t>
            </a:r>
            <a:r>
              <a:rPr lang="en-US" sz="1200" dirty="0" err="1" smtClean="0">
                <a:latin typeface="Cuprum"/>
                <a:ea typeface="Arial" panose="020B0604020202020204" pitchFamily="34" charset="0"/>
              </a:rPr>
              <a:t>invitro</a:t>
            </a:r>
            <a:endParaRPr lang="ru-RU" sz="1200" dirty="0">
              <a:latin typeface="Cuprum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644517" y="4224257"/>
            <a:ext cx="181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uprum"/>
                <a:ea typeface="Arial" panose="020B0604020202020204" pitchFamily="34" charset="0"/>
              </a:rPr>
              <a:t>П</a:t>
            </a:r>
            <a:r>
              <a:rPr lang="ru-RU" sz="1200" dirty="0" smtClean="0">
                <a:latin typeface="Cuprum"/>
                <a:ea typeface="Arial" panose="020B0604020202020204" pitchFamily="34" charset="0"/>
              </a:rPr>
              <a:t>олучаем </a:t>
            </a:r>
            <a:r>
              <a:rPr lang="ru-RU" sz="1200" dirty="0">
                <a:latin typeface="Cuprum"/>
                <a:ea typeface="Arial" panose="020B0604020202020204" pitchFamily="34" charset="0"/>
              </a:rPr>
              <a:t>базисные растения, от которых </a:t>
            </a:r>
            <a:r>
              <a:rPr lang="ru-RU" sz="1200" dirty="0" smtClean="0">
                <a:latin typeface="Cuprum"/>
                <a:ea typeface="Arial" panose="020B0604020202020204" pitchFamily="34" charset="0"/>
              </a:rPr>
              <a:t>вегетативным </a:t>
            </a:r>
            <a:r>
              <a:rPr lang="ru-RU" sz="1200" dirty="0">
                <a:latin typeface="Cuprum"/>
                <a:ea typeface="Arial" panose="020B0604020202020204" pitchFamily="34" charset="0"/>
              </a:rPr>
              <a:t>способом </a:t>
            </a:r>
            <a:r>
              <a:rPr lang="ru-RU" sz="1200" dirty="0" smtClean="0">
                <a:latin typeface="Cuprum"/>
                <a:ea typeface="Arial" panose="020B0604020202020204" pitchFamily="34" charset="0"/>
              </a:rPr>
              <a:t>получаем </a:t>
            </a:r>
            <a:r>
              <a:rPr lang="ru-RU" sz="1200" dirty="0">
                <a:latin typeface="Cuprum"/>
                <a:ea typeface="Arial" panose="020B0604020202020204" pitchFamily="34" charset="0"/>
              </a:rPr>
              <a:t>посадочный материал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665410" y="4316590"/>
            <a:ext cx="2414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uprum"/>
                <a:ea typeface="Arial" panose="020B0604020202020204" pitchFamily="34" charset="0"/>
              </a:rPr>
              <a:t>Получаем </a:t>
            </a:r>
            <a:r>
              <a:rPr lang="ru-RU" sz="1200" dirty="0" smtClean="0">
                <a:latin typeface="Cuprum"/>
                <a:ea typeface="Arial" panose="020B0604020202020204" pitchFamily="34" charset="0"/>
              </a:rPr>
              <a:t>сертификата </a:t>
            </a:r>
            <a:r>
              <a:rPr lang="ru-RU" sz="1200" dirty="0">
                <a:latin typeface="Cuprum"/>
                <a:ea typeface="Arial" panose="020B0604020202020204" pitchFamily="34" charset="0"/>
              </a:rPr>
              <a:t>по ГОСТ. </a:t>
            </a:r>
            <a:r>
              <a:rPr lang="ru-RU" sz="1200" dirty="0" smtClean="0">
                <a:latin typeface="Cuprum"/>
                <a:ea typeface="Arial" panose="020B0604020202020204" pitchFamily="34" charset="0"/>
              </a:rPr>
              <a:t>Может </a:t>
            </a:r>
            <a:r>
              <a:rPr lang="ru-RU" sz="1200" dirty="0">
                <a:latin typeface="Cuprum"/>
                <a:ea typeface="Arial" panose="020B0604020202020204" pitchFamily="34" charset="0"/>
              </a:rPr>
              <a:t>быть </a:t>
            </a:r>
            <a:r>
              <a:rPr lang="ru-RU" sz="1200" dirty="0" smtClean="0">
                <a:latin typeface="Cuprum"/>
                <a:ea typeface="Arial" panose="020B0604020202020204" pitchFamily="34" charset="0"/>
              </a:rPr>
              <a:t>сорт 1 и </a:t>
            </a:r>
            <a:r>
              <a:rPr lang="ru-RU" sz="1200" dirty="0">
                <a:latin typeface="Cuprum"/>
                <a:ea typeface="Arial" panose="020B0604020202020204" pitchFamily="34" charset="0"/>
              </a:rPr>
              <a:t>разные репродукции для промышленных плантаций.</a:t>
            </a:r>
          </a:p>
        </p:txBody>
      </p:sp>
      <p:sp>
        <p:nvSpPr>
          <p:cNvPr id="85" name="TextBox 12"/>
          <p:cNvSpPr txBox="1"/>
          <p:nvPr/>
        </p:nvSpPr>
        <p:spPr>
          <a:xfrm>
            <a:off x="1153370" y="432178"/>
            <a:ext cx="828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 smtClean="0">
                <a:latin typeface="Cuprum"/>
              </a:rPr>
              <a:t>ОБЩАЯ СХЕМА УСТРОЙСТВА КЛОНАЛЬНОГО МИКРО РАЗМНОЖЕНИЯ</a:t>
            </a:r>
            <a:endParaRPr lang="ru-RU" sz="1800" b="1" dirty="0">
              <a:latin typeface="Cuprum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153370" y="1653031"/>
            <a:ext cx="65852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latin typeface="Cuprum"/>
                <a:ea typeface="Arial" panose="020B0604020202020204" pitchFamily="34" charset="0"/>
              </a:rPr>
              <a:t>ВАЖНО</a:t>
            </a:r>
            <a:r>
              <a:rPr lang="en-US" sz="1200" i="1" dirty="0">
                <a:latin typeface="Cuprum"/>
                <a:ea typeface="Arial" panose="020B0604020202020204" pitchFamily="34" charset="0"/>
              </a:rPr>
              <a:t>: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на каждом этапе необходимо осуществлять внутренний контроль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24095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432561" y="3906870"/>
            <a:ext cx="4860084" cy="15036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E:\geometry\21 Garden Lab\Presa1\out\GL_ML_6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1950" y="0"/>
            <a:ext cx="2560050" cy="1233688"/>
          </a:xfrm>
          <a:prstGeom prst="rect">
            <a:avLst/>
          </a:prstGeom>
          <a:noFill/>
        </p:spPr>
      </p:pic>
      <p:sp>
        <p:nvSpPr>
          <p:cNvPr id="34" name="TextBox 12"/>
          <p:cNvSpPr txBox="1"/>
          <p:nvPr/>
        </p:nvSpPr>
        <p:spPr>
          <a:xfrm>
            <a:off x="1153370" y="432178"/>
            <a:ext cx="46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 smtClean="0">
                <a:latin typeface="Cuprum"/>
              </a:rPr>
              <a:t>ДЕТАЛИ ПРОЦЕССА НА СТАДИЯХ 1 И 2</a:t>
            </a:r>
            <a:endParaRPr lang="ru-RU" sz="1800" b="1" dirty="0">
              <a:latin typeface="Cuprum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2261300" y="1582602"/>
            <a:ext cx="2095317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uprum"/>
              </a:rPr>
              <a:t>1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uprum"/>
              </a:rPr>
              <a:t>СОРТОКОМИССИЯ</a:t>
            </a:r>
            <a:endParaRPr lang="ru-RU" sz="1600" b="1" dirty="0">
              <a:solidFill>
                <a:schemeClr val="bg1"/>
              </a:solidFill>
              <a:latin typeface="Cuprum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8131628" y="1582601"/>
            <a:ext cx="207755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uprum"/>
              </a:rPr>
              <a:t>2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Cuprum"/>
              </a:rPr>
              <a:t>ВВОД В КУЛЬТУРУ</a:t>
            </a:r>
            <a:endParaRPr lang="ru-RU" sz="1600" b="1" dirty="0">
              <a:solidFill>
                <a:schemeClr val="bg1"/>
              </a:solidFill>
              <a:latin typeface="Cuprum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2560" y="2406385"/>
            <a:ext cx="3972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uprum"/>
                <a:ea typeface="Arial" panose="020B0604020202020204" pitchFamily="34" charset="0"/>
              </a:rPr>
              <a:t>отбирает в питомнике растения, которые полностью соответствуют сортовым особенностям (морфологические признаки</a:t>
            </a:r>
            <a:r>
              <a:rPr lang="ru-RU" sz="1400" dirty="0">
                <a:latin typeface="Cuprum"/>
                <a:ea typeface="Arial" panose="020B0604020202020204" pitchFamily="34" charset="0"/>
              </a:rPr>
              <a:t>)</a:t>
            </a:r>
            <a:endParaRPr lang="ru-RU" sz="1400" dirty="0">
              <a:latin typeface="Cuprum"/>
              <a:ea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7697" y="4044012"/>
            <a:ext cx="472494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Cuprum"/>
                <a:ea typeface="Arial" panose="020B0604020202020204" pitchFamily="34" charset="0"/>
              </a:rPr>
              <a:t>Если в результате </a:t>
            </a:r>
            <a:r>
              <a:rPr lang="ru-RU" sz="1200" i="1" dirty="0" smtClean="0">
                <a:latin typeface="Cuprum"/>
                <a:ea typeface="Arial" panose="020B0604020202020204" pitchFamily="34" charset="0"/>
              </a:rPr>
              <a:t>негативный,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растения можно отправить на оздоровление. </a:t>
            </a:r>
            <a:endParaRPr lang="en-US" sz="1200" i="1" dirty="0" smtClean="0">
              <a:latin typeface="Cuprum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Cuprum"/>
                <a:ea typeface="Arial" panose="020B0604020202020204" pitchFamily="34" charset="0"/>
              </a:rPr>
              <a:t>Д</a:t>
            </a:r>
            <a:r>
              <a:rPr lang="ru-RU" sz="1200" i="1" dirty="0" smtClean="0">
                <a:latin typeface="Cuprum"/>
                <a:ea typeface="Arial" panose="020B0604020202020204" pitchFamily="34" charset="0"/>
              </a:rPr>
              <a:t>лительный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и трудоемкий процесс. </a:t>
            </a:r>
            <a:endParaRPr lang="ru-RU" sz="1200" i="1" dirty="0" smtClean="0">
              <a:latin typeface="Cuprum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Cuprum"/>
                <a:ea typeface="Arial" panose="020B0604020202020204" pitchFamily="34" charset="0"/>
              </a:rPr>
              <a:t>Л</a:t>
            </a:r>
            <a:r>
              <a:rPr lang="ru-RU" sz="1200" i="1" dirty="0" smtClean="0">
                <a:latin typeface="Cuprum"/>
                <a:ea typeface="Arial" panose="020B0604020202020204" pitchFamily="34" charset="0"/>
              </a:rPr>
              <a:t>учше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всего сразу отбирать большое количество растений, чтобы всё таки среди них найти чистые от патогенов.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1905" y="3731678"/>
            <a:ext cx="9869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Cuprum"/>
                <a:ea typeface="Arial" panose="020B0604020202020204" pitchFamily="34" charset="0"/>
              </a:rPr>
              <a:t>*АНАЛИЗ</a:t>
            </a:r>
            <a:endParaRPr lang="ru-RU" sz="1400" i="1" dirty="0">
              <a:latin typeface="Cuprum"/>
              <a:ea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41538" y="3902313"/>
            <a:ext cx="4400103" cy="15036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76674" y="4039455"/>
            <a:ext cx="4386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Cuprum"/>
                <a:ea typeface="Arial" panose="020B0604020202020204" pitchFamily="34" charset="0"/>
              </a:rPr>
              <a:t>Проводим не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стандартный анализ на вирусы</a:t>
            </a:r>
            <a:r>
              <a:rPr lang="ru-RU" sz="1200" i="1" dirty="0" smtClean="0">
                <a:latin typeface="Cuprum"/>
                <a:ea typeface="Arial" panose="020B0604020202020204" pitchFamily="34" charset="0"/>
              </a:rPr>
              <a:t>, а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расширенный. </a:t>
            </a:r>
            <a:endParaRPr lang="ru-RU" sz="1200" i="1" dirty="0" smtClean="0">
              <a:latin typeface="Cuprum"/>
              <a:ea typeface="Arial" panose="020B0604020202020204" pitchFamily="34" charset="0"/>
            </a:endParaRPr>
          </a:p>
          <a:p>
            <a:r>
              <a:rPr lang="ru-RU" sz="1200" i="1" dirty="0" smtClean="0">
                <a:latin typeface="Cuprum"/>
                <a:ea typeface="Arial" panose="020B0604020202020204" pitchFamily="34" charset="0"/>
              </a:rPr>
              <a:t>В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него включают вирусы, которых пока нет в ГОСТах РФ, но которые </a:t>
            </a:r>
            <a:r>
              <a:rPr lang="ru-RU" sz="1200" i="1" dirty="0" smtClean="0">
                <a:latin typeface="Cuprum"/>
                <a:ea typeface="Arial" panose="020B0604020202020204" pitchFamily="34" charset="0"/>
              </a:rPr>
              <a:t>приехали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к нам из других </a:t>
            </a:r>
            <a:r>
              <a:rPr lang="ru-RU" sz="1200" i="1" dirty="0" smtClean="0">
                <a:latin typeface="Cuprum"/>
                <a:ea typeface="Arial" panose="020B0604020202020204" pitchFamily="34" charset="0"/>
              </a:rPr>
              <a:t>стран. </a:t>
            </a:r>
          </a:p>
          <a:p>
            <a:r>
              <a:rPr lang="ru-RU" sz="1200" i="1" dirty="0" smtClean="0">
                <a:latin typeface="Cuprum"/>
                <a:ea typeface="Arial" panose="020B0604020202020204" pitchFamily="34" charset="0"/>
              </a:rPr>
              <a:t>Также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на этом этапе </a:t>
            </a:r>
            <a:r>
              <a:rPr lang="ru-RU" sz="1200" i="1" dirty="0" smtClean="0">
                <a:latin typeface="Cuprum"/>
                <a:ea typeface="Arial" panose="020B0604020202020204" pitchFamily="34" charset="0"/>
              </a:rPr>
              <a:t>необходимо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провести анализ на вирусы, специфичные именно для конкретной культуры.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90882" y="3727121"/>
            <a:ext cx="9869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Cuprum"/>
                <a:ea typeface="Arial" panose="020B0604020202020204" pitchFamily="34" charset="0"/>
              </a:rPr>
              <a:t>*АНАЛИЗ</a:t>
            </a:r>
            <a:endParaRPr lang="ru-RU" sz="1400" i="1" dirty="0">
              <a:latin typeface="Cuprum"/>
              <a:ea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64841" y="2357911"/>
            <a:ext cx="5611129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Cuprum"/>
                <a:ea typeface="Arial" panose="020B0604020202020204" pitchFamily="34" charset="0"/>
              </a:rPr>
              <a:t>Растения, </a:t>
            </a:r>
            <a:r>
              <a:rPr lang="ru-RU" sz="1400" dirty="0" smtClean="0">
                <a:latin typeface="Cuprum"/>
                <a:ea typeface="Arial" panose="020B0604020202020204" pitchFamily="34" charset="0"/>
              </a:rPr>
              <a:t>прошедшие анализ </a:t>
            </a:r>
            <a:r>
              <a:rPr lang="ru-RU" sz="1400" dirty="0">
                <a:latin typeface="Cuprum"/>
                <a:ea typeface="Arial" panose="020B0604020202020204" pitchFamily="34" charset="0"/>
              </a:rPr>
              <a:t>на патогены вводятся в культуру </a:t>
            </a:r>
            <a:r>
              <a:rPr lang="ru-RU" sz="1400" dirty="0" smtClean="0">
                <a:latin typeface="Cuprum"/>
                <a:ea typeface="Arial" panose="020B0604020202020204" pitchFamily="34" charset="0"/>
              </a:rPr>
              <a:t>тканей. Далее каждое </a:t>
            </a:r>
            <a:r>
              <a:rPr lang="ru-RU" sz="1400" dirty="0">
                <a:latin typeface="Cuprum"/>
                <a:ea typeface="Arial" panose="020B0604020202020204" pitchFamily="34" charset="0"/>
              </a:rPr>
              <a:t>растение клонируется. </a:t>
            </a:r>
            <a:r>
              <a:rPr lang="ru-RU" sz="1400" dirty="0">
                <a:latin typeface="Cuprum"/>
                <a:ea typeface="Arial" panose="020B0604020202020204" pitchFamily="34" charset="0"/>
              </a:rPr>
              <a:t>Н</a:t>
            </a:r>
            <a:r>
              <a:rPr lang="ru-RU" sz="1400" dirty="0" smtClean="0">
                <a:latin typeface="Cuprum"/>
                <a:ea typeface="Arial" panose="020B0604020202020204" pitchFamily="34" charset="0"/>
              </a:rPr>
              <a:t>акопив клонов проводится </a:t>
            </a:r>
            <a:r>
              <a:rPr lang="ru-RU" sz="1400" dirty="0">
                <a:latin typeface="Cuprum"/>
                <a:ea typeface="Arial" panose="020B0604020202020204" pitchFamily="34" charset="0"/>
              </a:rPr>
              <a:t>расширенный анализ на патогены.</a:t>
            </a:r>
          </a:p>
        </p:txBody>
      </p:sp>
    </p:spTree>
    <p:extLst>
      <p:ext uri="{BB962C8B-B14F-4D97-AF65-F5344CB8AC3E}">
        <p14:creationId xmlns:p14="http://schemas.microsoft.com/office/powerpoint/2010/main" val="35604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E:\geometry\21 Garden Lab\Presa1\out\GL_ML_6-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1950" y="0"/>
            <a:ext cx="2560050" cy="1233688"/>
          </a:xfrm>
          <a:prstGeom prst="rect">
            <a:avLst/>
          </a:prstGeom>
          <a:noFill/>
        </p:spPr>
      </p:pic>
      <p:sp>
        <p:nvSpPr>
          <p:cNvPr id="34" name="TextBox 12"/>
          <p:cNvSpPr txBox="1"/>
          <p:nvPr/>
        </p:nvSpPr>
        <p:spPr>
          <a:xfrm>
            <a:off x="1153370" y="432178"/>
            <a:ext cx="493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1" dirty="0" smtClean="0">
                <a:latin typeface="Cuprum"/>
              </a:rPr>
              <a:t>ДЕТАЛИ ПРОЦЕССА НА СТАДИЯХ </a:t>
            </a:r>
            <a:r>
              <a:rPr lang="ru-RU" sz="1800" b="1" dirty="0" smtClean="0">
                <a:latin typeface="Cuprum"/>
              </a:rPr>
              <a:t>3, 4 и 5</a:t>
            </a:r>
            <a:endParaRPr lang="ru-RU" sz="1800" b="1" dirty="0">
              <a:latin typeface="Cuprum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1995828" y="1582602"/>
            <a:ext cx="2095317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uprum"/>
              </a:rPr>
              <a:t>3</a:t>
            </a:r>
          </a:p>
          <a:p>
            <a:r>
              <a:rPr lang="ru-RU" sz="1600" b="1" dirty="0">
                <a:solidFill>
                  <a:schemeClr val="bg1"/>
                </a:solidFill>
                <a:latin typeface="Cuprum"/>
              </a:rPr>
              <a:t>ТИРАЖИРОВАНИЕ</a:t>
            </a:r>
            <a:endParaRPr lang="ru-RU" sz="1600" b="1" dirty="0">
              <a:solidFill>
                <a:schemeClr val="bg1"/>
              </a:solidFill>
              <a:latin typeface="Cuprum"/>
            </a:endParaRPr>
          </a:p>
        </p:txBody>
      </p:sp>
      <p:sp>
        <p:nvSpPr>
          <p:cNvPr id="36" name="TextBox 12"/>
          <p:cNvSpPr txBox="1"/>
          <p:nvPr/>
        </p:nvSpPr>
        <p:spPr>
          <a:xfrm>
            <a:off x="6246407" y="1582602"/>
            <a:ext cx="119776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  <a:latin typeface="Cuprum"/>
              </a:rPr>
              <a:t>4</a:t>
            </a:r>
            <a:endParaRPr lang="ru-RU" sz="1600" b="1" dirty="0" smtClean="0">
              <a:solidFill>
                <a:schemeClr val="bg1"/>
              </a:solidFill>
              <a:latin typeface="Cuprum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Cuprum"/>
              </a:rPr>
              <a:t>ТЕПЛИЦА</a:t>
            </a:r>
            <a:endParaRPr lang="ru-RU" sz="1600" b="1" dirty="0">
              <a:solidFill>
                <a:schemeClr val="bg1"/>
              </a:solidFill>
              <a:latin typeface="Cuprum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9798404" y="1582602"/>
            <a:ext cx="133793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uprum"/>
              </a:rPr>
              <a:t>5</a:t>
            </a:r>
          </a:p>
          <a:p>
            <a:r>
              <a:rPr lang="ru-RU" sz="1600" b="1" dirty="0">
                <a:solidFill>
                  <a:schemeClr val="bg1"/>
                </a:solidFill>
                <a:latin typeface="Cuprum"/>
              </a:rPr>
              <a:t>МАТОЧНИК</a:t>
            </a:r>
            <a:endParaRPr lang="ru-RU" sz="1600" b="1" dirty="0">
              <a:solidFill>
                <a:schemeClr val="bg1"/>
              </a:solidFill>
              <a:latin typeface="Cuprum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26378" y="3906870"/>
            <a:ext cx="4860084" cy="15036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61514" y="4243206"/>
            <a:ext cx="4724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Cuprum"/>
                <a:ea typeface="Arial" panose="020B0604020202020204" pitchFamily="34" charset="0"/>
              </a:rPr>
              <a:t>При перемещении саженцев из теплицы на маточник </a:t>
            </a:r>
            <a:r>
              <a:rPr lang="ru-RU" sz="1200" i="1" dirty="0" smtClean="0">
                <a:latin typeface="Cuprum"/>
                <a:ea typeface="Arial" panose="020B0604020202020204" pitchFamily="34" charset="0"/>
              </a:rPr>
              <a:t>необходимо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снова провести анализ растений на патогены. 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На этом этапе необходимо получить сертификат от </a:t>
            </a:r>
            <a:r>
              <a:rPr lang="ru-RU" sz="1200" i="1" dirty="0" err="1">
                <a:latin typeface="Cuprum"/>
                <a:ea typeface="Arial" panose="020B0604020202020204" pitchFamily="34" charset="0"/>
              </a:rPr>
              <a:t>Россельхозцентра</a:t>
            </a:r>
            <a:r>
              <a:rPr lang="ru-RU" sz="1200" i="1" dirty="0">
                <a:latin typeface="Cuprum"/>
                <a:ea typeface="Arial" panose="020B0604020202020204" pitchFamily="34" charset="0"/>
              </a:rPr>
              <a:t> на партию растений.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5722" y="3731678"/>
            <a:ext cx="9869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Cuprum"/>
                <a:ea typeface="Arial" panose="020B0604020202020204" pitchFamily="34" charset="0"/>
              </a:rPr>
              <a:t>*АНАЛИЗ</a:t>
            </a:r>
            <a:endParaRPr lang="ru-RU" sz="1400" i="1" dirty="0">
              <a:latin typeface="Cuprum"/>
              <a:ea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58038" y="2474893"/>
            <a:ext cx="2570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uprum"/>
                <a:ea typeface="Arial" panose="020B0604020202020204" pitchFamily="34" charset="0"/>
              </a:rPr>
              <a:t>методом </a:t>
            </a:r>
            <a:r>
              <a:rPr lang="en-US" sz="1400" dirty="0" err="1">
                <a:latin typeface="Cuprum"/>
                <a:ea typeface="Arial" panose="020B0604020202020204" pitchFamily="34" charset="0"/>
              </a:rPr>
              <a:t>invitro</a:t>
            </a:r>
            <a:r>
              <a:rPr lang="ru-RU" sz="1400" dirty="0">
                <a:latin typeface="Cuprum"/>
                <a:ea typeface="Arial" panose="020B0604020202020204" pitchFamily="34" charset="0"/>
              </a:rPr>
              <a:t> </a:t>
            </a:r>
            <a:r>
              <a:rPr lang="ru-RU" sz="1400" dirty="0">
                <a:latin typeface="Cuprum"/>
                <a:ea typeface="Arial" panose="020B0604020202020204" pitchFamily="34" charset="0"/>
              </a:rPr>
              <a:t>получаем базисные </a:t>
            </a:r>
            <a:r>
              <a:rPr lang="ru-RU" sz="1400" dirty="0" smtClean="0">
                <a:latin typeface="Cuprum"/>
                <a:ea typeface="Arial" panose="020B0604020202020204" pitchFamily="34" charset="0"/>
              </a:rPr>
              <a:t>растения</a:t>
            </a:r>
            <a:endParaRPr lang="ru-RU" sz="1400" dirty="0">
              <a:latin typeface="Cuprum"/>
              <a:ea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619" y="2367171"/>
            <a:ext cx="3681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uprum"/>
                <a:ea typeface="Arial" panose="020B0604020202020204" pitchFamily="34" charset="0"/>
              </a:rPr>
              <a:t>вегетативным способом получаем посадочный материал для маточных насаждений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00051" y="2442577"/>
            <a:ext cx="313463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Cuprum"/>
                <a:ea typeface="Arial" panose="020B0604020202020204" pitchFamily="34" charset="0"/>
              </a:rPr>
              <a:t>размножаем посадочный </a:t>
            </a:r>
            <a:r>
              <a:rPr lang="ru-RU" sz="1400" dirty="0">
                <a:latin typeface="Cuprum"/>
                <a:ea typeface="Arial" panose="020B0604020202020204" pitchFamily="34" charset="0"/>
              </a:rPr>
              <a:t>материала на </a:t>
            </a:r>
            <a:r>
              <a:rPr lang="ru-RU" sz="1400" dirty="0" smtClean="0">
                <a:latin typeface="Cuprum"/>
                <a:ea typeface="Arial" panose="020B0604020202020204" pitchFamily="34" charset="0"/>
              </a:rPr>
              <a:t>маточнике</a:t>
            </a:r>
            <a:endParaRPr lang="ru-R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A2A1C2-33A1-0A40-9D8E-135DBE6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t>5</a:t>
            </a:fld>
            <a:endParaRPr lang="x-none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99B9EF-5E59-BA06-5A4E-81A86B47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5400" b="1" dirty="0"/>
              <a:t>Вопросы?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FB83D7-F778-3945-83F2-E2D258872A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51667" y="3413147"/>
            <a:ext cx="6633521" cy="3126139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uprum"/>
              </a:rPr>
              <a:t>Контакты докладчика: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uprum"/>
              </a:rPr>
              <a:t>Екатерин</a:t>
            </a:r>
            <a:r>
              <a:rPr lang="ru-RU" sz="1800" dirty="0">
                <a:latin typeface="Cuprum"/>
              </a:rPr>
              <a:t>а</a:t>
            </a:r>
            <a:r>
              <a:rPr lang="ru-RU" sz="1800" dirty="0" smtClean="0">
                <a:latin typeface="Cuprum"/>
              </a:rPr>
              <a:t> Кулагина</a:t>
            </a:r>
            <a:endParaRPr lang="en-US" sz="1800" dirty="0">
              <a:latin typeface="Cupr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>
                <a:latin typeface="Cuprum"/>
              </a:rPr>
              <a:t>Генеральный </a:t>
            </a:r>
            <a:r>
              <a:rPr lang="ru-RU" sz="1800" dirty="0">
                <a:latin typeface="Cuprum"/>
              </a:rPr>
              <a:t>Директор</a:t>
            </a:r>
            <a:endParaRPr lang="en-US" sz="1800" dirty="0">
              <a:latin typeface="Cupr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uprum"/>
                <a:hlinkClick r:id="rId3"/>
              </a:rPr>
              <a:t>eka.kulagina@gmail.com</a:t>
            </a:r>
            <a:endParaRPr lang="en-US" sz="1800" dirty="0">
              <a:latin typeface="Cupr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uprum"/>
              </a:rPr>
              <a:t>+7(903)581-57-79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latin typeface="Cuprum"/>
              </a:rPr>
              <a:t>FB</a:t>
            </a:r>
            <a:r>
              <a:rPr lang="en-US" sz="1800" dirty="0">
                <a:latin typeface="Cuprum"/>
              </a:rPr>
              <a:t>: Ekaterina </a:t>
            </a:r>
            <a:r>
              <a:rPr lang="en-US" sz="1800" dirty="0" err="1">
                <a:latin typeface="Cuprum"/>
              </a:rPr>
              <a:t>Kulagina</a:t>
            </a:r>
            <a:endParaRPr lang="en-US" sz="1800" dirty="0">
              <a:latin typeface="Cuprum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F60D8AC0-534D-4665-9A52-96310B6F3C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2" t="10763" b="18555"/>
          <a:stretch/>
        </p:blipFill>
        <p:spPr>
          <a:xfrm>
            <a:off x="9527458" y="174411"/>
            <a:ext cx="2664542" cy="3039106"/>
          </a:xfrm>
          <a:prstGeom prst="round2DiagRect">
            <a:avLst>
              <a:gd name="adj1" fmla="val 50000"/>
              <a:gd name="adj2" fmla="val 0"/>
            </a:avLst>
          </a:prstGeom>
        </p:spPr>
      </p:pic>
      <p:pic>
        <p:nvPicPr>
          <p:cNvPr id="8" name="Picture 2" descr="E:\geometry\21 Garden Lab\Presa1\out\GL_ML_6-1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6995" y="174411"/>
            <a:ext cx="3612102" cy="1740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8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327</Words>
  <Application>Microsoft Office PowerPoint</Application>
  <PresentationFormat>Широкоэкранный</PresentationFormat>
  <Paragraphs>65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Cuprum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августа 2022</dc:title>
  <dc:subject/>
  <dc:creator>Ирина Козий</dc:creator>
  <cp:keywords/>
  <dc:description/>
  <cp:lastModifiedBy>Artem KULAGIN</cp:lastModifiedBy>
  <cp:revision>51</cp:revision>
  <dcterms:created xsi:type="dcterms:W3CDTF">2022-01-26T15:43:27Z</dcterms:created>
  <dcterms:modified xsi:type="dcterms:W3CDTF">2023-02-14T19:25:40Z</dcterms:modified>
  <cp:category/>
</cp:coreProperties>
</file>