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6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955774E-ECDD-84B2-2AC4-F336D24B00C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09B2B7-79B9-16F0-EF23-1A07853DBF2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03FC9D-D2F0-A52D-D501-A83D153D946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D0816A-72A6-6973-B606-F80603B3734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F9AEBF92-EBE2-44DB-9E31-3EBB8A038EE6}" type="slidenum">
              <a:t>‹#›</a:t>
            </a:fld>
            <a:endParaRPr lang="ru-RU" sz="120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77274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8EBF4F1-F9DF-F737-171E-D01E516288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D7B52C6-33E3-044F-1780-3A33766B029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>
            <a:extLst>
              <a:ext uri="{FF2B5EF4-FFF2-40B4-BE49-F238E27FC236}">
                <a16:creationId xmlns:a16="http://schemas.microsoft.com/office/drawing/2014/main" id="{385CB829-58C6-0FD2-F39F-753B80A8802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377221-4EF9-64E5-77CC-C5F13822EB7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BD0FCE-7F72-1B68-3EA3-64F5A4B1570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775724-4AC6-846E-D473-366B5BE913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0E01D5A-FEFF-4C4F-BD96-D255DC200E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9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2B01F7-BC7A-100C-CC3C-60DB4567FCD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9D6E146-743A-470D-9098-9544BA6EC26F}" type="slidenum">
              <a:t>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C7C115E-AF8D-53B5-B44B-928F9D410E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789C167-045E-4926-3CE1-573D686045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9D06D1-551D-D9FF-6068-EB4E6F2D267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A60524D-1A19-4359-8124-C2B43829F286}" type="slidenum">
              <a:t>10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103E4FB-FB67-DEBB-71D2-C2747033A5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092A1CC-599F-5730-E1FD-DAB62997E5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0BF5B6-3ED4-4A7E-FAC0-13AC9DFA05E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5EF5532-7791-4834-8042-5FF5CACC2695}" type="slidenum">
              <a:t>11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8B8B2AC-93C2-0128-8DF2-20A6F2EBB0B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767D154-16F2-7C54-5FDE-3633900EF1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D62988-3E93-7D06-D6A1-CC842DAF35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46B3BA-523D-4537-BE02-2E3FB114CF7D}" type="slidenum">
              <a:t>12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866EA44-78FA-9F50-8417-483AAE0169C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1824AA4-DAD4-703B-5FB1-0F081A5D6ED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47009F-CC06-8BCB-6FF3-AC1BB3BC295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DC1D401-6A58-493F-84E3-D8060FB4D3BE}" type="slidenum">
              <a:t>13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28C7319-B62D-1C00-9AB3-1C548C0388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637436C-2338-36CF-83F1-0E22B8FEB2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F756C0-42C8-399E-55C2-2AD3060119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889B486-761B-47CC-9A22-8B609F02A977}" type="slidenum">
              <a:t>14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D2E586E-9D42-DC2B-975A-AE4301B0F95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C210355-FB45-CFEA-C30F-B4BD661FD3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9EB55B-77DE-087E-0D31-FB53BE4546E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80A648A-5EA9-422C-9D37-CBF501B794D1}" type="slidenum">
              <a:t>15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EB25656-0211-C290-B583-1AA49B8BDAD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72A70C6B-6637-1D39-48C0-69C32AD93C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4AF4E-377D-5690-F27D-09C81F75CDF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295E238-E296-427A-8126-9BF976C550E2}" type="slidenum">
              <a:t>16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ACA0014-6307-E7EB-3CC7-EEA460CF5EC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9BBBA5D-0D2E-2856-9727-12D29C0A7A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69D8F4-76E9-7C66-E71E-2A48C2D633A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DA1AFB-399F-4E8E-9483-749FD11F6204}" type="slidenum">
              <a:t>17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ACA93BB-26CD-E300-F07D-4D93FA144A3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59732E2-05F2-8C10-2E57-7A7EDA8DBE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2A66FD-7A40-D161-AE44-7FB756A11E4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C8A09B1-8816-4F18-A10E-222B34F67714}" type="slidenum">
              <a:t>18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4301B238-5132-1820-1636-EF78DB59A21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72663CD9-252D-EF97-C4E5-5EE98831AB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69BE77-4A10-1F81-A781-E825F3087E0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627DB63-FADE-4266-89F3-D316A080A881}" type="slidenum">
              <a:t>19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6CB7833-1535-854F-D6F3-A46E3A001EB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0697CF4-EFFF-79F6-A594-C2BF6BEC5E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3EA866-871C-6185-741C-00E985CEE92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EEAC7C0-ED5B-4ABA-975D-46E6864753B3}" type="slidenum">
              <a:t>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50237F7-F8BA-FBF4-9ECB-97E4BD640E6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4ECE8C7-CC61-F767-35E1-74F669BB0EC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3782CC-5329-0FB1-3F60-6EB9FC9B7E5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32F6DB3-01BF-4668-93E6-86CA58CB37A0}" type="slidenum">
              <a:t>20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878E54A-FCF7-1BCC-C232-2449E68FDB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A9AECEE-451F-71D9-7AFC-84D656277D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E72B4F-5AE3-2E60-5912-3C6FE72D053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FC13AA9-9C3E-4BB2-A926-D0DF075FEAA8}" type="slidenum">
              <a:t>21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0CF9B26-871B-4D9E-5335-075C9C7875C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AC9E274-A7EF-6E06-D412-C050EA5BFA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726344-37F1-C988-9795-FAC2E0DEAB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7E1503C-21C7-40A4-9ECC-66C3281C9819}" type="slidenum">
              <a:t>22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2158A2F-5835-4B3F-336D-F199EA12813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2D8E87F-B3FD-D9D6-41BB-C958A6DE33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CB6884-02EC-7710-C3CF-C7C2A1950E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8DA67F1-D56C-4667-BE9A-70A13B531DEB}" type="slidenum">
              <a:t>23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3DEE1AD-0E7B-6B25-72BD-5765D3632A8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3CDDE69-0B40-E708-B8FE-8C2C0A58AE1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0EAE4F-D181-FDA7-1B31-EA40987F42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0D5A146A-3483-4450-87E8-CEBC6DD87077}" type="slidenum">
              <a:t>24</a:t>
            </a:fld>
            <a:endParaRPr lang="ru-RU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5CD0E134-387F-BC15-2952-AC9911842B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822DE9-831B-4E06-8979-33D1DB84D2EF}" type="slidenum">
              <a:t>24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DEF57F0-A43E-7399-DC86-DD50661FF60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B3E1AF2-81A9-4EF0-0C24-314EC5390D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DEF8FC-B32F-048C-83BF-1EA10DE0BB9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A783D31-9E8E-479D-BB9A-084C2C516FD5}" type="slidenum">
              <a:t>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3B4B41E-6C3E-28F8-FC24-0F777092048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31D6F81-9C00-6E51-5D3F-73931FC0D1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E458BD-5602-D450-9A04-D6E4F09ED4E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49F99D0-2AF3-4E05-BC8A-D622C01C0DF3}" type="slidenum">
              <a:t>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E59AD65-F614-9009-A497-C91438EA89D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31008A4-51FC-03DE-C179-5042DA2694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38CAF8-FD80-1E8C-FC5F-F74057A873B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D1E57E9-0F6E-409D-8505-4CA318DDE3F5}" type="slidenum">
              <a:t>5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175F9BC-ADD1-5D45-18D6-875BD8DF0AE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0A30D13-E7DF-AE29-FB3D-4A209A35F7E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5B21D9-2F12-8F6C-B02E-D04C19EC8F5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6F39952-D68D-403A-86F8-FF99825D21A7}" type="slidenum">
              <a:t>6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440A634-6982-F6E1-560D-C47E206ED8C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5F77A9A-4B1D-FD7C-AEE6-AA36FA7A3B1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F407BD-B9BE-30CF-FA84-CAAA9ED46B9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851BABD-3424-4F6F-9D8F-D74A0D8FD07C}" type="slidenum">
              <a:t>7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AA9D659-562B-B035-398E-5C7F9E7F0D2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2FD487B-2018-C1DF-D64D-BA0D75E461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CA06B0-38E9-4EC4-DFD8-08012BCD37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C287D18-12B6-466C-BE0B-915A320BCC44}" type="slidenum">
              <a:t>8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96D44AB-EDD8-3534-E40F-EAF7EB2E5AF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54B31FB-B9EF-D677-0B59-CB230C86F9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67E027-96BF-D4E7-BAAE-54C3ABB2D02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FEDDE05-2626-4DD3-BF5E-5F8193CEACC9}" type="slidenum">
              <a:t>9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36F00E2-3434-4C1D-B712-9DA9D194C02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E31A175-EA75-6480-BBC7-9F227EAE85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418BD-F4FB-FF89-9F23-1CDF900B3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7C16F9-9D25-EB0B-3AC8-45652A110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45F66-1FEA-8B18-0F8D-2484CC98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934EAB-291E-623E-67AF-274A8EDA2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7D73956-3CAB-4E22-A576-43CD56FDF5C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D4A89-4727-287A-AE20-131BE6D9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9DE86B-0D92-5002-062D-AD34140ED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196CF5-D471-2DE1-708A-D92D8BFE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9DD036-F25C-D7FB-24F2-9BA712F5F5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1F63792-BD01-4FC5-83B8-AFBC2F01A20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5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C6545E-36F4-7549-2864-267A39A2E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604963"/>
            <a:ext cx="2743200" cy="45259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730005-2428-0989-DDB0-4F2B65744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77200" cy="45259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0C69C2-615A-A4AC-4AE3-F77691C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0D8177-6447-8A12-00AF-D8F8AF046F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1D75107-CAB6-4821-95B7-948749834A2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93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28651-D066-F90D-48B2-4A8BE90C2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589C7D-7003-A83E-8912-9F7DF6D37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2995ED-5A9C-5669-A099-CADAE2A9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1C564F-7E36-2DAA-5C38-BD7D8722F0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4337711-7950-4315-B943-51E183DA2B8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2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DCA7F-37D3-E270-5A40-13E6EABC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DF6FC-0CD7-2BEA-9F55-5BC798D7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BCE192-A116-9B66-7C11-F66D1879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D98C05-AA79-EE75-C0DC-FB9975631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3229F51-C0C7-44FA-A0A8-DCFE9E307FE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62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3A914-53A3-C6B6-80EE-FAF7B48A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C3D72A-A5CB-E4CE-F154-8CBAD168C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5CCBC7-009B-57F7-A6FB-4801AE62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23E501-8132-F96B-F513-649E8BE49D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6237E20-AF20-40AC-B199-A7B331D4F2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89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C0795-25B9-E8F4-E1E1-37ABBB789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5B3C01-F9B5-29DB-F4E8-1B4AB55E5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6063" y="1825625"/>
            <a:ext cx="4540250" cy="414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C42F39-619C-C48B-9DA3-6B83A18C2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3" y="1825625"/>
            <a:ext cx="4540250" cy="414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29315C-4AD1-FB16-5217-192572CC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AF291-3E5C-4C34-34C8-EF2C69E455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79629F4-B927-4B12-B073-2C28751E4C8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0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038F2-9B0F-EB45-7DAF-3F2F9370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6799E0-0BFD-63CD-4392-B19966FF1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DC9CA4-65B2-05DD-77A8-E9CBE2BFB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C76032-AFA4-5DFF-7FED-E52DA846C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3668DC-ABC2-A3F7-9420-353040C8D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64B0AF4-4268-E78D-CB88-58011C9B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DC40077-2AEB-68F8-6B35-027CFE68FF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E5EFF65-89B4-43B6-9D33-5702A3D007D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04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3B8C6-0294-EF7E-814E-F93351964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0E9282-EC8B-894B-FEB2-B8882491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C45524-C59F-3A42-3903-606CD46F6C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DB7C529-E9D1-41F2-8E90-EFF46B522C0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20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F11253-CD62-1C5B-C7FB-D5A8DC3B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43F1FD5-6B6B-862B-4F09-F0290AF63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4B2A8A6-1813-44BB-9380-DE73EB31F8E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31998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34E3A-7CE2-B9BB-8989-4B57064B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82F19E-24CA-29F4-499F-3BDCCE0CD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0E7C07-DCBA-5CAE-5D0F-BD5A963FF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1F7CCE-D879-F876-A53B-1B702F2B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3CA824-D2A3-33E3-B4FC-ECB6479126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DC8D014-ECA1-44B4-B010-A5F59CA67BD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241CE-56E1-BDEF-1251-ED5650F4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1708BA-72E9-2126-E25C-965B0631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DF15CE-5B5B-3494-E9B0-4DBDF3EE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AC0AEE-B7F4-2A97-BC62-470F08BA26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55187F5-3187-4479-9232-D194A760C1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43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936B5-2279-597E-D1FA-0C74855D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2A1EE6-6452-5A8E-4B7F-C6691F371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ED405E-BAB6-1AA0-9C6F-FCF27A346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B1E8E7-E227-5809-C170-909AAAF1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C7B956-A54E-F003-158B-E58CE1D57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E74FBFA-A404-4167-8F27-5D624408D6F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141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6C085-EEE7-DEEF-6EE6-1AA1EEF8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029DD-D842-8FEA-3B1B-B69F636C0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C295C5-9E84-2BB0-204A-39C686001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EAB280-9FC7-29E6-7972-C065F0420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E6FEFF0-A49A-4740-9985-CD9160FB31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98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17E895-E66F-1B81-0BE9-03E22C035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40738" y="365125"/>
            <a:ext cx="2308225" cy="5600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A01B9D-36B4-CDD9-9A2A-937E938D6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6063" y="365125"/>
            <a:ext cx="6772275" cy="5600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C4B426-149E-870F-D47B-69619427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5F045D-6DA0-4CBB-BC34-71632B709B61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D82632-C3A1-6236-5144-42D8B9A5C0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D86D9BF-0D64-41BE-AB1F-24E6E4A27F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31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75864-E720-732A-B4D7-8B78E5664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7250CD-60EF-0EA6-46CD-9F474F652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362529-077B-6DCB-38C8-DD923247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13302B-56CB-4B0A-30D7-821E690FC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0D5A4B8-32A1-4766-862B-2F04EE4C516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41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936ED-3874-F574-A97C-B6AC6882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2A7FE-705A-7403-9C4A-339F8152D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8A4AAF-47A1-151F-D6EB-71C7FB94D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09E280-982A-6AA8-BEB7-F775D5590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31922B7-413C-4C04-B736-CBDF3091AFF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03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8962E-CD30-07C3-58C9-95F9A9A81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D4B1AC-5860-474A-CED8-5698FCE01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498D1F-0240-D461-1DB3-06567F63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C411FE-1C16-E2B0-CF18-2DCDDE29F6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0B5427B-C7D7-481E-B1BB-DDD5E0A496E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86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39B58-2FC4-44AB-ABE0-05DC1438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9DC52-6F4F-779A-4DE7-A7F089BE9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8238" y="1825625"/>
            <a:ext cx="2363787" cy="39592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52D170-2AE6-9532-B552-8F0562E1D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4425" y="1825625"/>
            <a:ext cx="2365375" cy="39592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773D7F-09B7-BC57-4C8C-8E87B87F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EC302F-6F34-B0EC-7374-BC7BDDEA12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33FD224-3DBD-4117-B063-51A2D85EC6F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728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81FF0-79BD-6204-3E64-1F91A2BE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D41935-1124-93D8-256A-C12D99F06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B14E64-083B-B24C-8DE5-FA177F4C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E39474-0EC0-1667-E358-19D5D60F1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6F80E3-41DA-08EC-5EC8-3FBA47966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3E9014-0513-71AE-FF63-28298843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2666043-A246-DC95-FA2B-420FAA0C9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3435B86-D26E-4488-9538-56A73898F3C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30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1BB81-CB75-5D5F-2D94-1D9D1B6CC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EEB25F-E211-5746-ED3D-5D8CCD70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A09055-432A-5630-3AFA-AF07D5B1D5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4E54645-8C4F-4896-B681-6ECDCB57190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98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9671D2-B627-6AAC-8BFB-ACC245AE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AC3726E-EFA9-58D0-D8BC-B71B7C2282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0D988D1-3402-430D-B07C-5411984E07C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6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E03C4-E7DD-D0D8-36CC-947AE440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8E5147-DEBC-7362-8511-48B960B68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B8CFB7-6B67-EA42-0584-829CCE0C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7341D8-24AE-3E49-6C7E-C0B95A256D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9D98DF1-8C32-46C9-B2C9-6BD1DAD8EC9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1417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A6DB3-1224-B9E4-3E52-996FE077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A7EA79-D0A7-7B30-2DBA-C4BE55DE6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71503F-86EA-133A-E929-EF8A17700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1ED657-CA4D-DE1F-FAD5-A87DD08F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A1E5CB-55D8-7F55-23C6-DCF40D0CA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8B8D7EE-1642-46F4-AFE1-853367E095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9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10533-392A-3B52-63BC-E300339F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C5417D-06E2-A23B-CFB1-19F0D455E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F1FC4A-DB7A-4F4F-DA95-8F1639FC2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7E5B38-C2D2-D59E-7CC6-1970384E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87AF0-2BCE-8930-C2EF-A8CF71A9A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3C78C37-EB05-4D90-984F-8208ED8ACF5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754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BBA44-EE57-0892-4FE6-EDA59C75A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986BD8-E309-FFB9-1442-0D7C1EE89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A49ED7-857E-3104-617A-9B57D8BB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7E2F1C-95E8-37DF-80C7-71DA79CC60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B6DCD18-01A2-4A5E-92A2-09F005C7C3B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346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66D0C7-ED99-37C8-25E6-61D909175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347075" y="365125"/>
            <a:ext cx="2401888" cy="54197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D14A68-DB2C-5788-000C-9EA52CC15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8238" y="365125"/>
            <a:ext cx="7056437" cy="54197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D04511-8B00-B7B7-50CB-3B773D3B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DB0B74-0CCE-48DD-9D73-86A72EA12F79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0C00A9-CF18-8379-EB97-A7339D3E9E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DAD925D-DA5E-4ED9-A392-D73D368D92E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641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A6FFD-B781-1404-6B0A-3198EBCB1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8FA562-9255-E2FD-1F5B-E19786819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CAFAF5-625E-5F79-96E4-C248FF1F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4E4568-394D-D3C2-1D8C-F74057A5A0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AC0CE6B-6FFD-46D6-88D6-6920DF5D71A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11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AF434-5398-A57B-DA91-C5F07AB5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DDC257-56A8-AF9F-BC13-D01314318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3A1420-7BB4-814C-2EBF-10E329E6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7A3408-3CAD-6126-A6A3-1E0CA0E04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14144E3-8955-4E3F-A9B5-59D0029ED7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793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F9C66-676A-AFFC-A514-5F491C3F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4ED05-8E3D-8D69-F7D4-91BD0265F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D0480B-63DD-57E1-3A18-5E87E890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A4F2B5-4A7E-FA12-8B25-6D62C08CD1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7664304-2BEE-487F-BEF4-33F9EEA8C1E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153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1155C-F755-146E-FCAD-1FB94C15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0B2AB4-F42F-985C-3F3A-658ACCEB2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1025" y="3703638"/>
            <a:ext cx="3240088" cy="2422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FA1B82-AD5B-F476-2720-47566CD7F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43513" y="3703638"/>
            <a:ext cx="3241675" cy="2422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227122-12BC-1A5B-4A50-7DC7CA3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690F0B-720D-DA7F-2A6E-93E0D2FD1F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6806DEA-EAE6-4154-BA8F-2F1546C8A26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2283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E445E-CB90-BB10-3B9C-0CEB7063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112370-0634-1A15-5F64-D3286FD6F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B99A83-02E4-2A14-3CAF-9469E11B1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FB60E8-FFB3-E097-EB79-3FB106E5B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E0359A-9E01-7297-0ADB-EA04CC632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231BE7-CF67-B3AF-4166-2C4D7DA9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D4AE030-8919-6780-19FC-0E81FF7E2F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B4DD7E9-F92E-4A97-89B5-64BB5EA74F2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32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4C97A-C7C9-9C98-677A-A31F88E7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C8569A-A289-299E-CF5F-C287656A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5731E8-AE1F-041A-B0AA-7D9E3865D9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46CB59E-3582-499D-8A8F-DCA9250D1B5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836A6-C8C9-6831-6FFE-722962A2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7F6121-4A10-BA2C-D732-41826186F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38D6B0-4D97-CD6D-B8BC-4EE2BB060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D0E583-1136-1660-B6D5-88992286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10AD66-A105-E9AF-4A24-C130A4747D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0594139-E591-44A0-9690-84DA7BAAA3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940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6D3B7B-6AC1-E292-C6B8-5F5CEBB2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3B520D6-929A-3B20-A67B-9829650C2E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7E7B946-A585-4739-9780-591E5B4DD7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39847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49386-F414-F211-769D-CB1CD50A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FEFF10-E8A9-A093-0CD0-50EBE3812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A052A8-8FBD-DABE-6F8C-9D919C974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4F3FF3-5493-7EA2-A719-A2EF166F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7AAFB-1309-2AA7-99A5-EAE161FCB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AE3A4FF-C80B-40B9-AD80-935AC1665E0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70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2B6EA-E5CC-CC3B-A13A-92D891BA5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065202-1CD7-8833-7F14-E18B85A0C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CEE698-84E8-CA5F-2A15-6AE6A1C3B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07D6B2-22B3-E845-6EB1-D4FB9946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E5714-9CD7-91E5-327C-C17ACA8E1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6179803-1576-4462-9FE2-A7C45A6732C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318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79D37-5B4E-DDD9-2324-26ABD1BB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D54023-9858-47C7-349C-42E1DEB3B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58D7A9-393A-2DF9-C194-4199BDFC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9F8EE4-F4A1-C288-E3F3-A9910B3AC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F1727D6-8762-48D7-BE10-B7A2411AF7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752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322DC4-5B52-A136-162E-606472CA4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27838" y="1917700"/>
            <a:ext cx="1657350" cy="42084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EEAC71-6327-FF7D-6AA7-3864C28C9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51025" y="1917700"/>
            <a:ext cx="4824413" cy="42084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8404AD-0F0A-AA84-A818-E02082F8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9A76F6-3162-479E-9B5F-6DC48D1ED40F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6D7609-7478-8F65-866F-6B560E56C2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079A54E-8FDC-4609-83C8-664C700AD51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9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FEFD2-B8E9-B942-B5B8-128624AE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FF2DC9-35BB-8CF6-BD29-0EC7F76DE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1DF5A0-CFA4-B8E0-A848-796D26502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6166D7-11F8-3BB7-FB76-AD9C591BE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BCC310-575E-81C2-5E80-4631206DD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63D3A5-CD89-3CE1-5B58-E7576A1A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D7D66B6-DDA0-0721-793B-AC62C178EB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190A3BC-E132-464E-95A0-023B1A864F7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0FD73-BF1E-50D6-393D-23D90547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359904-01D6-1331-C406-6841A043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4CED74-C6EF-228F-182D-CD7BE7300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518874B-FC0D-46E6-A49E-E6092661887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13A53A-0B7E-C159-E8C6-4E7054A7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C01446-12E7-4752-2FFC-7102715EE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80B7F3B-0196-443E-9490-854458B9268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505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1A532-112F-D418-154B-AE5DEB38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C8AB4-FCF2-2E33-85CE-5F4D88E07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AF718D-15DD-6862-2379-9E76FE1BD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2BB0C9-0791-A660-1A81-694B4E504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0ED82-CAF7-E37A-26A8-B18501E18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E2C8177-6672-4D6C-861E-8DAC0EFCAE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1AC7F-FD4F-B013-D107-C47143084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66C9BD5-47F1-95EC-6FF7-BFFCF7662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704C5A-56A5-8C93-1230-146B190CB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76780D-C080-B125-D86A-6B3A527C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311BB-3E35-4906-B88B-83CB9C987A8B}" type="datetime1">
              <a:rPr lang="ru-RU" smtClean="0"/>
              <a:pPr lvl="0"/>
              <a:t>14.02.2023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6B351C-E210-21FB-853E-06C504C43E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4EEE401-6837-4883-8A8B-C25EA95915E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A862D7A0-36FA-6696-4FFE-1A95AACB43EE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8">
            <a:extLst>
              <a:ext uri="{FF2B5EF4-FFF2-40B4-BE49-F238E27FC236}">
                <a16:creationId xmlns:a16="http://schemas.microsoft.com/office/drawing/2014/main" id="{6A42E37B-BD48-FC7D-3480-DA51521BEB41}"/>
              </a:ext>
            </a:extLst>
          </p:cNvPr>
          <p:cNvSpPr/>
          <p:nvPr/>
        </p:nvSpPr>
        <p:spPr>
          <a:xfrm>
            <a:off x="1965600" y="6378480"/>
            <a:ext cx="6097320" cy="45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uprum" pitchFamily="18"/>
                <a:ea typeface="Microsoft YaHei" pitchFamily="2"/>
                <a:cs typeface="Arial" pitchFamily="2"/>
              </a:rPr>
              <a:t>VI Международная конференция «Ягоды России 2023» (15 – 17 февраля 2023г.)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CFDBDE4-5489-FAB5-4A1C-42F3DABF71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880" y="2364119"/>
            <a:ext cx="6629040" cy="18590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en-none"/>
              <a:t>Для правки текста заголовка щелкните мышьюClick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88A555-0212-8E9C-DD32-EEDD99B5C04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2240" y="6356520"/>
            <a:ext cx="103499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AD311BB-3E35-4906-B88B-83CB9C987A8B}" type="datetime1">
              <a:rPr lang="ru-RU"/>
              <a:pPr lvl="0"/>
              <a:t>2023/2/14</a:t>
            </a:fld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2689-21D5-7BDB-C24B-3255535D9C2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463480" y="6356520"/>
            <a:ext cx="573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8EFE36C-C12B-4F9C-9E00-A135966A4342}" type="slidenum">
              <a:t>‹#›</a:t>
            </a:fld>
            <a:endParaRPr lang="ru-RU"/>
          </a:p>
        </p:txBody>
      </p:sp>
      <p:sp>
        <p:nvSpPr>
          <p:cNvPr id="7" name="Прямоугольник 4">
            <a:extLst>
              <a:ext uri="{FF2B5EF4-FFF2-40B4-BE49-F238E27FC236}">
                <a16:creationId xmlns:a16="http://schemas.microsoft.com/office/drawing/2014/main" id="{F75ACC2D-C707-56B4-BBF3-B209A8738749}"/>
              </a:ext>
            </a:extLst>
          </p:cNvPr>
          <p:cNvSpPr/>
          <p:nvPr/>
        </p:nvSpPr>
        <p:spPr>
          <a:xfrm>
            <a:off x="6997320" y="6109200"/>
            <a:ext cx="1536840" cy="748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8A5FFA24-9FB8-508F-7634-776ECFF291F8}"/>
              </a:ext>
            </a:extLst>
          </p:cNvPr>
          <p:cNvSpPr/>
          <p:nvPr/>
        </p:nvSpPr>
        <p:spPr>
          <a:xfrm>
            <a:off x="1965600" y="6378480"/>
            <a:ext cx="6097320" cy="45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uprum" pitchFamily="18"/>
                <a:ea typeface="Microsoft YaHei" pitchFamily="2"/>
                <a:cs typeface="Arial" pitchFamily="2"/>
              </a:rPr>
              <a:t>VI Международная конференция «Ягоды России 2023» (15 – 17 февраля 2023г.)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A522E27-1B0D-70E6-44BA-787862E268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none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6F514ECF-DCDB-08B0-6DEA-A191A1C8E4B1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8">
            <a:extLst>
              <a:ext uri="{FF2B5EF4-FFF2-40B4-BE49-F238E27FC236}">
                <a16:creationId xmlns:a16="http://schemas.microsoft.com/office/drawing/2014/main" id="{F20193A5-E64F-8883-391A-28460D6AB9AF}"/>
              </a:ext>
            </a:extLst>
          </p:cNvPr>
          <p:cNvSpPr/>
          <p:nvPr/>
        </p:nvSpPr>
        <p:spPr>
          <a:xfrm>
            <a:off x="1965600" y="6378480"/>
            <a:ext cx="6097320" cy="45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uprum" pitchFamily="18"/>
                <a:ea typeface="Microsoft YaHei" pitchFamily="2"/>
                <a:cs typeface="Arial" pitchFamily="2"/>
              </a:rPr>
              <a:t>VI Международная конференция «Ягоды России 2023» (15 – 17 февраля 2023г.)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7CE23B-1F28-2E0F-C43E-92C8EC3FB7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16680" y="365040"/>
            <a:ext cx="923292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текста заголовка щелкните мышьюClick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5F73C3-2F22-7FD2-6F5C-B57E4289C8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16680" y="1825560"/>
            <a:ext cx="9232920" cy="414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структуры щелкните мышью</a:t>
            </a:r>
          </a:p>
          <a:p>
            <a:pPr lvl="1"/>
            <a:r>
              <a:rPr lang="en-none"/>
              <a:t>Второй уровень структуры</a:t>
            </a:r>
          </a:p>
          <a:p>
            <a:pPr lvl="2"/>
            <a:r>
              <a:rPr lang="en-none"/>
              <a:t>Третий уровень структуры</a:t>
            </a:r>
          </a:p>
          <a:p>
            <a:pPr lvl="3"/>
            <a:r>
              <a:rPr lang="en-none"/>
              <a:t>Четвёртый уровень структуры</a:t>
            </a:r>
          </a:p>
          <a:p>
            <a:pPr lvl="4"/>
            <a:r>
              <a:rPr lang="en-none"/>
              <a:t>Пятый уровень структуры</a:t>
            </a:r>
          </a:p>
          <a:p>
            <a:pPr lvl="5"/>
            <a:r>
              <a:rPr lang="en-none"/>
              <a:t>Шестой уровень структуры</a:t>
            </a:r>
          </a:p>
          <a:p>
            <a:pPr lvl="6"/>
            <a:r>
              <a:rPr lang="en-none"/>
              <a:t>Седьмой уровень структуры</a:t>
            </a:r>
          </a:p>
          <a:p>
            <a:pPr lvl="7"/>
            <a:r>
              <a:rPr lang="en-none"/>
              <a:t>Восьмой уровень структуры</a:t>
            </a:r>
          </a:p>
          <a:p>
            <a:pPr lvl="0"/>
            <a:r>
              <a:rPr lang="en-none"/>
              <a:t>Девятый уровень структурыClick to edit Master text styles</a:t>
            </a:r>
          </a:p>
          <a:p>
            <a:pPr lvl="1"/>
            <a:r>
              <a:rPr lang="en-none"/>
              <a:t>Second level</a:t>
            </a:r>
          </a:p>
          <a:p>
            <a:pPr lvl="2"/>
            <a:r>
              <a:rPr lang="en-none"/>
              <a:t>Third level</a:t>
            </a:r>
          </a:p>
          <a:p>
            <a:pPr lvl="3"/>
            <a:r>
              <a:rPr lang="en-none"/>
              <a:t>Fourth level</a:t>
            </a:r>
          </a:p>
          <a:p>
            <a:pPr lvl="4"/>
            <a:r>
              <a:rPr lang="en-none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65A912-93ED-38BF-31E8-47608DD143F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2240" y="6356520"/>
            <a:ext cx="103499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C5F045D-6DA0-4CBB-BC34-71632B709B61}" type="datetime1">
              <a:rPr lang="ru-RU"/>
              <a:pPr lvl="0"/>
              <a:t>2023/2/14</a:t>
            </a:fld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62BD84-CFFD-0557-D04A-BBAAC985035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353680" y="6334200"/>
            <a:ext cx="7354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A7113-6814-460B-9AF1-E605489DC33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none" sz="4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lvl="0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lvl="1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lvl="2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lvl="3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lvl="4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lvl="5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6pPr>
      <a:lvl7pPr lvl="6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7pPr>
      <a:lvl8pPr lvl="7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SzPct val="45000"/>
        <a:buFont typeface="Arial" pitchFamily="32"/>
        <a:buChar char="•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2C88E8CE-AE1F-EFAB-A956-D8A664ECE4A7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8">
            <a:extLst>
              <a:ext uri="{FF2B5EF4-FFF2-40B4-BE49-F238E27FC236}">
                <a16:creationId xmlns:a16="http://schemas.microsoft.com/office/drawing/2014/main" id="{68D19A7D-F066-BA40-89CC-49509B0D27C4}"/>
              </a:ext>
            </a:extLst>
          </p:cNvPr>
          <p:cNvSpPr/>
          <p:nvPr/>
        </p:nvSpPr>
        <p:spPr>
          <a:xfrm>
            <a:off x="1965600" y="6378480"/>
            <a:ext cx="6097320" cy="45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uprum" pitchFamily="18"/>
                <a:ea typeface="Microsoft YaHei" pitchFamily="2"/>
                <a:cs typeface="Arial" pitchFamily="2"/>
              </a:rPr>
              <a:t>VI Международная конференция «Ягоды России 2023» (15 – 17 февраля 2023г.)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9682F0-E1EA-3B29-6B81-F33A0C3CC7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16680" y="365040"/>
            <a:ext cx="923292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текста заголовка щелкните мышьюClick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96E4813-8EBB-8A6F-B79C-65D2DC9FC8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37600" y="1825560"/>
            <a:ext cx="4881960" cy="3959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структуры щелкните мышью</a:t>
            </a:r>
          </a:p>
          <a:p>
            <a:pPr lvl="1"/>
            <a:r>
              <a:rPr lang="en-none"/>
              <a:t>Второй уровень структуры</a:t>
            </a:r>
          </a:p>
          <a:p>
            <a:pPr lvl="2"/>
            <a:r>
              <a:rPr lang="en-none"/>
              <a:t>Третий уровень структуры</a:t>
            </a:r>
          </a:p>
          <a:p>
            <a:pPr lvl="3"/>
            <a:r>
              <a:rPr lang="en-none"/>
              <a:t>Четвёртый уровень структуры</a:t>
            </a:r>
          </a:p>
          <a:p>
            <a:pPr lvl="4"/>
            <a:r>
              <a:rPr lang="en-none"/>
              <a:t>Пятый уровень структуры</a:t>
            </a:r>
          </a:p>
          <a:p>
            <a:pPr lvl="5"/>
            <a:r>
              <a:rPr lang="en-none"/>
              <a:t>Шестой уровень структуры</a:t>
            </a:r>
          </a:p>
          <a:p>
            <a:pPr lvl="6"/>
            <a:r>
              <a:rPr lang="en-none"/>
              <a:t>Седьмой уровень структуры</a:t>
            </a:r>
          </a:p>
          <a:p>
            <a:pPr lvl="7"/>
            <a:r>
              <a:rPr lang="en-none"/>
              <a:t>Восьмой уровень структуры</a:t>
            </a:r>
          </a:p>
          <a:p>
            <a:pPr lvl="0"/>
            <a:r>
              <a:rPr lang="en-none"/>
              <a:t>Девятый уровень структурыClick to edit Master text styles</a:t>
            </a:r>
          </a:p>
          <a:p>
            <a:pPr lvl="1"/>
            <a:r>
              <a:rPr lang="en-none"/>
              <a:t>Second level</a:t>
            </a:r>
          </a:p>
          <a:p>
            <a:pPr lvl="2"/>
            <a:r>
              <a:rPr lang="en-none"/>
              <a:t>Third level</a:t>
            </a:r>
          </a:p>
          <a:p>
            <a:pPr lvl="3"/>
            <a:r>
              <a:rPr lang="en-none"/>
              <a:t>Fourth level</a:t>
            </a:r>
          </a:p>
          <a:p>
            <a:pPr lvl="4"/>
            <a:r>
              <a:rPr lang="en-none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9744B28-C64B-D67D-6B7B-349B72E7FE9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172200" y="1825560"/>
            <a:ext cx="4777920" cy="3959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структуры щелкните мышью</a:t>
            </a:r>
          </a:p>
          <a:p>
            <a:pPr lvl="1"/>
            <a:r>
              <a:rPr lang="en-none"/>
              <a:t>Второй уровень структуры</a:t>
            </a:r>
          </a:p>
          <a:p>
            <a:pPr lvl="2"/>
            <a:r>
              <a:rPr lang="en-none"/>
              <a:t>Третий уровень структуры</a:t>
            </a:r>
          </a:p>
          <a:p>
            <a:pPr lvl="3"/>
            <a:r>
              <a:rPr lang="en-none"/>
              <a:t>Четвёртый уровень структуры</a:t>
            </a:r>
          </a:p>
          <a:p>
            <a:pPr lvl="4"/>
            <a:r>
              <a:rPr lang="en-none"/>
              <a:t>Пятый уровень структуры</a:t>
            </a:r>
          </a:p>
          <a:p>
            <a:pPr lvl="5"/>
            <a:r>
              <a:rPr lang="en-none"/>
              <a:t>Шестой уровень структуры</a:t>
            </a:r>
          </a:p>
          <a:p>
            <a:pPr lvl="6"/>
            <a:r>
              <a:rPr lang="en-none"/>
              <a:t>Седьмой уровень структуры</a:t>
            </a:r>
          </a:p>
          <a:p>
            <a:pPr lvl="7"/>
            <a:r>
              <a:rPr lang="en-none"/>
              <a:t>Восьмой уровень структуры</a:t>
            </a:r>
          </a:p>
          <a:p>
            <a:pPr lvl="0"/>
            <a:r>
              <a:rPr lang="en-none"/>
              <a:t>Девятый уровень структурыClick to edit Master text styles</a:t>
            </a:r>
          </a:p>
          <a:p>
            <a:pPr lvl="1"/>
            <a:r>
              <a:rPr lang="en-none"/>
              <a:t>Second level</a:t>
            </a:r>
          </a:p>
          <a:p>
            <a:pPr lvl="2"/>
            <a:r>
              <a:rPr lang="en-none"/>
              <a:t>Third level</a:t>
            </a:r>
          </a:p>
          <a:p>
            <a:pPr lvl="3"/>
            <a:r>
              <a:rPr lang="en-none"/>
              <a:t>Fourth level</a:t>
            </a:r>
          </a:p>
          <a:p>
            <a:pPr lvl="4"/>
            <a:r>
              <a:rPr lang="en-none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9D24AE-4AA5-A511-BC7C-D8476FA969B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2240" y="6356520"/>
            <a:ext cx="103499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4DB0B74-0CCE-48DD-9D73-86A72EA12F79}" type="datetime1">
              <a:rPr lang="ru-RU"/>
              <a:pPr lvl="0"/>
              <a:t>2023/2/14</a:t>
            </a:fld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FD25B0F-E9F5-DEF7-146B-38ABBC19979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353680" y="6334200"/>
            <a:ext cx="7354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CA077C2-817F-49D0-B135-7E15E19BFF3A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none" sz="4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lvl="0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lvl="1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lvl="2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lvl="3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lvl="4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lvl="5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6pPr>
      <a:lvl7pPr lvl="6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7pPr>
      <a:lvl8pPr lvl="7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SzPct val="45000"/>
        <a:buFont typeface="Arial" pitchFamily="32"/>
        <a:buChar char="•"/>
        <a:tabLst/>
        <a:defRPr lang="en-none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4CDA32BB-45D5-8486-C2FE-1BD113A8ECDD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8">
            <a:extLst>
              <a:ext uri="{FF2B5EF4-FFF2-40B4-BE49-F238E27FC236}">
                <a16:creationId xmlns:a16="http://schemas.microsoft.com/office/drawing/2014/main" id="{83718E39-98ED-68BB-8514-8473461DAD0D}"/>
              </a:ext>
            </a:extLst>
          </p:cNvPr>
          <p:cNvSpPr/>
          <p:nvPr/>
        </p:nvSpPr>
        <p:spPr>
          <a:xfrm>
            <a:off x="1965600" y="6378480"/>
            <a:ext cx="6097320" cy="45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uprum" pitchFamily="18"/>
                <a:ea typeface="Microsoft YaHei" pitchFamily="2"/>
                <a:cs typeface="Arial" pitchFamily="2"/>
              </a:rPr>
              <a:t>VI Международная конференция «Ягоды России 2023» (15 – 17 февраля 2023г.)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5D3CB4C-778E-8621-5D14-64D8A8D19ED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2240" y="6356520"/>
            <a:ext cx="103499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59A76F6-3162-479E-9B5F-6DC48D1ED40F}" type="datetime1">
              <a:rPr lang="ru-RU"/>
              <a:pPr lvl="0"/>
              <a:t>2023/2/14</a:t>
            </a:fld>
            <a:endParaRPr lang="ru-RU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2A7F8D5-384B-6DF6-6017-01BE6B17B7A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353680" y="6334200"/>
            <a:ext cx="7354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2113A6C-79EB-476F-9EE7-473D9F49F1A4}" type="slidenum">
              <a:t>‹#›</a:t>
            </a:fld>
            <a:endParaRPr lang="ru-RU"/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AE029386-2767-A286-86C8-B67EFF3233CA}"/>
              </a:ext>
            </a:extLst>
          </p:cNvPr>
          <p:cNvSpPr/>
          <p:nvPr/>
        </p:nvSpPr>
        <p:spPr>
          <a:xfrm>
            <a:off x="7023600" y="6109200"/>
            <a:ext cx="1536840" cy="748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Заголовок 4">
            <a:extLst>
              <a:ext uri="{FF2B5EF4-FFF2-40B4-BE49-F238E27FC236}">
                <a16:creationId xmlns:a16="http://schemas.microsoft.com/office/drawing/2014/main" id="{74539BB4-1F8F-3422-BBCC-FC70EAB88D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51480" y="1918079"/>
            <a:ext cx="6632999" cy="1453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текста заголовка щелкните мышью</a:t>
            </a:r>
          </a:p>
        </p:txBody>
      </p:sp>
      <p:sp>
        <p:nvSpPr>
          <p:cNvPr id="8" name="Объект 6">
            <a:extLst>
              <a:ext uri="{FF2B5EF4-FFF2-40B4-BE49-F238E27FC236}">
                <a16:creationId xmlns:a16="http://schemas.microsoft.com/office/drawing/2014/main" id="{CABB3D69-E6C9-52E4-80D4-0F02F75DC9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851480" y="3704399"/>
            <a:ext cx="6632999" cy="2421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none"/>
              <a:t>Для правки структуры щелкните мышью</a:t>
            </a:r>
          </a:p>
          <a:p>
            <a:pPr lvl="1"/>
            <a:r>
              <a:rPr lang="en-none"/>
              <a:t>Второй уровень структуры</a:t>
            </a:r>
          </a:p>
          <a:p>
            <a:pPr lvl="2"/>
            <a:r>
              <a:rPr lang="en-none"/>
              <a:t>Третий уровень структуры</a:t>
            </a:r>
          </a:p>
          <a:p>
            <a:pPr lvl="3"/>
            <a:r>
              <a:rPr lang="en-none"/>
              <a:t>Четвёртый уровень структуры</a:t>
            </a:r>
          </a:p>
          <a:p>
            <a:pPr lvl="4"/>
            <a:r>
              <a:rPr lang="en-none"/>
              <a:t>Пятый уровень структуры</a:t>
            </a:r>
          </a:p>
          <a:p>
            <a:pPr lvl="5"/>
            <a:r>
              <a:rPr lang="en-none"/>
              <a:t>Шестой уровень структуры</a:t>
            </a:r>
          </a:p>
          <a:p>
            <a:pPr lvl="6"/>
            <a:r>
              <a:rPr lang="en-none"/>
              <a:t>Седьмой уровень структуры</a:t>
            </a:r>
          </a:p>
          <a:p>
            <a:pPr lvl="7"/>
            <a:r>
              <a:rPr lang="en-none"/>
              <a:t>Восьмой уровень структуры</a:t>
            </a:r>
          </a:p>
          <a:p>
            <a:pPr lvl="0"/>
            <a:r>
              <a:rPr lang="en-none"/>
              <a:t>Девятый уровень структурыКонтакты</a:t>
            </a:r>
          </a:p>
        </p:txBody>
      </p:sp>
      <p:sp>
        <p:nvSpPr>
          <p:cNvPr id="9" name="Рисунок 15">
            <a:extLst>
              <a:ext uri="{FF2B5EF4-FFF2-40B4-BE49-F238E27FC236}">
                <a16:creationId xmlns:a16="http://schemas.microsoft.com/office/drawing/2014/main" id="{17009A25-2145-3E56-921E-C1FDEB21DDCE}"/>
              </a:ext>
            </a:extLst>
          </p:cNvPr>
          <p:cNvSpPr/>
          <p:nvPr/>
        </p:nvSpPr>
        <p:spPr>
          <a:xfrm>
            <a:off x="8786880" y="477720"/>
            <a:ext cx="3139559" cy="2771280"/>
          </a:xfrm>
          <a:custGeom>
            <a:avLst/>
            <a:gdLst/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139560" h="2771280"/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Логотип</a:t>
            </a:r>
          </a:p>
        </p:txBody>
      </p:sp>
      <p:sp>
        <p:nvSpPr>
          <p:cNvPr id="10" name="Объект 17">
            <a:extLst>
              <a:ext uri="{FF2B5EF4-FFF2-40B4-BE49-F238E27FC236}">
                <a16:creationId xmlns:a16="http://schemas.microsoft.com/office/drawing/2014/main" id="{36621EC5-8F29-D8D3-D57B-8C29817E379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51119" y="477720"/>
            <a:ext cx="6633720" cy="132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>
            <a:noAutofit/>
          </a:bodyPr>
          <a:lstStyle/>
          <a:p>
            <a:pPr lvl="0"/>
            <a:r>
              <a:rPr lang="en-none"/>
              <a:t>Для правки структуры щелкните мышью</a:t>
            </a:r>
          </a:p>
          <a:p>
            <a:pPr lvl="1"/>
            <a:r>
              <a:rPr lang="en-none"/>
              <a:t>Второй уровень структуры</a:t>
            </a:r>
          </a:p>
          <a:p>
            <a:pPr lvl="2"/>
            <a:r>
              <a:rPr lang="en-none"/>
              <a:t>Третий уровень структуры</a:t>
            </a:r>
          </a:p>
          <a:p>
            <a:pPr lvl="3"/>
            <a:r>
              <a:rPr lang="en-none"/>
              <a:t>Четвёртый уровень структуры</a:t>
            </a:r>
          </a:p>
          <a:p>
            <a:pPr lvl="4"/>
            <a:r>
              <a:rPr lang="en-none"/>
              <a:t>Пятый уровень структуры</a:t>
            </a:r>
          </a:p>
          <a:p>
            <a:pPr lvl="5"/>
            <a:r>
              <a:rPr lang="en-none"/>
              <a:t>Шестой уровень структуры</a:t>
            </a:r>
          </a:p>
          <a:p>
            <a:pPr lvl="6"/>
            <a:r>
              <a:rPr lang="en-none"/>
              <a:t>Седьмой уровень структуры</a:t>
            </a:r>
          </a:p>
          <a:p>
            <a:pPr lvl="7"/>
            <a:r>
              <a:rPr lang="en-none"/>
              <a:t>Восьмой уровень структуры</a:t>
            </a:r>
          </a:p>
          <a:p>
            <a:pPr lvl="0"/>
            <a:r>
              <a:rPr lang="en-none"/>
              <a:t>Девятый уровень структурыНаименование компании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11B11752-985F-5E21-4D8A-2F2EBE8FB8D0}"/>
              </a:ext>
            </a:extLst>
          </p:cNvPr>
          <p:cNvSpPr/>
          <p:nvPr/>
        </p:nvSpPr>
        <p:spPr>
          <a:xfrm>
            <a:off x="1965600" y="6378480"/>
            <a:ext cx="6097320" cy="45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uprum" pitchFamily="18"/>
                <a:ea typeface="Microsoft YaHei" pitchFamily="2"/>
                <a:cs typeface="Arial" pitchFamily="2"/>
              </a:rPr>
              <a:t>VI Международная конференция «Ягоды России 2023» (15 – 17 февраля 2023г.)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none" sz="5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lvl="0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lvl="1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lvl="2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lvl="3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lvl="4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lvl="5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6pPr>
      <a:lvl7pPr lvl="6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7pPr>
      <a:lvl8pPr lvl="7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None/>
        <a:tabLst/>
        <a:defRPr lang="en-none" sz="4400" b="1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CF3EC2CA-22CB-92BE-C63E-6295BEB347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54760" y="3612960"/>
            <a:ext cx="7185240" cy="1859039"/>
          </a:xfrm>
        </p:spPr>
        <p:txBody>
          <a:bodyPr anchor="t"/>
          <a:lstStyle/>
          <a:p>
            <a:pPr lvl="0">
              <a:spcBef>
                <a:spcPts val="1001"/>
              </a:spcBef>
              <a:spcAft>
                <a:spcPts val="1417"/>
              </a:spcAft>
            </a:pPr>
            <a:r>
              <a:rPr lang="en-none" sz="2400" b="1">
                <a:latin typeface="Calibri" pitchFamily="18"/>
              </a:rPr>
              <a:t>Екатерина Калинкевич</a:t>
            </a:r>
            <a:br>
              <a:rPr lang="en-none" sz="2400">
                <a:latin typeface="Calibri" pitchFamily="18"/>
              </a:rPr>
            </a:br>
            <a:br>
              <a:rPr lang="en-none" sz="2400">
                <a:latin typeface="Calibri" pitchFamily="18"/>
              </a:rPr>
            </a:br>
            <a:r>
              <a:rPr lang="en-none" sz="2400">
                <a:latin typeface="Calibri" pitchFamily="18"/>
              </a:rPr>
              <a:t>Научный сотрудник </a:t>
            </a:r>
            <a:br>
              <a:rPr lang="en-none" sz="2400">
                <a:latin typeface="Calibri" pitchFamily="18"/>
              </a:rPr>
            </a:br>
            <a:br>
              <a:rPr lang="en-none" sz="2400">
                <a:latin typeface="Calibri" pitchFamily="18"/>
              </a:rPr>
            </a:br>
            <a:r>
              <a:rPr lang="en-none" sz="2400">
                <a:latin typeface="Calibri" pitchFamily="18"/>
              </a:rPr>
              <a:t>ООО “Независимая диагностическая лаборатория”</a:t>
            </a:r>
          </a:p>
        </p:txBody>
      </p:sp>
      <p:sp>
        <p:nvSpPr>
          <p:cNvPr id="3" name="Подзаголовок 4">
            <a:extLst>
              <a:ext uri="{FF2B5EF4-FFF2-40B4-BE49-F238E27FC236}">
                <a16:creationId xmlns:a16="http://schemas.microsoft.com/office/drawing/2014/main" id="{90DA0371-1205-1955-B699-3F9711855DB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390680" y="1728000"/>
            <a:ext cx="10129320" cy="11761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 hangingPunct="0"/>
            <a:r>
              <a:rPr lang="ru-RU" sz="3600">
                <a:latin typeface="Arial" pitchFamily="18"/>
              </a:rPr>
              <a:t>Диагностика фитопатогенов посадочного материала ягодных культур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D82FA9CF-0374-0B66-4D76-03E727A2DE9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Малина и ежевика (</a:t>
            </a:r>
            <a:r>
              <a:rPr lang="en-none" sz="4000" i="1">
                <a:latin typeface="Calibri" pitchFamily="18"/>
              </a:rPr>
              <a:t>Rubus</a:t>
            </a:r>
            <a:r>
              <a:rPr lang="en-none" sz="4000">
                <a:latin typeface="Calibri" pitchFamily="18"/>
              </a:rPr>
              <a:t>)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81EC1E5F-6FAF-C2D1-011F-69F883F5478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/>
              <a:t>Вирус кустистой карликовости малины</a:t>
            </a:r>
          </a:p>
          <a:p>
            <a:pPr lvl="0"/>
            <a:r>
              <a:rPr lang="en-none" sz="2000"/>
              <a:t>Вирус хлороза жилок малины</a:t>
            </a:r>
          </a:p>
          <a:p>
            <a:pPr lvl="0"/>
            <a:r>
              <a:rPr lang="en-none" sz="2000"/>
              <a:t>Вирус огуречной мозаики</a:t>
            </a:r>
          </a:p>
          <a:p>
            <a:pPr lvl="0"/>
            <a:r>
              <a:rPr lang="en-none" sz="2000"/>
              <a:t>Остановка роста (фитоплазма)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мозаики резухи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кольцевой пятнистости малины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чёрной кольцевой пятнистости томата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латентной кольцевой пятнистости земляники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A24B40-97B3-C39C-7439-7A05E81D94B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7E78F227-A4C9-0549-2C4C-432633C8E1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Малина и ежевика (</a:t>
            </a:r>
            <a:r>
              <a:rPr lang="en-none" sz="4000" i="1">
                <a:latin typeface="Calibri" pitchFamily="18"/>
              </a:rPr>
              <a:t>Rubus</a:t>
            </a:r>
            <a:r>
              <a:rPr lang="en-none" sz="4000">
                <a:latin typeface="Calibri" pitchFamily="18"/>
              </a:rPr>
              <a:t>)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B5E7136E-AE25-D42D-CACA-74BAB27D13A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/>
              <a:t>Вирус скручивание листьев черешни</a:t>
            </a:r>
          </a:p>
          <a:p>
            <a:pPr lvl="0"/>
            <a:r>
              <a:rPr lang="en-none" sz="2000"/>
              <a:t>Вирус желтой карликовости малины</a:t>
            </a:r>
          </a:p>
          <a:p>
            <a:pPr lvl="0"/>
            <a:r>
              <a:rPr lang="en-none" sz="2000"/>
              <a:t>Вирус мозаики малины</a:t>
            </a:r>
          </a:p>
          <a:p>
            <a:pPr lvl="0"/>
            <a:r>
              <a:rPr lang="en-none" sz="2000"/>
              <a:t>Вирус желтой сетчатости малины</a:t>
            </a:r>
          </a:p>
          <a:p>
            <a:pPr lvl="0"/>
            <a:r>
              <a:rPr lang="en-none" sz="2000"/>
              <a:t>Вирус крапчатости листьев малины</a:t>
            </a:r>
          </a:p>
          <a:p>
            <a:pPr lvl="0"/>
            <a:r>
              <a:rPr lang="en-none" sz="2000"/>
              <a:t>Вирус пятнистости листьев малины</a:t>
            </a:r>
          </a:p>
          <a:p>
            <a:pPr lvl="0"/>
            <a:r>
              <a:rPr lang="en-none" sz="2000"/>
              <a:t>Вирус некроза ежевики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5F1B86-8E78-AC40-7228-7BA4C1DCE12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BEC16250-5FF4-38CE-F3CF-27BD511613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Смородина и крыжовник (</a:t>
            </a:r>
            <a:r>
              <a:rPr lang="en-none" sz="4000" i="1">
                <a:latin typeface="Calibri" pitchFamily="18"/>
              </a:rPr>
              <a:t>Ribes</a:t>
            </a:r>
            <a:r>
              <a:rPr lang="en-none" sz="4000">
                <a:latin typeface="Calibri" pitchFamily="18"/>
              </a:rPr>
              <a:t>)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6A6FEA8E-099E-5577-AF4D-C0E233CBE3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/>
              <a:t>Вирус реверсии (махровости) черной и красной смородины</a:t>
            </a:r>
          </a:p>
          <a:p>
            <a:pPr lvl="0"/>
            <a:r>
              <a:rPr lang="en-none" sz="2000"/>
              <a:t>Вирус огуречной мозаики (ВОМ -1)</a:t>
            </a:r>
          </a:p>
          <a:p>
            <a:pPr lvl="0"/>
            <a:r>
              <a:rPr lang="en-none" sz="2000"/>
              <a:t>Вирус рябухи?</a:t>
            </a:r>
          </a:p>
          <a:p>
            <a:pPr lvl="0"/>
            <a:r>
              <a:rPr lang="en-none" sz="2000" u="sng"/>
              <a:t>Вирус окаймления жилок крыжовника</a:t>
            </a:r>
          </a:p>
          <a:p>
            <a:pPr lvl="0"/>
            <a:r>
              <a:rPr lang="en-none" sz="2000" u="sng"/>
              <a:t>Кольцевой пятнистости томата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мозаики резухи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кольцевой пятнистости малины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чёрной кольцевой пятнистости томата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латентной кольцевой пятнистости земляники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9802D4-A748-6002-CC6D-063185BBE0C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651BDDC2-ED78-FBCA-ECA5-458408427B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Смородина и крыжовник (</a:t>
            </a:r>
            <a:r>
              <a:rPr lang="en-none" sz="4000" i="1">
                <a:latin typeface="Calibri" pitchFamily="18"/>
              </a:rPr>
              <a:t>Ribes</a:t>
            </a:r>
            <a:r>
              <a:rPr lang="en-none" sz="4000">
                <a:latin typeface="Calibri" pitchFamily="18"/>
              </a:rPr>
              <a:t>)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C6749C61-FB20-C2C2-B81B-716080A0A7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/>
              <a:t>Вирус зеленой крапчатости черной и красной смородины</a:t>
            </a:r>
          </a:p>
          <a:p>
            <a:pPr lvl="0"/>
            <a:r>
              <a:rPr lang="en-none" sz="2000"/>
              <a:t>Вирус желтухи черной смородины</a:t>
            </a:r>
          </a:p>
          <a:p>
            <a:pPr lvl="0"/>
            <a:r>
              <a:rPr lang="en-none" sz="2000"/>
              <a:t>Вирус окаймления жилок</a:t>
            </a:r>
          </a:p>
          <a:p>
            <a:pPr lvl="0"/>
            <a:r>
              <a:rPr lang="en-none" sz="2000"/>
              <a:t>Вирус крапчатости жилок смородины</a:t>
            </a:r>
          </a:p>
          <a:p>
            <a:pPr lvl="0"/>
            <a:r>
              <a:rPr lang="en-none" sz="2000"/>
              <a:t>Вирус мозаики люцерны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BA819D-B4AC-AEA1-3A79-D7C9D10B8E0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4D50F824-970A-866B-0859-9F8445A4A6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Арония (Aronia melanocarpa)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313B797A-F2AA-A4CC-91DC-63106B70FA3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>
                <a:solidFill>
                  <a:srgbClr val="579D1C"/>
                </a:solidFill>
              </a:rPr>
              <a:t>Вирус мозаики резухи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кольцевой пятнистости малины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латентной кольцевой пятнистости земляники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кольцевой пятнистости томатов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кольчатости томата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F221FF-EBA1-1A9B-7591-C7D5C0BFCCE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99338370-B3FF-3D4E-7E30-31A023868F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Калина и жимолость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6EBEFF83-4F4B-6A64-E43F-5F0C6C2A75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>
                <a:solidFill>
                  <a:srgbClr val="579D1C"/>
                </a:solidFill>
              </a:rPr>
              <a:t>Вирус мозаики резухи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кольцевой пятнистости малины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латентной кольцевой пятнистости земляники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кольцевой пятнистости томатов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кольчатости томата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A62F38-D389-EE34-B964-E1A357ECB8E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8E1BF214-5C7D-96F6-385B-A9D63EE70F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Облепиха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C309E543-F164-873A-10CF-9336DBF2194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>
                <a:solidFill>
                  <a:srgbClr val="579D1C"/>
                </a:solidFill>
              </a:rPr>
              <a:t>Вирус мозаики резухи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кольцевой пятнистости малины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латентной кольцевой пятнистости земляники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кольцевой пятнистости томатов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кольчатости томата</a:t>
            </a:r>
          </a:p>
          <a:p>
            <a:pPr lvl="0"/>
            <a:endParaRPr lang="en-none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1C0EF0D-6D5E-98F9-BC62-E9AB3F8EB9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C0635BA1-D525-7C3F-E91B-FE15414C8F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Облепиха</a:t>
            </a:r>
            <a:br>
              <a:rPr lang="en-none" sz="4000">
                <a:latin typeface="Calibri" pitchFamily="18"/>
              </a:rPr>
            </a:br>
            <a:endParaRPr lang="en-none" sz="4000">
              <a:latin typeface="Calibri" pitchFamily="18"/>
            </a:endParaRP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222EAE44-EEB9-D8C9-7188-C671FEBE03C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/>
              <a:t>Marafivirus</a:t>
            </a:r>
          </a:p>
          <a:p>
            <a:pPr lvl="0"/>
            <a:r>
              <a:rPr lang="en-none" sz="2000"/>
              <a:t>Bermuda grass etched-line virus</a:t>
            </a:r>
          </a:p>
          <a:p>
            <a:pPr lvl="0"/>
            <a:r>
              <a:rPr lang="en-none" sz="2000"/>
              <a:t>Citrus sudden death-associated virus</a:t>
            </a:r>
          </a:p>
          <a:p>
            <a:pPr lvl="0"/>
            <a:r>
              <a:rPr lang="en-none" sz="2000"/>
              <a:t>Maize rayado fino virus</a:t>
            </a:r>
          </a:p>
          <a:p>
            <a:pPr lvl="0"/>
            <a:r>
              <a:rPr lang="en-none" sz="2000"/>
              <a:t>Oat blue dwarf virus</a:t>
            </a:r>
          </a:p>
          <a:p>
            <a:pPr lvl="0"/>
            <a:r>
              <a:rPr lang="en-none" sz="2000"/>
              <a:t>Alfalfa virus F, Blackberry virus S, Grapevine-asteroid-mosaic-associated virus, Grapevine Syrah virus 1 (also called Grapevine virus Q), Nectarine marafivirus M, Olive latent virus 3, and Peach marafivirus D)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DABB9B-F183-AB00-54CA-2853B350B96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30123FD7-2DF8-1A47-4EB9-3601386649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none" sz="4000">
                <a:latin typeface="Calibri" pitchFamily="18"/>
              </a:rPr>
              <a:t>Вакци́ниум  (брусника, голубика, клюква, красника, черника) (</a:t>
            </a:r>
            <a:r>
              <a:rPr lang="en-none" sz="4000" i="1">
                <a:latin typeface="Calibri" pitchFamily="18"/>
              </a:rPr>
              <a:t>Vaccínium</a:t>
            </a:r>
            <a:r>
              <a:rPr lang="en-none" sz="4000">
                <a:latin typeface="Calibri" pitchFamily="18"/>
              </a:rPr>
              <a:t>)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436D37FA-7714-47CE-8F10-78E92D7B27F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none" sz="1000"/>
              <a:t>Blueberry latent spherical virus (BLSV)—genus Nepovirus; family Secoviridae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latent virus (BBLV)—genus Amalgavirus; family Amalgaviridae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virus A (BVA)—genus Closterovirus; family Closteroviridae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Virus—possibly a new genus; family Caulimoviridae (Fruit drop)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leaf mottle virus (BLMV)—genus Nepovirus; family Secoviridae (Leaf mottle)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mosaic associated virus (BlMaV)—genus Ophiovirus; family Ophioviridae (Mosaic)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Associated with Blueberry necrotic ring blotch virus (BNRBV)—genus Cilevirus; family unassigned (Necrotic ring blotch)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Peach rosette mosaic virus (PRMV)—genus Nepovirus; family Secoviridae (Peach rosette mosaic)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red ringspot virus (BRRSV)—genus Soymovirus; family Caulimoviridae (Red ringspot)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scorch virus (BlScV)—genus Carlavirus; family Betaflexiviridae (Scorch)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shock virus (BlShV)—genus Ilarvirus; family Bromoviridae (Shock)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Blueberry shoestring virus (BSSV)—genus Sobemovirus; family unassigned (Shoestring)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Tomato ringspot virus (ToRSV)— genus Nepovirus; family Secoviridae (Tomato ringspot)</a:t>
            </a:r>
          </a:p>
          <a:p>
            <a:pPr lvl="0">
              <a:lnSpc>
                <a:spcPct val="100000"/>
              </a:lnSpc>
            </a:pPr>
            <a:r>
              <a:rPr lang="en-none" sz="1000"/>
              <a:t>Tobacco ringspot virus (TRSV)—genus Nepovirus; family Secoviridae (Necrotic ringspot)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507C90-F836-889D-8D1F-FA09DF39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06DDA-3B6E-A715-532B-5CD50FCAE0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23080" y="2706840"/>
            <a:ext cx="9232920" cy="1325160"/>
          </a:xfrm>
        </p:spPr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18"/>
              </a:rPr>
              <a:t>Бактерии и фитоплазмы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AAB221-C9C7-F1F4-A6B1-A7716A2D836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6E1A3-93F4-9974-922E-1B212E47E0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18"/>
              </a:rPr>
              <a:t>Термины и определения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F41A845C-45E8-A423-E8D7-5747536AF54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17039" y="1825560"/>
            <a:ext cx="9232920" cy="4140000"/>
          </a:xfrm>
        </p:spPr>
        <p:txBody>
          <a:bodyPr/>
          <a:lstStyle/>
          <a:p>
            <a:pPr lvl="0">
              <a:buNone/>
            </a:pPr>
            <a:r>
              <a:rPr lang="en-none"/>
              <a:t>Посадочный материал плодовых и ягодных культур, предназначенный для реализации и закладки маточных и многолетних насаждений:</a:t>
            </a:r>
          </a:p>
          <a:p>
            <a:pPr lvl="0"/>
            <a:r>
              <a:rPr lang="en-none"/>
              <a:t>Подвои</a:t>
            </a:r>
          </a:p>
          <a:p>
            <a:pPr lvl="0"/>
            <a:r>
              <a:rPr lang="en-none"/>
              <a:t>Черенки</a:t>
            </a:r>
          </a:p>
          <a:p>
            <a:pPr lvl="0"/>
            <a:r>
              <a:rPr lang="en-none"/>
              <a:t>Саженцы</a:t>
            </a:r>
          </a:p>
          <a:p>
            <a:pPr lvl="0"/>
            <a:r>
              <a:rPr lang="en-none"/>
              <a:t>Рассада</a:t>
            </a:r>
          </a:p>
          <a:p>
            <a:pPr lvl="0"/>
            <a:endParaRPr lang="en-none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60F16B-8569-6336-C100-48E7F26AF98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897E-54B8-7C50-EEAE-7B333D856D3B}"/>
              </a:ext>
            </a:extLst>
          </p:cNvPr>
          <p:cNvSpPr txBox="1"/>
          <p:nvPr/>
        </p:nvSpPr>
        <p:spPr>
          <a:xfrm>
            <a:off x="1461960" y="1281600"/>
            <a:ext cx="9288000" cy="5054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endParaRPr lang="ru-RU" sz="1800" b="0" i="0" u="none" strike="noStrike" kern="120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Болезнь Пирса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Xylella fastidiosa Wells et al.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		Xylella fastidiosa Wells et al. subsp. fastidiosa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		Xylella fastidiosa Wells et al. subsp. multiplex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Угловатая пятнистость листьев</a:t>
            </a: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 (ALS)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Xanthomonas fragariae, патоген характерен для дикой и культивируемой земляники.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Корневой рак </a:t>
            </a: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(Бешеные корни)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Agrobacterium rubi (syn. Rhizobium rubi ),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Agrobacterium tumefaciens (syn. Rhizobium radiobacter)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22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Бактериальный ожог плодовых культур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Erwinia amylovora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Бактериальное увядание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Ralstonia solanacearum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Бактериальные язв</a:t>
            </a: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ы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r>
              <a:rPr lang="ru-RU" sz="18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Pseudomonas syringae van Hall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latin typeface="Calibri" pitchFamily="34"/>
              </a:defRPr>
            </a:pPr>
            <a:endParaRPr lang="ru-RU" sz="1800" b="0" i="0" u="none" strike="noStrike" kern="120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2F6332D-2512-9501-CE7D-74344222D5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17039" y="365399"/>
            <a:ext cx="9232920" cy="1325160"/>
          </a:xfrm>
        </p:spPr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34"/>
              </a:rPr>
              <a:t>Бактерии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A86213-167A-4A3B-C496-C14D0174136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A17EB-4CC0-69F2-69DE-394E3DA7A1B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34"/>
              </a:rPr>
              <a:t>Фитоплазма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6A79E2-8CB8-2DCD-34B2-9D881D05551A}"/>
              </a:ext>
            </a:extLst>
          </p:cNvPr>
          <p:cNvSpPr txBox="1"/>
          <p:nvPr/>
        </p:nvSpPr>
        <p:spPr>
          <a:xfrm>
            <a:off x="1440000" y="1512000"/>
            <a:ext cx="9275760" cy="413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Aster yellows phytoplasma ‘Candidatus Phytoplasma asteris’ Lee et al., subgroup 16SrI-E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Maladie du bord jaune phytoplasma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Strawberry green petal phytoplasma ‘Candidatus Phytoplasma asteris’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Strawberry lethal decline phytoplasma ‘Candidatus Phytoplasma australiense‘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Strawberry Multiplier MLO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Strawberry yellows phytoplasma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Strawberry yellows rickettsia-like organism (SYRLO)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2000">
                <a:latin typeface="Calibri" pitchFamily="34"/>
              </a:defRPr>
            </a:pPr>
            <a:r>
              <a:rPr lang="ru-RU" sz="2000" b="0" i="0" u="none" strike="noStrike" kern="120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Strawberry witches'-broom MLO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C6D947-C307-ECE9-CC14-792BE2578CF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A7FB9-5411-B8C3-6E43-025B5B1BEB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16680" y="114840"/>
            <a:ext cx="9232920" cy="1325160"/>
          </a:xfrm>
        </p:spPr>
        <p:txBody>
          <a:bodyPr lIns="0" tIns="0" rIns="0" bIns="0" anchor="ctr"/>
          <a:lstStyle/>
          <a:p>
            <a:pPr lvl="0" algn="ctr"/>
            <a:r>
              <a:rPr lang="en-none" sz="4000" dirty="0">
                <a:latin typeface="Calibri" pitchFamily="18"/>
              </a:rPr>
              <a:t>Нематоды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CFE04-AACA-40BA-8909-94C26CB9DF8A}"/>
              </a:ext>
            </a:extLst>
          </p:cNvPr>
          <p:cNvSpPr txBox="1"/>
          <p:nvPr/>
        </p:nvSpPr>
        <p:spPr>
          <a:xfrm>
            <a:off x="3052440" y="1289953"/>
            <a:ext cx="769716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Кинжальная нематода 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Xiphinema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Галловая нематода	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Meloidogyne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Проникающая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Pratylenchus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Игольчатая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Longidorus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Земляничную нематода 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Aphelenchoides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Стеблевая нематода 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Ditylenchus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Цистообразующая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Meloidodera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Спиральная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Helicotylenchus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Rotylenchus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Ланцетная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Hoplolaimus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Булавочная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Paratylenchus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Кольцевая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Bakernema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Crossonema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Mesocriconema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en-US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	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Criconemella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Macroposthonia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Шиловидная нематода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Dolichodorus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Корневая нематода	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Paratrichodorus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Trichodorus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Задерживающая рост нематода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Merlinius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,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Tylenchorhynchus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latin typeface="Calibri" pitchFamily="34"/>
              </a:defRPr>
            </a:pP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Sheath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 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nematodes</a:t>
            </a:r>
            <a:r>
              <a:rPr lang="ru-RU" sz="1700" b="0" i="0" u="none" strike="noStrike" kern="1200" dirty="0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			</a:t>
            </a:r>
            <a:r>
              <a:rPr lang="ru-RU" sz="1700" b="0" i="0" u="none" strike="noStrike" kern="1200" dirty="0" err="1">
                <a:ln>
                  <a:noFill/>
                </a:ln>
                <a:latin typeface="Calibri" pitchFamily="34"/>
                <a:ea typeface="Microsoft YaHei" pitchFamily="2"/>
                <a:cs typeface="Arial" pitchFamily="2"/>
              </a:rPr>
              <a:t>Hemicycliophora</a:t>
            </a:r>
            <a:endParaRPr lang="ru-RU" sz="1700" b="0" i="0" u="none" strike="noStrike" kern="1200" dirty="0">
              <a:ln>
                <a:noFill/>
              </a:ln>
              <a:latin typeface="Calibri" pitchFamily="34"/>
              <a:ea typeface="Microsoft YaHei" pitchFamily="2"/>
              <a:cs typeface="Arial" pitchFamily="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EA08D3-639E-6758-0849-201979BEF92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AB6CA-9DBA-10CD-7818-D9D2669CF9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18"/>
              </a:rPr>
              <a:t>Сортовая чистота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2214ECE4-E0FD-C25F-1A06-9E6F28E117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67080" y="1980000"/>
            <a:ext cx="9232920" cy="4140000"/>
          </a:xfrm>
        </p:spPr>
        <p:txBody>
          <a:bodyPr/>
          <a:lstStyle/>
          <a:p>
            <a:pPr lvl="0"/>
            <a:r>
              <a:rPr lang="en-none"/>
              <a:t>Визуальный осмотр</a:t>
            </a:r>
          </a:p>
          <a:p>
            <a:pPr lvl="0"/>
            <a:r>
              <a:rPr lang="en-none"/>
              <a:t>Генотипирование (ПЦР, секвенирование)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CB37EE7-B0A8-9E8B-9378-9F5D6EA9E39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Вопросы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id="{823B2388-A7AA-35B4-AE39-1AB8807829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353680" y="6334200"/>
            <a:ext cx="7354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FE2AFCCC-9BB2-45B0-90AB-928DC74D6785}" type="slidenum">
              <a:rPr lang="ru-RU">
                <a:solidFill>
                  <a:srgbClr val="000000"/>
                </a:solidFill>
                <a:latin typeface="Calibri" pitchFamily="18"/>
                <a:cs typeface="Tahoma" pitchFamily="2"/>
              </a:rPr>
              <a:t>24</a:t>
            </a:fld>
            <a:endParaRPr lang="ru-RU">
              <a:solidFill>
                <a:srgbClr val="000000"/>
              </a:solidFill>
              <a:latin typeface="Calibri" pitchFamily="18"/>
              <a:cs typeface="Tahoma" pitchFamily="2"/>
            </a:endParaRPr>
          </a:p>
        </p:txBody>
      </p:sp>
      <p:sp>
        <p:nvSpPr>
          <p:cNvPr id="3" name="Заголовок 5">
            <a:extLst>
              <a:ext uri="{FF2B5EF4-FFF2-40B4-BE49-F238E27FC236}">
                <a16:creationId xmlns:a16="http://schemas.microsoft.com/office/drawing/2014/main" id="{1364F6D8-EA4E-D74B-E6D4-5A094CD97FC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51480" y="637919"/>
            <a:ext cx="6632999" cy="1453320"/>
          </a:xfrm>
        </p:spPr>
        <p:txBody>
          <a:bodyPr/>
          <a:lstStyle/>
          <a:p>
            <a:pPr lvl="0"/>
            <a:r>
              <a:rPr lang="en-none" b="1" dirty="0"/>
              <a:t>Вопросы?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8D4A040-95A7-F3C8-A3EE-40B24E169DB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1480" y="1866060"/>
            <a:ext cx="6632999" cy="312588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none" sz="2400" b="0" dirty="0"/>
              <a:t>Контакты докладчика:</a:t>
            </a:r>
          </a:p>
          <a:p>
            <a:pPr lvl="0">
              <a:spcBef>
                <a:spcPts val="1001"/>
              </a:spcBef>
              <a:buNone/>
            </a:pPr>
            <a:r>
              <a:rPr lang="en-none" sz="2400" b="0" dirty="0"/>
              <a:t>Екатерина Калинкевич</a:t>
            </a:r>
          </a:p>
          <a:p>
            <a:pPr lvl="0">
              <a:spcBef>
                <a:spcPts val="1001"/>
              </a:spcBef>
              <a:buNone/>
            </a:pPr>
            <a:r>
              <a:rPr lang="en-none" sz="2400" b="0" dirty="0"/>
              <a:t>Научный сотрудник</a:t>
            </a:r>
            <a:r>
              <a:rPr lang="en-US" sz="2400" b="0" dirty="0"/>
              <a:t> </a:t>
            </a:r>
            <a:r>
              <a:rPr lang="en-none" sz="2400" b="0" dirty="0"/>
              <a:t>ООО “Независимая диагностическая лаборатория”</a:t>
            </a:r>
          </a:p>
          <a:p>
            <a:pPr lvl="0">
              <a:spcBef>
                <a:spcPts val="1001"/>
              </a:spcBef>
              <a:buNone/>
            </a:pPr>
            <a:r>
              <a:rPr lang="en-none" sz="2400" b="0" dirty="0"/>
              <a:t>+79104956833</a:t>
            </a:r>
          </a:p>
          <a:p>
            <a:pPr lvl="0">
              <a:spcBef>
                <a:spcPts val="1001"/>
              </a:spcBef>
              <a:buNone/>
            </a:pPr>
            <a:r>
              <a:rPr lang="en-none" sz="2400" b="0" dirty="0"/>
              <a:t>info@ndl-agro.ru</a:t>
            </a:r>
          </a:p>
          <a:p>
            <a:pPr lvl="0">
              <a:spcBef>
                <a:spcPts val="1001"/>
              </a:spcBef>
              <a:buNone/>
            </a:pPr>
            <a:r>
              <a:rPr lang="en-none" sz="2400" b="0" dirty="0"/>
              <a:t>www.ndl-agro.ru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E1D31A-8319-06BA-8831-BFABA2DFB29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C0B22-CF7C-C0D0-D2F8-4B40AF95B5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18"/>
              </a:rPr>
              <a:t>Категории посадочного материала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A35D41F9-DB3A-EAA2-97BC-045B80DE0B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67080" y="1800000"/>
            <a:ext cx="9232920" cy="4140000"/>
          </a:xfrm>
        </p:spPr>
        <p:txBody>
          <a:bodyPr/>
          <a:lstStyle/>
          <a:p>
            <a:pPr lvl="0"/>
            <a:r>
              <a:rPr lang="en-none" sz="2600"/>
              <a:t>Кандидат в исходное растение </a:t>
            </a:r>
            <a:r>
              <a:rPr lang="en-none" sz="2600" i="1"/>
              <a:t>in vitro </a:t>
            </a:r>
            <a:r>
              <a:rPr lang="en-none" sz="2600"/>
              <a:t>(тестирование 1 раз в 2 года)</a:t>
            </a:r>
          </a:p>
          <a:p>
            <a:pPr lvl="0"/>
            <a:r>
              <a:rPr lang="en-none" sz="2600"/>
              <a:t>Кандидат в исходное растение </a:t>
            </a:r>
            <a:r>
              <a:rPr lang="en-none" sz="2600" i="1"/>
              <a:t>in vivo</a:t>
            </a:r>
          </a:p>
          <a:p>
            <a:pPr lvl="0"/>
            <a:r>
              <a:rPr lang="en-none" sz="2600"/>
              <a:t>Исходное растение (в зависимости от культуры)</a:t>
            </a:r>
          </a:p>
          <a:p>
            <a:pPr lvl="0"/>
            <a:r>
              <a:rPr lang="en-none" sz="2600"/>
              <a:t>Базисное растение (в зависимости от культуры)</a:t>
            </a:r>
          </a:p>
          <a:p>
            <a:pPr lvl="0"/>
            <a:r>
              <a:rPr lang="en-none" sz="2600"/>
              <a:t>Сертифицированное растение (тестирование 1 раз в 2 года)</a:t>
            </a:r>
          </a:p>
          <a:p>
            <a:pPr lvl="0"/>
            <a:r>
              <a:rPr lang="en-none" sz="2600"/>
              <a:t>Репродукция сертифицированного растения (тестирование 1 раз в 2 года)</a:t>
            </a:r>
          </a:p>
          <a:p>
            <a:pPr lvl="0"/>
            <a:r>
              <a:rPr lang="en-none" sz="2600"/>
              <a:t>Посадочный рядовой материал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8CEDF4-2027-4492-1750-849BD2D5AB6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82418-8680-1011-B8F2-4D5E43E396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18"/>
              </a:rPr>
              <a:t>Патогены сельскохозяйственных культур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FB2A771B-15B2-9EC6-D377-323DF18A7A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67080" y="1980000"/>
            <a:ext cx="9232920" cy="4140000"/>
          </a:xfrm>
        </p:spPr>
        <p:txBody>
          <a:bodyPr/>
          <a:lstStyle/>
          <a:p>
            <a:pPr lvl="0"/>
            <a:r>
              <a:rPr lang="en-none"/>
              <a:t>Вирусы</a:t>
            </a:r>
          </a:p>
          <a:p>
            <a:pPr lvl="0"/>
            <a:r>
              <a:rPr lang="en-none"/>
              <a:t>Бактерии</a:t>
            </a:r>
          </a:p>
          <a:p>
            <a:pPr lvl="0"/>
            <a:r>
              <a:rPr lang="en-none"/>
              <a:t>Грибы</a:t>
            </a:r>
          </a:p>
          <a:p>
            <a:pPr lvl="0"/>
            <a:r>
              <a:rPr lang="en-none"/>
              <a:t>Фитоплазмы</a:t>
            </a:r>
          </a:p>
          <a:p>
            <a:pPr lvl="0"/>
            <a:r>
              <a:rPr lang="en-none"/>
              <a:t>Нематоды</a:t>
            </a:r>
          </a:p>
          <a:p>
            <a:pPr lvl="0"/>
            <a:r>
              <a:rPr lang="en-none"/>
              <a:t>Вредители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519D9A-0648-9B2F-D061-EC13EEF1CC7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788BC372-93D0-C68A-D621-4C7F67C318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Методы тестирования посадочного материала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1D639C2B-27C5-1BE6-9235-2CE09BF3AA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/>
              <a:t>лабораторные</a:t>
            </a:r>
          </a:p>
          <a:p>
            <a:pPr lvl="0"/>
            <a:r>
              <a:rPr lang="en-none"/>
              <a:t>тепличные</a:t>
            </a:r>
          </a:p>
          <a:p>
            <a:pPr lvl="0"/>
            <a:r>
              <a:rPr lang="en-none"/>
              <a:t>полевые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7E142C-B2E8-9ACC-5579-27C7432D19A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E0CDA19C-6754-48C0-5BAC-9A80FF28D5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Лабораторные методы тестирования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941A25D2-2C24-8379-BB9D-0BA354A363B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40080" y="1152000"/>
            <a:ext cx="9211320" cy="5397840"/>
          </a:xfrm>
        </p:spPr>
        <p:txBody>
          <a:bodyPr/>
          <a:lstStyle/>
          <a:p>
            <a:pPr lvl="0">
              <a:buNone/>
            </a:pPr>
            <a:r>
              <a:rPr lang="en-none"/>
              <a:t>Микробиологические методы</a:t>
            </a:r>
          </a:p>
          <a:p>
            <a:pPr lvl="0"/>
            <a:r>
              <a:rPr lang="en-none" sz="2400"/>
              <a:t>Культивирование на средах, во влажных камерах (бактерии, грибы)</a:t>
            </a:r>
          </a:p>
          <a:p>
            <a:pPr lvl="0"/>
            <a:r>
              <a:rPr lang="en-none" sz="2400"/>
              <a:t>Микроскопия (нематоды, грибы, повреждения растительных тканей)</a:t>
            </a:r>
          </a:p>
          <a:p>
            <a:pPr lvl="0"/>
            <a:r>
              <a:rPr lang="en-none"/>
              <a:t>Иммунологические методы</a:t>
            </a:r>
          </a:p>
          <a:p>
            <a:pPr lvl="0"/>
            <a:r>
              <a:rPr lang="en-none" sz="2400"/>
              <a:t>иммуноферментный анализ (ИФА) (вирусы)</a:t>
            </a:r>
          </a:p>
          <a:p>
            <a:pPr lvl="0"/>
            <a:r>
              <a:rPr lang="en-none" sz="2400"/>
              <a:t>иммунно-электронная микроскопия (ИЭМ) (вирусы)</a:t>
            </a:r>
          </a:p>
          <a:p>
            <a:pPr lvl="0"/>
            <a:r>
              <a:rPr lang="en-none"/>
              <a:t>Молекулярно-генетические методы</a:t>
            </a:r>
          </a:p>
          <a:p>
            <a:pPr lvl="0"/>
            <a:r>
              <a:rPr lang="en-none" sz="2400"/>
              <a:t>Полимеразная цепная реакция (ПЦР) (все патогены)</a:t>
            </a:r>
          </a:p>
          <a:p>
            <a:pPr lvl="0"/>
            <a:r>
              <a:rPr lang="en-none" sz="2400"/>
              <a:t>Секвенирование (все патогены)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6C3959-8F79-C92C-0A6C-22CE64498B0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36D29-1DEB-A887-F2BA-756994AF0C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95079" y="2592000"/>
            <a:ext cx="9232920" cy="1325160"/>
          </a:xfrm>
        </p:spPr>
        <p:txBody>
          <a:bodyPr lIns="0" tIns="0" rIns="0" bIns="0" anchor="ctr"/>
          <a:lstStyle/>
          <a:p>
            <a:pPr lvl="0" algn="ctr"/>
            <a:r>
              <a:rPr lang="en-none" sz="4000">
                <a:latin typeface="Calibri" pitchFamily="18"/>
              </a:rPr>
              <a:t>ВИРУСЫ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4A0FD23-6DC8-B3C0-54D3-026CEE5A62F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CA98A75E-8AF8-178D-913C-F9246F6348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Земляника (</a:t>
            </a:r>
            <a:r>
              <a:rPr lang="en-none" sz="4000" i="1">
                <a:latin typeface="Calibri" pitchFamily="18"/>
              </a:rPr>
              <a:t>Fragaria</a:t>
            </a:r>
            <a:r>
              <a:rPr lang="en-none" sz="4000">
                <a:latin typeface="Calibri" pitchFamily="18"/>
              </a:rPr>
              <a:t>)</a:t>
            </a:r>
            <a:br>
              <a:rPr lang="en-none" sz="4000">
                <a:latin typeface="Calibri" pitchFamily="18"/>
              </a:rPr>
            </a:br>
            <a:r>
              <a:rPr lang="en-none" sz="4000">
                <a:latin typeface="Calibri" pitchFamily="18"/>
              </a:rPr>
              <a:t>ГОСТ Р 59653-2021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44FD85BA-E36A-0E17-3966-4E5CF00554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none" sz="2000"/>
              <a:t>Вирус морщинистости земляники</a:t>
            </a:r>
          </a:p>
          <a:p>
            <a:pPr lvl="0"/>
            <a:r>
              <a:rPr lang="en-none" sz="2000"/>
              <a:t>Вирус крапчатости земляники</a:t>
            </a:r>
          </a:p>
          <a:p>
            <a:pPr lvl="0"/>
            <a:r>
              <a:rPr lang="en-none" sz="2000"/>
              <a:t>Вирус слабого пожелтения краев листьев земляники</a:t>
            </a:r>
          </a:p>
          <a:p>
            <a:pPr lvl="0"/>
            <a:r>
              <a:rPr lang="en-none" sz="2000"/>
              <a:t>Вирус окаймления жилок земляники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мозаики резухи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кольцевой пятнистости малины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латентной кольцевой пятнистости земляники</a:t>
            </a:r>
          </a:p>
          <a:p>
            <a:pPr lvl="0"/>
            <a:r>
              <a:rPr lang="en-none" sz="2000">
                <a:solidFill>
                  <a:srgbClr val="579D1C"/>
                </a:solidFill>
              </a:rPr>
              <a:t>Вирус черной кольцевой пятнистости томатов</a:t>
            </a:r>
          </a:p>
          <a:p>
            <a:pPr lvl="0"/>
            <a:r>
              <a:rPr lang="en-none" sz="2000"/>
              <a:t>Фитоплазма позеленения листьев земляники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BE325E-83A8-2F21-742B-D9F63819531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AA98EA63-2EC2-B8A1-C19C-6CEA1D1DD16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en-none" sz="4000">
                <a:latin typeface="Calibri" pitchFamily="18"/>
              </a:rPr>
              <a:t>Земляника (</a:t>
            </a:r>
            <a:r>
              <a:rPr lang="en-none" sz="4000" i="1">
                <a:latin typeface="Calibri" pitchFamily="18"/>
              </a:rPr>
              <a:t>Fragaria</a:t>
            </a:r>
            <a:r>
              <a:rPr lang="en-none" sz="4000">
                <a:latin typeface="Calibri" pitchFamily="18"/>
              </a:rPr>
              <a:t>)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18D8D36B-C698-155E-FB60-39FC7705626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516680" y="1332000"/>
            <a:ext cx="9232920" cy="5004000"/>
          </a:xfrm>
        </p:spPr>
        <p:txBody>
          <a:bodyPr/>
          <a:lstStyle/>
          <a:p>
            <a:pPr lvl="0"/>
            <a:r>
              <a:rPr lang="en-none" sz="1800"/>
              <a:t>Хлоротичная пятнистость земляники</a:t>
            </a:r>
          </a:p>
          <a:p>
            <a:pPr lvl="0"/>
            <a:r>
              <a:rPr lang="en-none" sz="1800"/>
              <a:t>Латентный вирус С земляники</a:t>
            </a:r>
          </a:p>
          <a:p>
            <a:pPr lvl="0"/>
            <a:r>
              <a:rPr lang="en-none" sz="1800"/>
              <a:t>Вирусом псевдо слабого пожелтения краев листьев (SPMYEV)</a:t>
            </a:r>
          </a:p>
          <a:p>
            <a:pPr lvl="0"/>
            <a:r>
              <a:rPr lang="en-none" sz="1800"/>
              <a:t>Вирус некроза табака (TNV) (necrovirus)</a:t>
            </a:r>
          </a:p>
          <a:p>
            <a:pPr lvl="0"/>
            <a:r>
              <a:rPr lang="en-none" sz="1800"/>
              <a:t>Белесоватость земляники</a:t>
            </a:r>
          </a:p>
          <a:p>
            <a:pPr lvl="0"/>
            <a:r>
              <a:rPr lang="en-none" sz="1800"/>
              <a:t>Вирус полосатости табака</a:t>
            </a:r>
          </a:p>
          <a:p>
            <a:pPr lvl="0"/>
            <a:r>
              <a:rPr lang="en-none" sz="1800"/>
              <a:t>Скручивание листьев земляники</a:t>
            </a:r>
          </a:p>
          <a:p>
            <a:pPr lvl="0"/>
            <a:r>
              <a:rPr lang="en-none" sz="1800"/>
              <a:t>Перистость листьев земляники</a:t>
            </a:r>
          </a:p>
          <a:p>
            <a:pPr lvl="0"/>
            <a:r>
              <a:rPr lang="en-none" sz="1800"/>
              <a:t>Летальное усыхание земляники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D16E7C-CDE6-0E0E-A4A4-C8C52E63B1A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55600" y="161640"/>
            <a:ext cx="1528560" cy="152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Обычный 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1109</Words>
  <Application>Microsoft Office PowerPoint</Application>
  <PresentationFormat>Широкоэкранный</PresentationFormat>
  <Paragraphs>210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Cuprum</vt:lpstr>
      <vt:lpstr>StarSymbol</vt:lpstr>
      <vt:lpstr>Times New Roman</vt:lpstr>
      <vt:lpstr>Обычный</vt:lpstr>
      <vt:lpstr>Обычный 1</vt:lpstr>
      <vt:lpstr>Обычный 2</vt:lpstr>
      <vt:lpstr>Обычный 3</vt:lpstr>
      <vt:lpstr>Екатерина Калинкевич  Научный сотрудник   ООО “Независимая диагностическая лаборатория”</vt:lpstr>
      <vt:lpstr>Термины и определения ГОСТ Р 59653-2021</vt:lpstr>
      <vt:lpstr>Категории посадочного материала</vt:lpstr>
      <vt:lpstr>Патогены сельскохозяйственных культур</vt:lpstr>
      <vt:lpstr>Методы тестирования посадочного материала</vt:lpstr>
      <vt:lpstr>Лабораторные методы тестирования</vt:lpstr>
      <vt:lpstr>ВИРУСЫ</vt:lpstr>
      <vt:lpstr>Земляника (Fragaria) ГОСТ Р 59653-2021</vt:lpstr>
      <vt:lpstr>Земляника (Fragaria)</vt:lpstr>
      <vt:lpstr>Малина и ежевика (Rubus) ГОСТ Р 59653-2021</vt:lpstr>
      <vt:lpstr>Малина и ежевика (Rubus)</vt:lpstr>
      <vt:lpstr>Смородина и крыжовник (Ribes) ГОСТ Р 59653-2021</vt:lpstr>
      <vt:lpstr>Смородина и крыжовник (Ribes) ГОСТ Р 59653-2021</vt:lpstr>
      <vt:lpstr>Арония (Aronia melanocarpa) ГОСТ Р 59653-2021</vt:lpstr>
      <vt:lpstr>Калина и жимолость ГОСТ Р 59653-2021</vt:lpstr>
      <vt:lpstr>Облепиха ГОСТ Р 59653-2021</vt:lpstr>
      <vt:lpstr>Облепиха </vt:lpstr>
      <vt:lpstr>Вакци́ниум  (брусника, голубика, клюква, красника, черника) (Vaccínium)</vt:lpstr>
      <vt:lpstr>Бактерии и фитоплазмы</vt:lpstr>
      <vt:lpstr>Бактерии</vt:lpstr>
      <vt:lpstr>Фитоплазма</vt:lpstr>
      <vt:lpstr>Нематоды</vt:lpstr>
      <vt:lpstr>Сортовая чистота</vt:lpstr>
      <vt:lpstr>Вопросы?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Екатерина Калинкевич  Научный сотрудник   ООО “Независимая диагностическая лаборатория”</dc:title>
  <cp:lastModifiedBy>Vladimir K</cp:lastModifiedBy>
  <cp:revision>12</cp:revision>
  <dcterms:modified xsi:type="dcterms:W3CDTF">2023-02-14T20:58:02Z</dcterms:modified>
</cp:coreProperties>
</file>