
<file path=[Content_Types].xml><?xml version="1.0" encoding="utf-8"?>
<Types xmlns="http://schemas.openxmlformats.org/package/2006/content-types">
  <Default Extension="png" ContentType="image/png"/>
  <Default Extension="w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8256" autoAdjust="0"/>
  </p:normalViewPr>
  <p:slideViewPr>
    <p:cSldViewPr>
      <p:cViewPr varScale="1">
        <p:scale>
          <a:sx n="65" d="100"/>
          <a:sy n="65" d="100"/>
        </p:scale>
        <p:origin x="-88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C89BEC7F-8D05-4722-B868-A6A01674EE9D}" type="slidenum">
              <a:t>‹#›</a:t>
            </a:fld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95779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4CA347F-680A-45F1-B7A4-314A1C1703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2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180C78-7D91-4A22-96C3-3DB9769908DC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83BA1FF-0EA2-4C37-B0C8-D81563CB927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180C78-7D91-4A22-96C3-3DB9769908DC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558475C-68ED-4AF8-915C-CF49FF5387C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32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180C78-7D91-4A22-96C3-3DB9769908DC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DD4512A-628E-4F46-88FE-A3FC705C68C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68674-A833-4F96-BF2D-5985B490D5EB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F79B511-0343-4719-8D05-5809493FFB0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68674-A833-4F96-BF2D-5985B490D5EB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F85D3EF-6FBC-4CF7-9E06-8C9EC16D44B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68674-A833-4F96-BF2D-5985B490D5EB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BB30686-15F2-4451-B902-D0D40B1946D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16063" y="1825625"/>
            <a:ext cx="454025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713" y="1825625"/>
            <a:ext cx="454025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68674-A833-4F96-BF2D-5985B490D5EB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2AC3EDB-57B1-491F-9411-7B3345C669C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68674-A833-4F96-BF2D-5985B490D5EB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6380BBC-13E9-482D-926B-F40A2DE9B97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68674-A833-4F96-BF2D-5985B490D5EB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F58576E-B2D1-48AA-A632-381D1B986FF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68674-A833-4F96-BF2D-5985B490D5EB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3B953C3-B708-4B94-A145-CD270E5F8D5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68674-A833-4F96-BF2D-5985B490D5EB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B21A2DF-51FF-4ECC-8DE0-2C36CC7AFE0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180C78-7D91-4A22-96C3-3DB9769908DC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42DD2DD-687B-48FD-AE04-D77FA7C48AF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68674-A833-4F96-BF2D-5985B490D5EB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E177581-BC62-4B79-A2EC-749D32E8CF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68674-A833-4F96-BF2D-5985B490D5EB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87E550E-6205-4FBD-B04A-5508808644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40738" y="365125"/>
            <a:ext cx="2308225" cy="5600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6063" y="365125"/>
            <a:ext cx="6772275" cy="5600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68674-A833-4F96-BF2D-5985B490D5EB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8C4F4AE-8D8C-4650-B6FD-D644F649CF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FA9461D-DA5B-4D32-BA97-681D1AEC7615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38B4AB0-D129-4919-BC38-D6CBEE2AD9F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FA9461D-DA5B-4D32-BA97-681D1AEC7615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8378025-89DF-48E6-A92A-937161B6BF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FA9461D-DA5B-4D32-BA97-681D1AEC7615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1E443C6-23DA-4734-BC0B-7AEA30DBF80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8238" y="1825625"/>
            <a:ext cx="2363787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54425" y="1825625"/>
            <a:ext cx="236537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FA9461D-DA5B-4D32-BA97-681D1AEC7615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6A5B0EC-D369-4809-9847-09D3DB89EAA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FA9461D-DA5B-4D32-BA97-681D1AEC7615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6E20B30-C3BB-41A9-ACC2-24AF9DEB2A6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FA9461D-DA5B-4D32-BA97-681D1AEC7615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B29F05A-B0FF-4FD8-8771-CFD6A3CA4BB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9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FA9461D-DA5B-4D32-BA97-681D1AEC7615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7E0E332-14D8-488C-80FF-17BE9E73FF9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180C78-7D91-4A22-96C3-3DB9769908DC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4E5ABE3-0757-4C13-8638-40B8F0D8094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FA9461D-DA5B-4D32-BA97-681D1AEC7615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F2EADE5-8965-45AC-A5E7-4596C86609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FA9461D-DA5B-4D32-BA97-681D1AEC7615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33EC447-C494-40A9-BC47-2098CF2C68B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FA9461D-DA5B-4D32-BA97-681D1AEC7615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1FAF46A-F601-471E-AD5C-A343FBC294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47075" y="365125"/>
            <a:ext cx="2401888" cy="5419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8238" y="365125"/>
            <a:ext cx="7056437" cy="5419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FA9461D-DA5B-4D32-BA97-681D1AEC7615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1ECAEDB-48C3-4E95-9D52-6FA681ED043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180C78-7D91-4A22-96C3-3DB9769908DC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5BF668C-5689-4B77-8667-C8A0B65A4D7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180C78-7D91-4A22-96C3-3DB9769908DC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C5DA275-896D-4E95-AF6F-1F19EDA7B73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180C78-7D91-4A22-96C3-3DB9769908DC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298890D-2194-439A-AE37-7A0FC14C150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180C78-7D91-4A22-96C3-3DB9769908DC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000E607-31E6-4CD8-92E2-556016230FA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180C78-7D91-4A22-96C3-3DB9769908DC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CE97ED3-C640-4504-95DA-2974463D485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180C78-7D91-4A22-96C3-3DB9769908DC}" type="datetime1">
              <a:rPr lang="ru-RU" smtClean="0"/>
              <a:pPr lvl="0"/>
              <a:t>14.02.2023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B201457-9D56-40A4-BD00-91AAC491D19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8"/>
          <p:cNvSpPr/>
          <p:nvPr/>
        </p:nvSpPr>
        <p:spPr>
          <a:xfrm>
            <a:off x="1965600" y="6378480"/>
            <a:ext cx="6097320" cy="455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uprum" pitchFamily="18"/>
                <a:ea typeface="Microsoft YaHei" pitchFamily="2"/>
                <a:cs typeface="Arial" pitchFamily="2"/>
              </a:rPr>
              <a:t>VI Международная конференция «Ягоды России 2023» (15 – 17 февраля 2023г.)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523880" y="2364119"/>
            <a:ext cx="6629040" cy="18590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x-none"/>
              <a:t>Для правки текста заголовка щелкните мышьюClick to edit Master title style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2240" y="6356520"/>
            <a:ext cx="103499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9180C78-7D91-4A22-96C3-3DB9769908DC}" type="datetime1">
              <a:rPr lang="ru-RU"/>
              <a:pPr lvl="0"/>
              <a:t>14.02.2023</a:t>
            </a:fld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1463480" y="6356520"/>
            <a:ext cx="573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870E550-32EF-4EC8-AE12-CBB53781C942}" type="slidenum">
              <a:t>‹#›</a:t>
            </a:fld>
            <a:endParaRPr lang="ru-RU"/>
          </a:p>
        </p:txBody>
      </p:sp>
      <p:sp>
        <p:nvSpPr>
          <p:cNvPr id="7" name="Прямоугольник 4"/>
          <p:cNvSpPr/>
          <p:nvPr/>
        </p:nvSpPr>
        <p:spPr>
          <a:xfrm>
            <a:off x="6997320" y="6109200"/>
            <a:ext cx="1536840" cy="748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TextBox 9"/>
          <p:cNvSpPr/>
          <p:nvPr/>
        </p:nvSpPr>
        <p:spPr>
          <a:xfrm>
            <a:off x="1965600" y="6378480"/>
            <a:ext cx="6097320" cy="455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uprum" pitchFamily="18"/>
                <a:ea typeface="Microsoft YaHei" pitchFamily="2"/>
                <a:cs typeface="Arial" pitchFamily="2"/>
              </a:rPr>
              <a:t>VI Международная конференция «Ягоды России 2023» (15 – 17 февраля 2023г.)</a:t>
            </a:r>
          </a:p>
        </p:txBody>
      </p:sp>
      <p:sp>
        <p:nvSpPr>
          <p:cNvPr id="9" name="Текст 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x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x-none" sz="60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x-none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8"/>
          <p:cNvSpPr/>
          <p:nvPr/>
        </p:nvSpPr>
        <p:spPr>
          <a:xfrm>
            <a:off x="1965600" y="6378480"/>
            <a:ext cx="6097320" cy="455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uprum" pitchFamily="18"/>
                <a:ea typeface="Microsoft YaHei" pitchFamily="2"/>
                <a:cs typeface="Arial" pitchFamily="2"/>
              </a:rPr>
              <a:t>VI Международная конференция «Ягоды России 2023» (15 – 17 февраля 2023г.)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516680" y="365040"/>
            <a:ext cx="923292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x-none"/>
              <a:t>Для правки текста заголовка щелкните мышьюClick to edit Master title style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516680" y="1825560"/>
            <a:ext cx="9232920" cy="41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x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2240" y="6356520"/>
            <a:ext cx="103499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0C68674-A833-4F96-BF2D-5985B490D5EB}" type="datetime1">
              <a:rPr lang="ru-RU"/>
              <a:pPr lvl="0"/>
              <a:t>14.02.2023</a:t>
            </a:fld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1353680" y="6334200"/>
            <a:ext cx="73548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24A3E37-DB61-4E19-8E23-CF048BC844B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x-none" sz="44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lnSpc>
          <a:spcPct val="90000"/>
        </a:lnSpc>
        <a:spcBef>
          <a:spcPts val="1001"/>
        </a:spcBef>
        <a:spcAft>
          <a:spcPts val="1417"/>
        </a:spcAft>
        <a:buSzPct val="45000"/>
        <a:buFont typeface="Arial" pitchFamily="32"/>
        <a:buChar char="•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8"/>
          <p:cNvSpPr/>
          <p:nvPr/>
        </p:nvSpPr>
        <p:spPr>
          <a:xfrm>
            <a:off x="1965600" y="6378480"/>
            <a:ext cx="6097320" cy="455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uprum" pitchFamily="18"/>
                <a:ea typeface="Microsoft YaHei" pitchFamily="2"/>
                <a:cs typeface="Arial" pitchFamily="2"/>
              </a:rPr>
              <a:t>VI Международная конференция «Ягоды России 2023» (15 – 17 февраля 2023г.)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516680" y="365040"/>
            <a:ext cx="923292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x-none"/>
              <a:t>Для правки текста заголовка щелкните мышьюClick to edit Master title style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137600" y="1825560"/>
            <a:ext cx="4881960" cy="3959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x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Content Placeholder 3"/>
          <p:cNvSpPr txBox="1">
            <a:spLocks noGrp="1"/>
          </p:cNvSpPr>
          <p:nvPr>
            <p:ph type="body" sz="quarter" idx="4294967295"/>
          </p:nvPr>
        </p:nvSpPr>
        <p:spPr>
          <a:xfrm>
            <a:off x="6172200" y="1825560"/>
            <a:ext cx="4777920" cy="3959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x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102240" y="6356520"/>
            <a:ext cx="103499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FA9461D-DA5B-4D32-BA97-681D1AEC7615}" type="datetime1">
              <a:rPr lang="ru-RU"/>
              <a:pPr lvl="0"/>
              <a:t>14.02.2023</a:t>
            </a:fld>
            <a:endParaRPr lang="ru-RU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11353680" y="6334200"/>
            <a:ext cx="73548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9ABDB89-0FA8-408F-BCD4-0CB2DF987D3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x-none" sz="44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lnSpc>
          <a:spcPct val="90000"/>
        </a:lnSpc>
        <a:spcBef>
          <a:spcPts val="1001"/>
        </a:spcBef>
        <a:spcAft>
          <a:spcPts val="1417"/>
        </a:spcAft>
        <a:buSzPct val="45000"/>
        <a:buFont typeface="Arial" pitchFamily="32"/>
        <a:buChar char="•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kovorodnikov_d@mail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592" y="1584000"/>
            <a:ext cx="10664820" cy="374777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dirty="0">
                <a:ln>
                  <a:noFill/>
                </a:ln>
                <a:solidFill>
                  <a:srgbClr val="003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Arial" pitchFamily="2"/>
              </a:rPr>
              <a:t>Проблемы получения оздоровленного </a:t>
            </a:r>
            <a:endParaRPr lang="ru-RU" sz="3200" b="1" i="0" u="none" strike="noStrike" kern="1200" dirty="0" smtClean="0">
              <a:ln>
                <a:noFill/>
              </a:ln>
              <a:solidFill>
                <a:srgbClr val="0033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dirty="0">
                <a:solidFill>
                  <a:srgbClr val="003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Arial" pitchFamily="2"/>
              </a:rPr>
              <a:t>п</a:t>
            </a:r>
            <a:r>
              <a:rPr lang="ru-RU" sz="3200" b="1" i="0" u="none" strike="noStrike" kern="1200" dirty="0" smtClean="0">
                <a:ln>
                  <a:noFill/>
                </a:ln>
                <a:solidFill>
                  <a:srgbClr val="003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Arial" pitchFamily="2"/>
              </a:rPr>
              <a:t>осадочного материала </a:t>
            </a:r>
            <a:r>
              <a:rPr lang="ru-RU" sz="3200" b="1" i="0" u="none" strike="noStrike" kern="1200" dirty="0">
                <a:ln>
                  <a:noFill/>
                </a:ln>
                <a:solidFill>
                  <a:srgbClr val="003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Arial" pitchFamily="2"/>
              </a:rPr>
              <a:t>малины при размножении </a:t>
            </a:r>
            <a:endParaRPr lang="ru-RU" sz="3200" b="1" i="0" u="none" strike="noStrike" kern="1200" dirty="0" smtClean="0">
              <a:ln>
                <a:noFill/>
              </a:ln>
              <a:solidFill>
                <a:srgbClr val="0033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dirty="0" smtClean="0">
                <a:ln>
                  <a:noFill/>
                </a:ln>
                <a:solidFill>
                  <a:srgbClr val="003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Arial" pitchFamily="2"/>
              </a:rPr>
              <a:t>в </a:t>
            </a:r>
            <a:r>
              <a:rPr lang="ru-RU" sz="3200" b="1" i="0" u="none" strike="noStrike" kern="1200" dirty="0">
                <a:ln>
                  <a:noFill/>
                </a:ln>
                <a:solidFill>
                  <a:srgbClr val="003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Arial" pitchFamily="2"/>
              </a:rPr>
              <a:t>культуре </a:t>
            </a:r>
            <a:r>
              <a:rPr lang="ru-RU" sz="3200" b="1" i="1" u="none" strike="noStrike" kern="1200" dirty="0" err="1">
                <a:ln>
                  <a:noFill/>
                </a:ln>
                <a:solidFill>
                  <a:srgbClr val="003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Arial" pitchFamily="2"/>
              </a:rPr>
              <a:t>in</a:t>
            </a:r>
            <a:r>
              <a:rPr lang="ru-RU" sz="3200" b="1" i="1" u="none" strike="noStrike" kern="1200" dirty="0">
                <a:ln>
                  <a:noFill/>
                </a:ln>
                <a:solidFill>
                  <a:srgbClr val="003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ru-RU" sz="3200" b="1" i="1" u="none" strike="noStrike" kern="1200" dirty="0" err="1">
                <a:ln>
                  <a:noFill/>
                </a:ln>
                <a:solidFill>
                  <a:srgbClr val="003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Arial" pitchFamily="2"/>
              </a:rPr>
              <a:t>vitro</a:t>
            </a:r>
            <a:endParaRPr lang="ru-RU" sz="3200" b="1" i="1" u="none" strike="noStrike" kern="1200" dirty="0">
              <a:ln>
                <a:noFill/>
              </a:ln>
              <a:solidFill>
                <a:srgbClr val="0033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200" b="1" i="1" u="none" strike="noStrike" kern="1200" dirty="0">
              <a:ln>
                <a:noFill/>
              </a:ln>
              <a:solidFill>
                <a:srgbClr val="0033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200" b="1" i="1" u="none" strike="noStrike" kern="1200" dirty="0">
              <a:ln>
                <a:noFill/>
              </a:ln>
              <a:solidFill>
                <a:srgbClr val="0033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200" b="1" i="1" u="none" strike="noStrike" kern="1200" dirty="0">
              <a:ln>
                <a:noFill/>
              </a:ln>
              <a:solidFill>
                <a:srgbClr val="0033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200" b="1" i="1" u="none" strike="noStrike" kern="1200" dirty="0">
              <a:ln>
                <a:noFill/>
              </a:ln>
              <a:solidFill>
                <a:srgbClr val="0033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dirty="0">
                <a:ln>
                  <a:noFill/>
                </a:ln>
                <a:solidFill>
                  <a:srgbClr val="0033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Arial" pitchFamily="2"/>
              </a:rPr>
              <a:t>ИП Глава К(Ф)Х, кандидат с/х наук Сковородников Д.Н.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8000" y="576000"/>
            <a:ext cx="7200000" cy="88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336633"/>
                </a:solidFill>
                <a:latin typeface="Arial" pitchFamily="18"/>
                <a:ea typeface="Microsoft YaHei" pitchFamily="2"/>
                <a:cs typeface="Arial" pitchFamily="2"/>
              </a:rPr>
              <a:t>Признаки фитоплазмы на малине</a:t>
            </a:r>
          </a:p>
        </p:txBody>
      </p:sp>
      <p:pic>
        <p:nvPicPr>
          <p:cNvPr id="3" name="Picture 3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15999" y="1296000"/>
            <a:ext cx="3746160" cy="49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08000" y="1296000"/>
            <a:ext cx="3671999" cy="48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000" y="576000"/>
            <a:ext cx="7343999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4016" y="288000"/>
            <a:ext cx="5903965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Проявление </a:t>
            </a:r>
            <a:r>
              <a:rPr lang="ru-RU" sz="2400" b="1" i="0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фитоплазмы</a:t>
            </a:r>
            <a:r>
              <a:rPr lang="ru-RU" sz="2400" b="1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на ежевике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78040" y="922680"/>
            <a:ext cx="3981960" cy="530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5434" y="500220"/>
            <a:ext cx="6364348" cy="88866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Исследования по диагностики </a:t>
            </a:r>
            <a:r>
              <a:rPr lang="ru-RU" sz="2200" b="1" i="0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фитоплазмы</a:t>
            </a:r>
            <a:endParaRPr lang="ru-RU" sz="2200" b="1" i="0" u="none" strike="noStrike" kern="1200" spc="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у растений рода </a:t>
            </a:r>
            <a:r>
              <a:rPr lang="ru-RU" sz="2200" b="1" i="1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Rubus</a:t>
            </a:r>
            <a:r>
              <a:rPr lang="ru-RU" sz="2200" b="1" i="1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ru-RU" sz="2200" b="1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(Брянский ГУ)</a:t>
            </a:r>
          </a:p>
        </p:txBody>
      </p:sp>
      <p:pic>
        <p:nvPicPr>
          <p:cNvPr id="3" name="Picture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04001" y="1944000"/>
            <a:ext cx="3079999" cy="39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20000" y="1944000"/>
            <a:ext cx="3744000" cy="394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000" y="864000"/>
            <a:ext cx="2951999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8000" y="1007999"/>
            <a:ext cx="6048000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720000"/>
            <a:ext cx="10297144" cy="398386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План </a:t>
            </a:r>
            <a:r>
              <a:rPr lang="ru-RU" sz="2800" b="1" i="0" u="none" strike="noStrike" kern="1200" spc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исследований</a:t>
            </a:r>
            <a:endParaRPr lang="ru-RU" sz="2800" b="1" i="0" u="none" strike="noStrike" kern="1200" spc="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Диагностика ВККМ и </a:t>
            </a:r>
            <a:r>
              <a:rPr lang="ru-RU" sz="2400" b="0" i="0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фитоплазмы</a:t>
            </a:r>
            <a:r>
              <a:rPr lang="ru-RU" sz="24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у размножаемых сортов малины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Оздоровление клонов малины </a:t>
            </a:r>
            <a:r>
              <a:rPr lang="ru-RU" sz="2400" b="0" i="1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in</a:t>
            </a:r>
            <a:r>
              <a:rPr lang="ru-RU" sz="2400" b="0" i="1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ru-RU" sz="2400" b="0" i="1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vitro</a:t>
            </a:r>
            <a:r>
              <a:rPr lang="ru-RU" sz="2400" b="0" i="1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 </a:t>
            </a:r>
            <a:r>
              <a:rPr lang="ru-RU" sz="24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комплексом методов терапии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Мониторинг оздоровленных клонов в полевых условиях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Оценка устойчивости различных сортов малины к ВККМ и </a:t>
            </a:r>
            <a:r>
              <a:rPr lang="ru-RU" sz="2400" b="0" i="0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фитоплазме</a:t>
            </a:r>
            <a:endParaRPr lang="ru-RU" sz="2400" b="0" i="0" u="none" strike="noStrike" kern="1200" spc="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628" y="1655999"/>
            <a:ext cx="6498744" cy="27453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Контакты: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Сковородников Дмитрий Николаевич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Тел. +7-920-605-26-37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E.mail</a:t>
            </a:r>
            <a:r>
              <a:rPr lang="ru-RU" sz="28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: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  <a:hlinkClick r:id="rId3"/>
              </a:rPr>
              <a:t>skovorodnikov_d@mail.ru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You</a:t>
            </a:r>
            <a:r>
              <a:rPr lang="ru-RU" sz="28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ru-RU" sz="2800" b="0" i="0" u="none" strike="noStrike" kern="120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tube</a:t>
            </a:r>
            <a:r>
              <a:rPr lang="ru-RU" sz="28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, </a:t>
            </a:r>
            <a:r>
              <a:rPr lang="ru-RU" sz="2800" b="0" i="0" u="none" strike="noStrike" kern="120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Telegram</a:t>
            </a:r>
            <a:r>
              <a:rPr lang="ru-RU" sz="28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: «Малина-Остров»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155600" y="161640"/>
            <a:ext cx="1528560" cy="1528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71464" y="1080000"/>
            <a:ext cx="10297144" cy="4160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Преимущества </a:t>
            </a:r>
            <a:r>
              <a:rPr lang="ru-RU" sz="2800" b="1" i="0" u="none" strike="noStrike" kern="120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клонального</a:t>
            </a:r>
            <a:r>
              <a:rPr lang="ru-RU" sz="2800" b="1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ru-RU" sz="2800" b="1" i="0" u="none" strike="noStrike" kern="120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микроразмножения</a:t>
            </a:r>
            <a:r>
              <a:rPr lang="ru-RU" sz="2800" b="1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: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1" i="0" u="none" strike="noStrike" kern="120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/>
              <a:ea typeface="Microsoft YaHei" pitchFamily="2"/>
              <a:cs typeface="Arial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- получение генетически однородного посадочного материала;</a:t>
            </a:r>
          </a:p>
          <a:p>
            <a:pPr marL="342900" marR="0" lvl="0" indent="-34290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ru-RU" sz="2200" b="1" i="1" u="none" strike="noStrike" kern="12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освобождение </a:t>
            </a:r>
            <a:r>
              <a:rPr lang="ru-RU" sz="2200" b="1" i="1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растений от вирусов за счет использования </a:t>
            </a:r>
            <a:endParaRPr lang="ru-RU" sz="2200" b="1" i="1" u="none" strike="noStrike" kern="120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/>
              <a:ea typeface="Microsoft YaHei" pitchFamily="2"/>
              <a:cs typeface="Arial" pitchFamily="2"/>
            </a:endParaRPr>
          </a:p>
          <a:p>
            <a:pPr marR="0" lvl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ru-RU" sz="2200" b="1" i="1" u="none" strike="noStrike" kern="120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меристемной</a:t>
            </a:r>
            <a:r>
              <a:rPr lang="ru-RU" sz="2200" b="1" i="1" u="none" strike="noStrike" kern="12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 </a:t>
            </a:r>
            <a:r>
              <a:rPr lang="ru-RU" sz="2200" b="1" i="1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культуры;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- высокий коэффициент размножения;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- сокращение продолжительности селекционного процесса;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- ускорение перехода растений от ювенильной к репродуктивной фазе развития;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- размножение растений, трудно размножаемых традиционными способами;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- возможность проведения работ в течение всего года;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34"/>
                <a:ea typeface="Microsoft YaHei" pitchFamily="2"/>
                <a:cs typeface="Arial" pitchFamily="2"/>
              </a:rPr>
              <a:t>- возможность автоматизации процесса выращивания.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462" y="548680"/>
            <a:ext cx="9959026" cy="61568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посадочного материала и ягод в нашем хозяйстве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772816"/>
            <a:ext cx="3108384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62" y="1772816"/>
            <a:ext cx="3114346" cy="41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772816"/>
            <a:ext cx="3118267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4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>
          <a:xfrm>
            <a:off x="11353680" y="6334200"/>
            <a:ext cx="73548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872D5FA1-634D-4697-9B37-E85F5BAA4309}" type="slidenum">
              <a:t>4</a:t>
            </a:fld>
            <a:endParaRPr lang="ru-RU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880" y="720000"/>
            <a:ext cx="9006120" cy="5936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336633"/>
                </a:solidFill>
                <a:latin typeface="Arial" pitchFamily="18"/>
                <a:ea typeface="Microsoft YaHei" pitchFamily="2"/>
                <a:cs typeface="Arial" pitchFamily="2"/>
              </a:rPr>
              <a:t>Наиболее вредоносные вирусы малины: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1200" spc="0">
              <a:ln>
                <a:noFill/>
              </a:ln>
              <a:solidFill>
                <a:srgbClr val="3366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336633"/>
                </a:solidFill>
                <a:latin typeface="Arial" pitchFamily="18"/>
                <a:ea typeface="Microsoft YaHei" pitchFamily="2"/>
                <a:cs typeface="Arial" pitchFamily="2"/>
              </a:rPr>
              <a:t>Вирусы мозаики резухи (ArMV),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336633"/>
                </a:solidFill>
                <a:latin typeface="Arial" pitchFamily="18"/>
                <a:ea typeface="Microsoft YaHei" pitchFamily="2"/>
                <a:cs typeface="Arial" pitchFamily="2"/>
              </a:rPr>
              <a:t>Кольцевой пятнистости малины (RpRSV),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336633"/>
                </a:solidFill>
                <a:latin typeface="Arial" pitchFamily="18"/>
                <a:ea typeface="Microsoft YaHei" pitchFamily="2"/>
                <a:cs typeface="Arial" pitchFamily="2"/>
              </a:rPr>
              <a:t>Латентной кольцевой пятнистости земляники (SLRSV),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336633"/>
                </a:solidFill>
                <a:latin typeface="Arial" pitchFamily="18"/>
                <a:ea typeface="Microsoft YaHei" pitchFamily="2"/>
                <a:cs typeface="Arial" pitchFamily="2"/>
              </a:rPr>
              <a:t>Черной кольцевой пятнистости томата (TBRV)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336633"/>
                </a:solidFill>
                <a:latin typeface="Arial" pitchFamily="18"/>
                <a:ea typeface="Microsoft YaHei" pitchFamily="2"/>
                <a:cs typeface="Arial" pitchFamily="2"/>
              </a:rPr>
              <a:t>Кустистой карликовости малины (RBDV)</a:t>
            </a:r>
          </a:p>
        </p:txBody>
      </p:sp>
      <p:pic>
        <p:nvPicPr>
          <p:cNvPr id="7" name="Picture 1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04639" y="4233240"/>
            <a:ext cx="3843360" cy="210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1152000"/>
            <a:ext cx="4725360" cy="2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07680" y="1007999"/>
            <a:ext cx="4036320" cy="428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80000" y="3863879"/>
            <a:ext cx="3247200" cy="2328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03712" y="448583"/>
            <a:ext cx="4629194" cy="47425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600" b="1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«</a:t>
            </a:r>
            <a:r>
              <a:rPr lang="ru-RU" sz="2600" b="1" i="0" u="none" strike="noStrike" kern="120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Рассыпуха</a:t>
            </a:r>
            <a:r>
              <a:rPr lang="ru-RU" sz="2600" b="1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» ягод малины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050" y="476672"/>
            <a:ext cx="10593516" cy="4692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spc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Методы </a:t>
            </a:r>
            <a:r>
              <a:rPr lang="ru-RU" sz="3200" b="1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оздоровления</a:t>
            </a:r>
            <a:r>
              <a:rPr lang="ru-RU" sz="32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spc="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800" b="0" i="0" u="sng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Культура меристем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(вычленение апикальных меристем </a:t>
            </a:r>
            <a:endParaRPr lang="ru-RU" sz="2800" b="0" i="0" u="none" strike="noStrike" kern="1200" spc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ru-RU" sz="2800" b="0" i="0" u="none" strike="noStrike" kern="1200" spc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размером 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0,1-0,2 мм 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800" b="0" i="0" u="sng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Термотерапия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(воздействие температурой </a:t>
            </a:r>
            <a:r>
              <a:rPr lang="ru-RU" sz="2800" b="0" i="0" u="none" strike="noStrike" kern="1200" spc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33-42 ⁰С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800" b="0" i="0" u="sng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Химиотерапи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я (2,4-диоксогексагидро-1,3,5-триазин, </a:t>
            </a:r>
            <a:r>
              <a:rPr lang="ru-RU" sz="2800" b="0" i="0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рибавирин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(</a:t>
            </a:r>
            <a:r>
              <a:rPr lang="ru-RU" sz="2800" b="0" i="0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виразол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), </a:t>
            </a:r>
            <a:r>
              <a:rPr lang="ru-RU" sz="2800" b="0" i="0" u="none" strike="noStrike" kern="1200" spc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2-тиоурацил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, </a:t>
            </a:r>
            <a:r>
              <a:rPr lang="ru-RU" sz="2800" b="0" i="0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цианогуанидин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, </a:t>
            </a:r>
            <a:r>
              <a:rPr lang="ru-RU" sz="2800" b="0" i="0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ридостин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, </a:t>
            </a:r>
            <a:r>
              <a:rPr lang="ru-RU" sz="2800" b="0" i="0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рифастин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, </a:t>
            </a:r>
            <a:r>
              <a:rPr lang="ru-RU" sz="2800" b="0" i="0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биназа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, </a:t>
            </a:r>
            <a:r>
              <a:rPr lang="ru-RU" sz="2800" b="0" i="0" u="none" strike="noStrike" kern="1200" spc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интерферон,гипорамин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, </a:t>
            </a:r>
            <a:r>
              <a:rPr lang="ru-RU" sz="2800" b="0" i="0" u="none" strike="noStrike" kern="1200" spc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додецил</a:t>
            </a:r>
            <a:r>
              <a:rPr lang="en-US" sz="2800" b="0" i="0" u="none" strike="noStrike" kern="1200" spc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-L-</a:t>
            </a:r>
            <a:r>
              <a:rPr lang="ru-RU" sz="2800" b="0" i="0" u="none" strike="noStrike" kern="1200" spc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метилэфедринбромид</a:t>
            </a:r>
            <a:r>
              <a:rPr lang="ru-RU" sz="2800" b="0" i="0" u="none" strike="noStrike" kern="1200" spc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и другие)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800" b="0" i="0" u="sng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Криотерапия</a:t>
            </a: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(обработка жидким азотом)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ru-RU" sz="2800" b="0" i="0" u="sng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Магнитотерапия</a:t>
            </a:r>
            <a:endParaRPr lang="ru-RU" sz="2800" b="0" i="0" u="sng" strike="noStrike" kern="1200" spc="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000" y="1800000"/>
            <a:ext cx="9360000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488" y="1022938"/>
            <a:ext cx="8784976" cy="31731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Методы диагностики вирусов на малине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spc="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Листовая диагностика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Иммуноферментный анализ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Полимеразная цепная реакция (ПЦР)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9496" y="548680"/>
            <a:ext cx="10057848" cy="50746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Работы по оптимизации </a:t>
            </a:r>
            <a:r>
              <a:rPr lang="ru-RU" sz="2400" b="1" i="0" u="none" strike="noStrike" kern="1200" spc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диагностики </a:t>
            </a:r>
            <a:r>
              <a:rPr lang="ru-RU" sz="2400" b="1" i="0" u="none" strike="noStrike" kern="1200" spc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вируса кустистой карликовости малины в Брянском государственной университете имени академика И.Г. Петровского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1200" spc="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Немцова Елена Валентиновна. Оптимизация диагностики вируса кустистой карликовости малины методом RT-PCR : диссертация ... кандидата биологических наук : 03.00.23 / Немцова Елена Валентиновна; [Место защиты: Рос. гос. </a:t>
            </a:r>
            <a:r>
              <a:rPr lang="ru-RU" sz="2200" b="0" i="0" u="none" strike="noStrike" kern="1200" spc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аграр</a:t>
            </a:r>
            <a:r>
              <a:rPr lang="ru-RU" sz="22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. ун-т].- Брянск, 2009.- 163 с.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200" b="0" i="0" u="none" strike="noStrike" kern="1200" spc="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 spc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Кондрашова Юлия Федоровна. Разработка методики анализа вируса кустистой карликовости малины с помощью реакции амплификации по механизму катящегося кольца: диссертация ... кандидата Биологических наук: 03.01.06 / Кондрашова Юлия Федоровна;[Место защиты: Российский государственный аграрный университет - МСХА имени К.А. Тимирязева], </a:t>
            </a:r>
            <a:r>
              <a:rPr lang="ru-RU" sz="2200" b="0" i="0" u="none" strike="noStrike" kern="1200" spc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2016.</a:t>
            </a:r>
            <a:endParaRPr lang="ru-RU" sz="2200" b="0" i="0" u="none" strike="noStrike" kern="1200" spc="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665" y="144000"/>
            <a:ext cx="11774675" cy="9757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457200" algn="ctr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ru-RU" b="1" i="0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Формы ремонтантной малины, инфицированные ВККМ  в полевых условиях и </a:t>
            </a:r>
            <a:r>
              <a:rPr lang="en-US" b="1" i="1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in</a:t>
            </a:r>
            <a:r>
              <a:rPr lang="ru-RU" b="1" i="1" u="none" strike="noStrike" kern="120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US" b="1" i="1" u="none" strike="noStrike" kern="12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vitro</a:t>
            </a:r>
            <a:r>
              <a:rPr lang="ru-RU" b="1" i="1" u="none" strike="noStrike" kern="12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457200" algn="ctr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ru-RU" sz="2000" b="0" i="1" u="none" strike="noStrike" kern="120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Arial" pitchFamily="18"/>
                <a:ea typeface="Microsoft YaHei" pitchFamily="2"/>
                <a:cs typeface="Arial" pitchFamily="2"/>
              </a:rPr>
              <a:t>(Е.В. Немцова, 2009)</a:t>
            </a:r>
            <a:endParaRPr lang="en-US" sz="2000" b="0" i="1" u="none" strike="noStrike" kern="1200" dirty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19" y="1063504"/>
            <a:ext cx="8640961" cy="55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410</Words>
  <Application>Microsoft Office PowerPoint</Application>
  <PresentationFormat>Произвольный</PresentationFormat>
  <Paragraphs>66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Обычный</vt:lpstr>
      <vt:lpstr>Обычный 1</vt:lpstr>
      <vt:lpstr>Обычный 2</vt:lpstr>
      <vt:lpstr>Презентация PowerPoint</vt:lpstr>
      <vt:lpstr>Презентация PowerPoint</vt:lpstr>
      <vt:lpstr>Производство посадочного материала и ягод в нашем хозяйстве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Пользователь Windows</cp:lastModifiedBy>
  <cp:revision>50</cp:revision>
  <dcterms:modified xsi:type="dcterms:W3CDTF">2023-02-14T11:19:50Z</dcterms:modified>
</cp:coreProperties>
</file>