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13" r:id="rId3"/>
    <p:sldId id="308" r:id="rId4"/>
    <p:sldId id="306" r:id="rId5"/>
    <p:sldId id="309" r:id="rId6"/>
    <p:sldId id="311" r:id="rId7"/>
    <p:sldId id="312" r:id="rId8"/>
    <p:sldId id="314" r:id="rId9"/>
    <p:sldId id="310" r:id="rId10"/>
    <p:sldId id="317" r:id="rId11"/>
    <p:sldId id="318" r:id="rId12"/>
    <p:sldId id="320" r:id="rId13"/>
    <p:sldId id="315" r:id="rId14"/>
    <p:sldId id="316" r:id="rId15"/>
    <p:sldId id="260" r:id="rId1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0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08"/>
    <p:restoredTop sz="88016"/>
  </p:normalViewPr>
  <p:slideViewPr>
    <p:cSldViewPr snapToGrid="0" snapToObjects="1">
      <p:cViewPr varScale="1">
        <p:scale>
          <a:sx n="102" d="100"/>
          <a:sy n="102" d="100"/>
        </p:scale>
        <p:origin x="-92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7EB80-4DD0-8B41-8A20-64CBF4480AB6}" type="datetimeFigureOut">
              <a:rPr lang="x-none" smtClean="0"/>
              <a:pPr/>
              <a:t>13.02.2023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34B2E-6361-2D4A-9D7E-18C77D8EEB2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5992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34B2E-6361-2D4A-9D7E-18C77D8EEB2F}" type="slidenum">
              <a:rPr lang="x-none" smtClean="0"/>
              <a:pPr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3043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Перв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E6AD71-46D5-9541-B8F8-6B81A7FB2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4251"/>
            <a:ext cx="6629400" cy="1859351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3D08AF-93F1-7A49-9663-3CAB7FA28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0127"/>
            <a:ext cx="7753815" cy="117645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84F849-D494-8941-B76B-C011E171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8647-4381-2044-A885-9FDDA139EB27}" type="datetime1">
              <a:rPr lang="ru-RU" smtClean="0"/>
              <a:pPr/>
              <a:t>13.02.2023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783146-59FB-1846-A868-E3651651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3454" y="6356350"/>
            <a:ext cx="574288" cy="365125"/>
          </a:xfrm>
        </p:spPr>
        <p:txBody>
          <a:bodyPr/>
          <a:lstStyle/>
          <a:p>
            <a:fld id="{A9EF7520-39D1-9441-8AAA-83801A63571E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D35F80A-1A07-423C-285F-47E9D702CF85}"/>
              </a:ext>
            </a:extLst>
          </p:cNvPr>
          <p:cNvSpPr/>
          <p:nvPr userDrawn="1"/>
        </p:nvSpPr>
        <p:spPr>
          <a:xfrm>
            <a:off x="6997147" y="6109252"/>
            <a:ext cx="1537252" cy="748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5C9224-318C-4ECC-C2E5-B906318FE792}"/>
              </a:ext>
            </a:extLst>
          </p:cNvPr>
          <p:cNvSpPr txBox="1"/>
          <p:nvPr userDrawn="1"/>
        </p:nvSpPr>
        <p:spPr>
          <a:xfrm>
            <a:off x="1965462" y="6378419"/>
            <a:ext cx="6097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VI </a:t>
            </a:r>
            <a:r>
              <a:rPr lang="ru-RU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Международная конференция «Ягоды России 2023» (15 – 17 февраля 2023г.)</a:t>
            </a:r>
            <a:endParaRPr lang="ru-RU" sz="1200" b="0" i="0" dirty="0">
              <a:solidFill>
                <a:srgbClr val="EB008A"/>
              </a:solidFill>
              <a:effectLst/>
              <a:latin typeface="Cupr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80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B9E374-D238-8747-B05B-D24659E5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88" y="365125"/>
            <a:ext cx="96012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7D3A204-357B-944A-AA20-04E177C9D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60088" y="1825625"/>
            <a:ext cx="9601200" cy="4039916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7D231A-D7F2-CC45-A06E-1EEA92B4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07C7-8A5F-D349-B19D-EF8E6C9F904A}" type="datetime1">
              <a:rPr lang="ru-RU" smtClean="0"/>
              <a:pPr/>
              <a:t>13.02.2023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1CADB3-6507-CF45-B492-BECA6897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8654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8F1775F-116F-C94B-BC87-4A6C376A3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902212" cy="5811838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FA24E8-99C7-B44A-9EC8-1BA7589D5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64888" y="365125"/>
            <a:ext cx="7007612" cy="5811838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AA6AE3-19A0-A041-9C9A-7BBCFF94C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E669-CDA1-A649-A40E-728B708B1471}" type="datetime1">
              <a:rPr lang="ru-RU" smtClean="0"/>
              <a:pPr/>
              <a:t>13.02.2023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741EA2-1C76-4047-97F1-EC1A6EEB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89066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17600" y="1905000"/>
            <a:ext cx="10676467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D3CC2-C20F-4B4B-A55B-C9BA88485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17600" y="1905000"/>
            <a:ext cx="10676467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1F6B8-6404-44C6-B121-BE63FA589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одержимое презентации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FDF53-E1AF-A841-899E-04DA1B6C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B276CE-60EF-AF4C-BD34-F4347C38C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3E3161-7589-E14E-B74E-03751711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9AF5-E0A8-4145-B751-6732FE0CF08E}" type="datetime1">
              <a:rPr lang="ru-RU" smtClean="0"/>
              <a:pPr/>
              <a:t>13.02.2023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5E839F-3EEC-E749-9FC4-920F02FE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3670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сек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11FF551-4305-8142-8AFB-72822C0C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E2629F-AB97-204C-90A5-B66DB199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5" y="1709738"/>
            <a:ext cx="930011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FDAD87-94F4-EB44-96A9-DAC50FEB5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205" y="4589463"/>
            <a:ext cx="930011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AEB336-E95A-DF45-8D1E-B1F09283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18F4-6625-3540-B196-F87F9F49EC4C}" type="datetime1">
              <a:rPr lang="ru-RU" smtClean="0"/>
              <a:pPr/>
              <a:t>13.02.2023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481AAB-F375-AC4C-AF26-BC1CF2F6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56131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EF28B2-29B5-0E45-98A3-33E9CA1E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723FD9-E161-1142-BD5C-F5F87D3DB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424" y="1825624"/>
            <a:ext cx="4882376" cy="396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D0AE90-A876-0B4F-B4D0-F66E45E48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4778298" cy="39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E949DD-8EA2-484F-8645-5E50EB3B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7A0A-59AC-9C4A-8020-6E17C017830E}" type="datetime1">
              <a:rPr lang="ru-RU" smtClean="0"/>
              <a:pPr/>
              <a:t>13.02.2023</a:t>
            </a:fld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15F2A8-EA32-454E-B125-0579C82E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5136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е колонки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1743C6-6B52-3B48-92D8-411F81F1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365125"/>
            <a:ext cx="1021796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75E96C-3C72-3E4A-AF7A-40C789AB6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7424" y="1681163"/>
            <a:ext cx="50079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4AE077-79B6-1841-92C6-69A7E08D3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7424" y="2505075"/>
            <a:ext cx="5007984" cy="33604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0C01AB3-17C8-6849-B502-9F7721B6A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741" y="1681163"/>
            <a:ext cx="50326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2A54D85-60F1-EC4C-BE14-0DF314F22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741" y="2505075"/>
            <a:ext cx="5032647" cy="33604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59C45CE-7F61-F349-9969-EAF98661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8121-3CE7-3E49-974F-544454248309}" type="datetime1">
              <a:rPr lang="ru-RU" smtClean="0"/>
              <a:pPr/>
              <a:t>13.02.2023</a:t>
            </a:fld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BE3098A-B4D5-CF4B-8713-ED8C2ED0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60173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513A1E-82FD-FC43-8D00-8CDB31BC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46BBEAC-CA31-6D44-99C4-F2FB56CC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AEA3-3F1A-6B45-B49A-6AFBE0E919BA}" type="datetime1">
              <a:rPr lang="ru-RU" smtClean="0"/>
              <a:pPr/>
              <a:t>13.02.2023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2DA8F8-0B16-144A-AD17-7B0EB477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3220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ина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FC01483-0244-A748-8A87-8CB93DE4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CD6-ACDB-484B-B157-59C584859415}" type="datetime1">
              <a:rPr lang="ru-RU" smtClean="0"/>
              <a:pPr/>
              <a:t>13.02.2023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AE034C-2E9D-1D4A-A05F-87CCCA54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1C0D62C-BC45-107E-9A41-7C84CE3C0D43}"/>
              </a:ext>
            </a:extLst>
          </p:cNvPr>
          <p:cNvSpPr/>
          <p:nvPr userDrawn="1"/>
        </p:nvSpPr>
        <p:spPr>
          <a:xfrm>
            <a:off x="7023652" y="6109252"/>
            <a:ext cx="1537252" cy="748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91A8B6C-58DD-7B3A-3A35-0C20BD8D3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587" y="1918252"/>
            <a:ext cx="6633521" cy="1453598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E4A8F8A5-4288-A366-D13D-6DEB3CD01F0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51588" y="3704328"/>
            <a:ext cx="6633521" cy="24214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8A557F0E-8736-1459-B864-5F3F0A16C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86813" y="477838"/>
            <a:ext cx="3140075" cy="2771775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18" name="Объект 17">
            <a:extLst>
              <a:ext uri="{FF2B5EF4-FFF2-40B4-BE49-F238E27FC236}">
                <a16:creationId xmlns:a16="http://schemas.microsoft.com/office/drawing/2014/main" xmlns="" id="{FCD91C6C-544E-146C-2D63-2C0543BE7C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851025" y="477838"/>
            <a:ext cx="6634163" cy="1330325"/>
          </a:xfrm>
        </p:spPr>
        <p:txBody>
          <a:bodyPr anchor="ctr">
            <a:normAutofit/>
          </a:bodyPr>
          <a:lstStyle>
            <a:lvl1pPr marL="0" indent="0">
              <a:buNone/>
              <a:defRPr sz="4400" b="1"/>
            </a:lvl1pPr>
          </a:lstStyle>
          <a:p>
            <a:pPr lvl="0"/>
            <a:r>
              <a:rPr lang="ru-RU" dirty="0"/>
              <a:t>Наименование компании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732060-8A60-AC96-4492-7A9E7805B828}"/>
              </a:ext>
            </a:extLst>
          </p:cNvPr>
          <p:cNvSpPr txBox="1"/>
          <p:nvPr userDrawn="1"/>
        </p:nvSpPr>
        <p:spPr>
          <a:xfrm>
            <a:off x="1965462" y="6378419"/>
            <a:ext cx="6097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VI </a:t>
            </a:r>
            <a:r>
              <a:rPr lang="ru-RU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Международная конференция «Ягоды России 2023» (15 – 17 февраля 2023г.)</a:t>
            </a:r>
            <a:endParaRPr lang="ru-RU" sz="1200" b="0" i="0" dirty="0">
              <a:solidFill>
                <a:srgbClr val="EB008A"/>
              </a:solidFill>
              <a:effectLst/>
              <a:latin typeface="Cupr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46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A2A8D7-A2FD-4645-A865-D1E365A6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ED243A-3098-994F-A389-6CCE390D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49263"/>
            <a:ext cx="6172200" cy="5411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BD989D-B2D8-124C-8E12-C6747A992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42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7CA7B1-F889-4A4B-BDF6-F2071285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EEAD-6B5F-2241-9525-2554A063C587}" type="datetime1">
              <a:rPr lang="ru-RU" smtClean="0"/>
              <a:pPr/>
              <a:t>13.02.2023</a:t>
            </a:fld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BE5AEC-E7BF-EB47-9862-42C53A76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13458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12EAA-8B86-E648-AF66-15486038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65516DD-5622-DA42-9FFD-E32937627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49263"/>
            <a:ext cx="6172200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7B3527C-B406-0E4B-B005-FE17315BA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42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0126E-EACB-004B-A462-A93E0FC4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5633-A952-CD4D-9F56-7258D8D4E7AA}" type="datetime1">
              <a:rPr lang="ru-RU" smtClean="0"/>
              <a:pPr/>
              <a:t>13.02.2023</a:t>
            </a:fld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5C0551-6B3E-4F43-B7E5-6C48D542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44463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A1B321E-9B11-4640-912D-405782582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050937A-4CD9-B34D-BC78-12F6306C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566" y="365125"/>
            <a:ext cx="92332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10DA8F-B4D6-6D4F-838D-5135F3743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6566" y="1825625"/>
            <a:ext cx="9233210" cy="4140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D646ED-FA13-BB41-AC43-442BA2F4C7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219" y="6356505"/>
            <a:ext cx="103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C03CC-E1A1-4145-A94D-FBECA33954E0}" type="datetime1">
              <a:rPr lang="ru-RU" smtClean="0"/>
              <a:pPr/>
              <a:t>13.02.2023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F46E2A-DF48-574B-B0AE-715D70E41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34357"/>
            <a:ext cx="7359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F7520-39D1-9441-8AAA-83801A63571E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61369BA-CCF9-04A5-3386-64C47AF174E7}"/>
              </a:ext>
            </a:extLst>
          </p:cNvPr>
          <p:cNvSpPr txBox="1"/>
          <p:nvPr userDrawn="1"/>
        </p:nvSpPr>
        <p:spPr>
          <a:xfrm>
            <a:off x="1965462" y="6378419"/>
            <a:ext cx="6097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VI </a:t>
            </a:r>
            <a:r>
              <a:rPr lang="ru-RU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Международная конференция «Ягоды России 2023» (15 – 17 февраля 2023г.)</a:t>
            </a:r>
            <a:endParaRPr lang="ru-RU" sz="1200" b="0" i="0" dirty="0">
              <a:solidFill>
                <a:srgbClr val="EB008A"/>
              </a:solidFill>
              <a:effectLst/>
              <a:latin typeface="Cupr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24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7A94EDC-4D86-5914-9140-CB490B8A9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4251"/>
            <a:ext cx="7246776" cy="1859351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Проблемы диагностики вирусных болезней ягодных культур. Методы оздоровления посадочного материала</a:t>
            </a:r>
            <a:endParaRPr lang="ru-RU" sz="2800" b="1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23005D02-3768-2411-AE25-BB886C912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0661"/>
            <a:ext cx="7753815" cy="945919"/>
          </a:xfrm>
        </p:spPr>
        <p:txBody>
          <a:bodyPr/>
          <a:lstStyle/>
          <a:p>
            <a:r>
              <a:rPr lang="ru-RU" dirty="0" err="1" smtClean="0"/>
              <a:t>Упадышев</a:t>
            </a:r>
            <a:r>
              <a:rPr lang="ru-RU" dirty="0" smtClean="0"/>
              <a:t> Михаил </a:t>
            </a:r>
            <a:r>
              <a:rPr lang="ru-RU" dirty="0" err="1" smtClean="0"/>
              <a:t>Тарьевич</a:t>
            </a:r>
            <a:r>
              <a:rPr lang="ru-RU" dirty="0" smtClean="0"/>
              <a:t>, главный научный сотрудник ФГБНУ ФНЦ Садоводства, г. Москва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22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71011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1129004" y="404814"/>
            <a:ext cx="10919063" cy="64531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sz="2800" dirty="0" smtClean="0"/>
              <a:t>В наших экспериментах на малине и ежевике эффективность оздоровления методом культуры меристем варьировала от 55 до 64 %. Наряду с меристемами размером 0,4-0,8 мм хорошие результаты по оздоровлению обеспечивали экспланты величиной 1,0 мм. </a:t>
            </a:r>
          </a:p>
          <a:p>
            <a:pPr>
              <a:defRPr/>
            </a:pPr>
            <a:r>
              <a:rPr lang="ru-RU" sz="2800" dirty="0" smtClean="0"/>
              <a:t>На жимолости сочетание термотерапии и культуры тканей обеспечивало оздоровление от </a:t>
            </a:r>
            <a:r>
              <a:rPr lang="ru-RU" sz="2800" dirty="0" err="1" smtClean="0"/>
              <a:t>неповирусов</a:t>
            </a:r>
            <a:r>
              <a:rPr lang="ru-RU" sz="2800" dirty="0" smtClean="0"/>
              <a:t> 80 % эксплантов.</a:t>
            </a:r>
            <a:r>
              <a:rPr lang="ru-RU" dirty="0" smtClean="0"/>
              <a:t> </a:t>
            </a:r>
          </a:p>
          <a:p>
            <a:pPr>
              <a:defRPr/>
            </a:pPr>
            <a:r>
              <a:rPr lang="ru-RU" dirty="0" smtClean="0"/>
              <a:t>Использование культуры меристем не всегда высокоэффективно. Например, на малине удавалось получать лишь единичные растения, свободные от вируса кустистой карликовости.</a:t>
            </a:r>
          </a:p>
          <a:p>
            <a:pPr>
              <a:defRPr/>
            </a:pPr>
            <a:r>
              <a:rPr lang="ru-RU" dirty="0" smtClean="0"/>
              <a:t>В последние годы все большее применение находит такой перспективный метод оздоровления, как </a:t>
            </a:r>
            <a:r>
              <a:rPr lang="ru-RU" dirty="0" err="1" smtClean="0"/>
              <a:t>хемотерапия</a:t>
            </a:r>
            <a:r>
              <a:rPr lang="ru-RU" dirty="0" smtClean="0"/>
              <a:t> </a:t>
            </a:r>
            <a:r>
              <a:rPr lang="en-US" i="1" dirty="0" smtClean="0"/>
              <a:t>in vitro</a:t>
            </a:r>
            <a:r>
              <a:rPr lang="ru-RU" dirty="0" smtClean="0"/>
              <a:t>. При этом отпадает необходимость применения термотерапии и появляется возможность использования относительно крупных инициальных эксплантов (более 1 мм). Нами разработан эффективный способ </a:t>
            </a:r>
            <a:r>
              <a:rPr lang="ru-RU" dirty="0" err="1" smtClean="0"/>
              <a:t>хемотерапии</a:t>
            </a:r>
            <a:r>
              <a:rPr lang="ru-RU" dirty="0" smtClean="0"/>
              <a:t> с применением </a:t>
            </a:r>
            <a:r>
              <a:rPr lang="ru-RU" dirty="0" err="1" smtClean="0"/>
              <a:t>гидроксибензойных</a:t>
            </a:r>
            <a:r>
              <a:rPr lang="ru-RU" dirty="0" smtClean="0"/>
              <a:t> кислот (салициловая, галловая и сиреневая), позволивший увеличить выход безвирусных </a:t>
            </a:r>
            <a:r>
              <a:rPr lang="ru-RU" dirty="0" err="1" smtClean="0"/>
              <a:t>регенерантов</a:t>
            </a:r>
            <a:r>
              <a:rPr lang="ru-RU" dirty="0" smtClean="0"/>
              <a:t> до 80-100 % (патент РФ № 2233579). Данные соединения характеризуются низкой токсичностью для растений и человека и эффективны против вирусов различной этиологии. </a:t>
            </a:r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72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b="1" dirty="0" smtClean="0"/>
              <a:t>Схема оздоровления растений от вирусов с применением </a:t>
            </a:r>
            <a:r>
              <a:rPr lang="ru-RU" sz="2800" b="1" dirty="0" err="1" smtClean="0"/>
              <a:t>магнитотерапии</a:t>
            </a:r>
            <a:r>
              <a:rPr lang="ru-RU" sz="2800" b="1" dirty="0" smtClean="0"/>
              <a:t> </a:t>
            </a:r>
            <a:r>
              <a:rPr lang="en-US" sz="2800" b="1" i="1" dirty="0" smtClean="0"/>
              <a:t>in vitro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5739" y="857250"/>
            <a:ext cx="11105762" cy="5786438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51" y="928688"/>
            <a:ext cx="6477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Введение в стерильную культуру </a:t>
            </a:r>
            <a:r>
              <a:rPr lang="ru-RU" b="1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меристематических</a:t>
            </a:r>
            <a:r>
              <a:rPr lang="ru-RU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верхушек растений определенного сорта, подлежащего оздоровлению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51" y="2000251"/>
            <a:ext cx="647700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chemeClr val="bg1"/>
                </a:solidFill>
              </a:rPr>
              <a:t>Микроразмножение</a:t>
            </a:r>
            <a:r>
              <a:rPr lang="ru-RU" b="1" dirty="0">
                <a:solidFill>
                  <a:schemeClr val="bg1"/>
                </a:solidFill>
              </a:rPr>
              <a:t> на питательной среде </a:t>
            </a:r>
            <a:r>
              <a:rPr lang="ru-RU" b="1" dirty="0" err="1">
                <a:solidFill>
                  <a:schemeClr val="bg1"/>
                </a:solidFill>
              </a:rPr>
              <a:t>эксплантов</a:t>
            </a:r>
            <a:r>
              <a:rPr lang="ru-RU" b="1" dirty="0">
                <a:solidFill>
                  <a:schemeClr val="bg1"/>
                </a:solidFill>
              </a:rPr>
              <a:t> растений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51" y="2786064"/>
            <a:ext cx="6477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Магнитно-импульсная обработка </a:t>
            </a:r>
            <a:r>
              <a:rPr lang="ru-RU" b="1" dirty="0" err="1">
                <a:solidFill>
                  <a:schemeClr val="bg1"/>
                </a:solidFill>
              </a:rPr>
              <a:t>эксплантов</a:t>
            </a:r>
            <a:r>
              <a:rPr lang="ru-RU" b="1" dirty="0">
                <a:solidFill>
                  <a:schemeClr val="bg1"/>
                </a:solidFill>
              </a:rPr>
              <a:t>  растений </a:t>
            </a:r>
          </a:p>
        </p:txBody>
      </p:sp>
      <p:pic>
        <p:nvPicPr>
          <p:cNvPr id="131079" name="Picture 4" descr="DSC_06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1" y="857251"/>
            <a:ext cx="194733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85752" y="3429000"/>
            <a:ext cx="6572249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Тестирование полученных после обработки </a:t>
            </a:r>
            <a:r>
              <a:rPr lang="ru-RU" b="1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микрорастений</a:t>
            </a:r>
            <a:r>
              <a:rPr lang="ru-RU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методами иммуноферментного анализа и </a:t>
            </a:r>
            <a:r>
              <a:rPr lang="ru-RU" b="1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полимеразной</a:t>
            </a:r>
            <a:r>
              <a:rPr lang="ru-RU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цепной реакции с отбором здоровых растений</a:t>
            </a:r>
            <a:endParaRPr lang="ru-RU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dirty="0"/>
          </a:p>
        </p:txBody>
      </p:sp>
      <p:pic>
        <p:nvPicPr>
          <p:cNvPr id="131081" name="Picture 5" descr="IMG_09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1" y="2214563"/>
            <a:ext cx="1714500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 стрелкой 15"/>
          <p:cNvCxnSpPr>
            <a:stCxn id="210948" idx="1"/>
          </p:cNvCxnSpPr>
          <p:nvPr/>
        </p:nvCxnSpPr>
        <p:spPr>
          <a:xfrm rot="10800000" flipV="1">
            <a:off x="6786034" y="1344614"/>
            <a:ext cx="1310217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083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 flipV="1">
            <a:off x="6762751" y="1643063"/>
            <a:ext cx="13335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8" idx="3"/>
          </p:cNvCxnSpPr>
          <p:nvPr/>
        </p:nvCxnSpPr>
        <p:spPr>
          <a:xfrm rot="10800000">
            <a:off x="6762751" y="3000375"/>
            <a:ext cx="142874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90501" y="4500564"/>
            <a:ext cx="666750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chemeClr val="bg2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Микроразмножение</a:t>
            </a:r>
            <a:r>
              <a:rPr lang="ru-RU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и укоренение на питательной среде здоровых растений с последующей высадкой на адаптацию в условия теплицы</a:t>
            </a:r>
            <a:endParaRPr lang="ru-RU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dirty="0"/>
          </a:p>
        </p:txBody>
      </p:sp>
      <p:pic>
        <p:nvPicPr>
          <p:cNvPr id="131087" name="Picture 7" descr="Разработка технологии диагностики вирусов на груше с использованием метода ИФ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2" y="3214688"/>
            <a:ext cx="1238249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Прямая со стрелкой 30"/>
          <p:cNvCxnSpPr/>
          <p:nvPr/>
        </p:nvCxnSpPr>
        <p:spPr>
          <a:xfrm rot="10800000">
            <a:off x="6858000" y="4000500"/>
            <a:ext cx="161925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85752" y="5500688"/>
            <a:ext cx="6572249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chemeClr val="bg2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Повторное тестирование адаптированных растений и закладка маточника</a:t>
            </a:r>
            <a:r>
              <a:rPr lang="en-US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исходных растений в теплице</a:t>
            </a:r>
            <a:endParaRPr lang="ru-RU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dirty="0"/>
          </a:p>
        </p:txBody>
      </p:sp>
      <p:pic>
        <p:nvPicPr>
          <p:cNvPr id="131090" name="Picture 9" descr="DSC_06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6251" y="4500564"/>
            <a:ext cx="21844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285752" y="6143626"/>
            <a:ext cx="6572249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Получение от исходных растений базисных, от базисных – </a:t>
            </a:r>
            <a:r>
              <a:rPr lang="ru-RU" b="1" dirty="0" smtClean="0">
                <a:solidFill>
                  <a:schemeClr val="bg1"/>
                </a:solidFill>
              </a:rPr>
              <a:t>проверенных </a:t>
            </a:r>
            <a:r>
              <a:rPr lang="ru-RU" b="1" dirty="0">
                <a:solidFill>
                  <a:schemeClr val="bg1"/>
                </a:solidFill>
              </a:rPr>
              <a:t>растений</a:t>
            </a:r>
          </a:p>
        </p:txBody>
      </p:sp>
      <p:pic>
        <p:nvPicPr>
          <p:cNvPr id="131092" name="Picture 11" descr="IMG_01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63001" y="5643563"/>
            <a:ext cx="1064684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Прямая со стрелкой 38"/>
          <p:cNvCxnSpPr>
            <a:endCxn id="27" idx="3"/>
          </p:cNvCxnSpPr>
          <p:nvPr/>
        </p:nvCxnSpPr>
        <p:spPr>
          <a:xfrm rot="10800000">
            <a:off x="6858000" y="4857750"/>
            <a:ext cx="123825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33" idx="3"/>
          </p:cNvCxnSpPr>
          <p:nvPr/>
        </p:nvCxnSpPr>
        <p:spPr>
          <a:xfrm rot="10800000">
            <a:off x="6858000" y="5751513"/>
            <a:ext cx="1905000" cy="17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36" idx="3"/>
          </p:cNvCxnSpPr>
          <p:nvPr/>
        </p:nvCxnSpPr>
        <p:spPr>
          <a:xfrm rot="10800000">
            <a:off x="6866467" y="6408739"/>
            <a:ext cx="1896533" cy="206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771" y="365126"/>
            <a:ext cx="11306009" cy="679904"/>
          </a:xfrm>
        </p:spPr>
        <p:txBody>
          <a:bodyPr>
            <a:noAutofit/>
          </a:bodyPr>
          <a:lstStyle/>
          <a:p>
            <a:r>
              <a:rPr lang="ru-RU" altLang="ru-RU" sz="2800" b="1" dirty="0" smtClean="0"/>
              <a:t>Эффективность оздоровления  растений малины от вируса кустистой карликовости с использованием магнитной обработки (МИО)</a:t>
            </a:r>
            <a:endParaRPr lang="ru-RU" sz="28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25151" y="1240971"/>
          <a:ext cx="11346024" cy="4561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020"/>
                <a:gridCol w="1763486"/>
                <a:gridCol w="1418253"/>
                <a:gridCol w="1418253"/>
                <a:gridCol w="1418253"/>
                <a:gridCol w="1418253"/>
                <a:gridCol w="1418253"/>
                <a:gridCol w="1418253"/>
              </a:tblGrid>
              <a:tr h="23036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Вариант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Выход здоровых растений, %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Индекс зараженности*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Арбат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Малаховка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 среднем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Арбат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Малаховка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 среднем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</a:tr>
              <a:tr h="663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Контроль – без обработки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33,3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33,3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33,3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2,0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2,0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2,0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</a:tr>
              <a:tr h="966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МИО с нарастанием частоты 3,2-51,2 Гц,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25,0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42,9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34,0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1,95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1,6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1,78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</a:tr>
              <a:tr h="966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МИО со снижением частоты 51,2-3,2 Гц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50,0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33,3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41,7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1,90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1,7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1,80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</a:tr>
              <a:tr h="966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МИО с нарастанием и спадом 3,2-51,2-3,2 Гц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50,0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75,0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1,93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1,45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1,69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8" marB="46038" anchor="ctr" horzOverflow="overflow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pPr/>
              <a:t>12</a:t>
            </a:fld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12192000" cy="100011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dirty="0" smtClean="0"/>
              <a:t>Расчет себестоимости получения оздоровленных исходных растений ягодных культур (10 растений)(руб.)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1380931" y="1026367"/>
          <a:ext cx="10525360" cy="4788316"/>
        </p:xfrm>
        <a:graphic>
          <a:graphicData uri="http://schemas.openxmlformats.org/drawingml/2006/table">
            <a:tbl>
              <a:tblPr/>
              <a:tblGrid>
                <a:gridCol w="548174"/>
                <a:gridCol w="7615712"/>
                <a:gridCol w="2361474"/>
              </a:tblGrid>
              <a:tr h="500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707" marR="23707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Виды затрат</a:t>
                      </a:r>
                    </a:p>
                  </a:txBody>
                  <a:tcPr marL="23707" marR="23707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707" marR="23707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71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Зарплата сотрудников и рабочих зеленого хозяйства с начислениями 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166447,78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07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Стоимость исходного растительного материала и индикаторов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2500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50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Оплата электроэнергии 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5977,39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50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Оплата водоснабжения и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канализования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1754,57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63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Стоимость диагностических наборов для ИФА и расходных материалов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18385,56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Стоимость диагностических наборов для ПЦР и расходных материалов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37557,63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Стоимость субстрата (почвенная смесь) и питательной среды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1045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Оплата отопления зимней теплицы и кабинетов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3597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Стоимость малоценного инвентаря, контейнеров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8710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Амортизационные отчисления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20400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Итого прямых затрат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266375,37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Накладные расходы (70 %)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186462,75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Всего затрат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452838,12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3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Выход растений категории "исходное растение"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3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Себестоимость 1 исходного растения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45283,81</a:t>
                      </a:r>
                    </a:p>
                  </a:txBody>
                  <a:tcPr marL="23707" marR="23707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4476"/>
            <a:ext cx="12192000" cy="14319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/>
              <a:t>Экономическая оценка получения проверенных растений малины </a:t>
            </a:r>
            <a:br>
              <a:rPr lang="ru-RU" sz="2400" b="1" dirty="0" smtClean="0"/>
            </a:br>
            <a:r>
              <a:rPr lang="ru-RU" sz="2400" b="1" dirty="0" smtClean="0"/>
              <a:t>в зависимости от способа оздоровления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 flipH="1">
            <a:off x="11819468" y="1928813"/>
            <a:ext cx="182033" cy="419100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24947" y="1428751"/>
          <a:ext cx="10494521" cy="4908561"/>
        </p:xfrm>
        <a:graphic>
          <a:graphicData uri="http://schemas.openxmlformats.org/drawingml/2006/table">
            <a:tbl>
              <a:tblPr/>
              <a:tblGrid>
                <a:gridCol w="5084398"/>
                <a:gridCol w="1553459"/>
                <a:gridCol w="1343376"/>
                <a:gridCol w="1256644"/>
                <a:gridCol w="1256644"/>
              </a:tblGrid>
              <a:tr h="3587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Экономический показатель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оздоровления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6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меристем (стандарт)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Магнито-терапия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vitro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Хемо-терапия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vitro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Термотерапия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vitro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 растений, шт.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12705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21175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Затраты, тыс. руб.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2237,9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3489,5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3483,2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3107,3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Себестоимость одного растения, руб.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176,1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146,7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 от реализации, тыс. руб.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3176,3 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6352,5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6352,5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5293,7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Прибыль, тыс. руб.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938,4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2863,0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2869,4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2186,4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рентабельности, %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2A2A1C2-33A1-0A40-9D8E-135DBE65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pPr/>
              <a:t>15</a:t>
            </a:fld>
            <a:endParaRPr lang="x-none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99B9EF-5E59-BA06-5A4E-81A86B471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FB83D7-F778-3945-83F2-E2D258872A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51588" y="2999678"/>
            <a:ext cx="7535008" cy="312613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Контакты докладчика: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err="1" smtClean="0"/>
              <a:t>Упадышев</a:t>
            </a:r>
            <a:r>
              <a:rPr lang="ru-RU" dirty="0" smtClean="0"/>
              <a:t> Михаил </a:t>
            </a:r>
            <a:r>
              <a:rPr lang="ru-RU" dirty="0" err="1" smtClean="0"/>
              <a:t>Тарьевич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главный научный сотрудник</a:t>
            </a: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Телефон 8-495-329-53-66</a:t>
            </a: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dirty="0" smtClean="0"/>
              <a:t>virlabor@mail.ru</a:t>
            </a:r>
            <a:r>
              <a:rPr lang="ru-RU" dirty="0" smtClean="0"/>
              <a:t> 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Сайт: </a:t>
            </a:r>
            <a:r>
              <a:rPr lang="en-US" dirty="0" smtClean="0"/>
              <a:t>fncsad@fncsad.ru</a:t>
            </a:r>
            <a:endParaRPr lang="ru-RU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xmlns="" id="{6FAB1E95-EDEC-4F21-C63A-B4EDD66E1DD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9755" y="406383"/>
            <a:ext cx="8965574" cy="133032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«</a:t>
            </a:r>
            <a:r>
              <a:rPr lang="ru-RU" sz="2400" dirty="0" smtClean="0">
                <a:solidFill>
                  <a:srgbClr val="00B050"/>
                </a:solidFill>
              </a:rPr>
              <a:t>ФЕДЕРАЛЬНЫЙ НАУЧНЫЙ </a:t>
            </a:r>
            <a:r>
              <a:rPr lang="ru-RU" sz="2400" dirty="0" smtClean="0">
                <a:solidFill>
                  <a:srgbClr val="00B050"/>
                </a:solidFill>
              </a:rPr>
              <a:t>СЕЛЕКЦИОННО-ТЕХНОЛОГИЧЕСКИЙ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ЦЕНТР </a:t>
            </a:r>
            <a:r>
              <a:rPr lang="ru-RU" sz="2400" dirty="0" smtClean="0">
                <a:solidFill>
                  <a:srgbClr val="00B050"/>
                </a:solidFill>
              </a:rPr>
              <a:t>САДОВОДСТВА И ПИТОМНИКОВОДСТВА»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(ФГБНУ ФНЦ Садоводства</a:t>
            </a:r>
            <a:r>
              <a:rPr lang="ru-RU" sz="2400" dirty="0" smtClean="0">
                <a:solidFill>
                  <a:srgbClr val="00B050"/>
                </a:solidFill>
              </a:rPr>
              <a:t>)</a:t>
            </a:r>
            <a:endParaRPr lang="ru-RU" sz="2400" dirty="0" smtClean="0">
              <a:solidFill>
                <a:srgbClr val="00B050"/>
              </a:solidFill>
            </a:endParaRP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E8EF25FD-C632-B473-91A4-40D95B5676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5329" y="1071546"/>
            <a:ext cx="1548470" cy="180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887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24418" y="1"/>
            <a:ext cx="11180233" cy="14319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/>
              <a:t>Вирусы и фитоплазмы, которые должны отсутствовать в посадочном материале ягодных культур </a:t>
            </a:r>
            <a:br>
              <a:rPr lang="ru-RU" sz="2800" b="1" dirty="0" smtClean="0"/>
            </a:br>
            <a:r>
              <a:rPr lang="ru-RU" sz="2800" b="1" dirty="0" smtClean="0"/>
              <a:t>(в соответствии с ГОСТ 59653-2021)</a:t>
            </a:r>
          </a:p>
        </p:txBody>
      </p:sp>
      <p:graphicFrame>
        <p:nvGraphicFramePr>
          <p:cNvPr id="118830" name="Group 46"/>
          <p:cNvGraphicFramePr>
            <a:graphicFrameLocks noGrp="1"/>
          </p:cNvGraphicFramePr>
          <p:nvPr>
            <p:ph type="tbl" idx="1"/>
          </p:nvPr>
        </p:nvGraphicFramePr>
        <p:xfrm>
          <a:off x="334433" y="1557339"/>
          <a:ext cx="11616267" cy="4657745"/>
        </p:xfrm>
        <a:graphic>
          <a:graphicData uri="http://schemas.openxmlformats.org/drawingml/2006/table">
            <a:tbl>
              <a:tblPr/>
              <a:tblGrid>
                <a:gridCol w="11616267"/>
              </a:tblGrid>
              <a:tr h="955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смородине: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вирусы реверсии черной смородины, рябухи, мозаики резухи, кольцевой пятнистости малины, черной кольцевой пятнистости томата, латентной кольцевой пятнистости земляники, огуречной мозаики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41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малине: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вирусы кустистой карликовости малины, мозаики резухи, кольцевой пятнистости малины, черной кольцевой пятнистости  томата, латентной кольцевой пятнистости земляники, хлороза жилок малины;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фитоплазма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израстания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2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землянике: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вирусы морщинистости земляники, крапчатости земляники, мозаики резухи, кольцевой пятнистости малины, черной кольцевой пятнистости  томата, латентной кольцевой пятнистости земляники,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слабого пожелтения краев листьев земляники, окаймления жилок земляники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фитоплазма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позеленения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лепестков земляники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крыжовнике: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вирусы окаймления жилок крыжовника, мозаики резухи, кольцевой пятнистости малины, черной кольцевой пятнистости томата, латентной кольцевой пятнистости земляники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24418" y="115889"/>
            <a:ext cx="11180233" cy="1431925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91139" name="Rectangle 3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102784" y="260351"/>
            <a:ext cx="103695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 smtClean="0">
                <a:cs typeface="Times New Roman" pitchFamily="18" charset="0"/>
              </a:rPr>
              <a:t>Распространенность </a:t>
            </a:r>
            <a:r>
              <a:rPr lang="ru-RU" sz="2800" b="1" dirty="0">
                <a:cs typeface="Times New Roman" pitchFamily="18" charset="0"/>
              </a:rPr>
              <a:t>вирусов в насаждениях </a:t>
            </a:r>
            <a:r>
              <a:rPr lang="ru-RU" sz="2800" b="1" dirty="0" smtClean="0">
                <a:cs typeface="Times New Roman" pitchFamily="18" charset="0"/>
              </a:rPr>
              <a:t>ягодных </a:t>
            </a:r>
            <a:r>
              <a:rPr lang="ru-RU" sz="2800" b="1" dirty="0">
                <a:cs typeface="Times New Roman" pitchFamily="18" charset="0"/>
              </a:rPr>
              <a:t>культур Нечерноземной </a:t>
            </a:r>
            <a:r>
              <a:rPr lang="ru-RU" sz="2800" b="1" dirty="0" smtClean="0">
                <a:cs typeface="Times New Roman" pitchFamily="18" charset="0"/>
              </a:rPr>
              <a:t>зоны </a:t>
            </a:r>
            <a:r>
              <a:rPr lang="ru-RU" sz="2800" b="1" dirty="0">
                <a:cs typeface="Times New Roman" pitchFamily="18" charset="0"/>
              </a:rPr>
              <a:t>России </a:t>
            </a:r>
            <a:r>
              <a:rPr lang="ru-RU" sz="2800" b="1" dirty="0" smtClean="0">
                <a:cs typeface="Times New Roman" pitchFamily="18" charset="0"/>
              </a:rPr>
              <a:t>(в </a:t>
            </a:r>
            <a:r>
              <a:rPr lang="ru-RU" sz="2800" b="1" dirty="0">
                <a:cs typeface="Times New Roman" pitchFamily="18" charset="0"/>
              </a:rPr>
              <a:t>среднем за </a:t>
            </a:r>
            <a:r>
              <a:rPr lang="ru-RU" sz="2800" b="1" dirty="0" smtClean="0">
                <a:cs typeface="Times New Roman" pitchFamily="18" charset="0"/>
              </a:rPr>
              <a:t>1995-2021 гг.)</a:t>
            </a:r>
            <a:endParaRPr lang="ru-RU" sz="2800" b="1" dirty="0"/>
          </a:p>
        </p:txBody>
      </p:sp>
      <p:graphicFrame>
        <p:nvGraphicFramePr>
          <p:cNvPr id="91321" name="Group 185"/>
          <p:cNvGraphicFramePr>
            <a:graphicFrameLocks noGrp="1"/>
          </p:cNvGraphicFramePr>
          <p:nvPr/>
        </p:nvGraphicFramePr>
        <p:xfrm>
          <a:off x="190459" y="1285861"/>
          <a:ext cx="11811082" cy="4953751"/>
        </p:xfrm>
        <a:graphic>
          <a:graphicData uri="http://schemas.openxmlformats.org/drawingml/2006/table">
            <a:tbl>
              <a:tblPr/>
              <a:tblGrid>
                <a:gridCol w="1936921"/>
                <a:gridCol w="7679093"/>
                <a:gridCol w="2195068"/>
              </a:tblGrid>
              <a:tr h="7757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Вирусы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Зараженность, %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88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Малина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Мозаика резухи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ArMV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кольцевая пятнистость малины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RpRSV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латентная кольцевая пятнистость земляники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SLRSV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черная кольцевая пятнистость томата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TBRV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83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Кустистая карликовость малины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,0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35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Смородина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ArMV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RpRSV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SLRSV, TBRV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83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Реверсия черной смородины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BRV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72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Земляника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ArMV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RpRSV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SLRSV, TBRV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72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Морщинистость, крапчатость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10-17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57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Крыжовник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ArMV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RpRSV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SLRSV, TBRV,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окаймление жилок крыжовника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1DF27F8-EF5F-E8E1-12EC-63AD05EE9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566" y="365125"/>
            <a:ext cx="9233210" cy="577267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Диагностика вирусов осуществляется: </a:t>
            </a:r>
            <a:endParaRPr lang="ru-RU" sz="36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6819A51-9BB6-F240-1004-E0595998A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42392"/>
            <a:ext cx="9835376" cy="5365101"/>
          </a:xfrm>
        </p:spPr>
        <p:txBody>
          <a:bodyPr/>
          <a:lstStyle/>
          <a:p>
            <a:r>
              <a:rPr lang="ru-RU" dirty="0" smtClean="0"/>
              <a:t>визуально (по наличию симптомов),</a:t>
            </a:r>
          </a:p>
          <a:p>
            <a:r>
              <a:rPr lang="ru-RU" dirty="0" smtClean="0"/>
              <a:t>путем тестирования на травянистых и древесных индикаторах,</a:t>
            </a:r>
          </a:p>
          <a:p>
            <a:r>
              <a:rPr lang="ru-RU" dirty="0" smtClean="0"/>
              <a:t>серологическими (иммуноферментный анализ), </a:t>
            </a:r>
          </a:p>
          <a:p>
            <a:r>
              <a:rPr lang="ru-RU" dirty="0" smtClean="0"/>
              <a:t>молекулярными методами (ПЦР, ПЦР в реальном времени),</a:t>
            </a:r>
          </a:p>
          <a:p>
            <a:r>
              <a:rPr lang="ru-RU" dirty="0" smtClean="0"/>
              <a:t>электронной микроскопией.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C7B110F-9413-46D7-107A-27592CB8CC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55765" y="161619"/>
            <a:ext cx="1529069" cy="1529069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297" y="3800452"/>
            <a:ext cx="2052912" cy="225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6055567"/>
            <a:ext cx="2472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Вирус морщинистости </a:t>
            </a:r>
          </a:p>
          <a:p>
            <a:r>
              <a:rPr lang="ru-RU" b="1" dirty="0" smtClean="0"/>
              <a:t>земляники</a:t>
            </a:r>
            <a:endParaRPr lang="ru-RU" b="1" dirty="0"/>
          </a:p>
        </p:txBody>
      </p:sp>
      <p:pic>
        <p:nvPicPr>
          <p:cNvPr id="11" name="Picture 4" descr="d360f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8851" y="3800452"/>
            <a:ext cx="2118546" cy="225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472793" y="6055566"/>
            <a:ext cx="1884604" cy="802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Вирус кустистой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карликовости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малины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6901" y="3800452"/>
            <a:ext cx="1951221" cy="225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357397" y="6055567"/>
            <a:ext cx="2472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Вирус реверсии черной смородины</a:t>
            </a:r>
            <a:endParaRPr lang="ru-RU" b="1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34247" y="3800452"/>
            <a:ext cx="1825412" cy="225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6438122" y="6055567"/>
            <a:ext cx="2472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Вирус окаймления жилок крыжовника</a:t>
            </a:r>
            <a:endParaRPr lang="ru-RU" b="1" dirty="0"/>
          </a:p>
        </p:txBody>
      </p:sp>
      <p:pic>
        <p:nvPicPr>
          <p:cNvPr id="18" name="Рисунок 17" descr="C:\Users\ПК\Downloads\20211229_151135 (1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10915" y="3800452"/>
            <a:ext cx="2108720" cy="225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8783216" y="6055567"/>
            <a:ext cx="2472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Фитоплазма </a:t>
            </a:r>
            <a:r>
              <a:rPr lang="ru-RU" b="1" dirty="0" err="1" smtClean="0"/>
              <a:t>израстания</a:t>
            </a:r>
            <a:r>
              <a:rPr lang="ru-RU" b="1" dirty="0" smtClean="0"/>
              <a:t> малины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5604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pPr/>
              <a:t>5</a:t>
            </a:fld>
            <a:endParaRPr lang="x-none"/>
          </a:p>
        </p:txBody>
      </p:sp>
      <p:pic>
        <p:nvPicPr>
          <p:cNvPr id="5" name="Picture 2" descr="C:\Users\ПК\Documents\Упадышев\фото\Фото табака и рябины\FSCN17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96351" y="811764"/>
            <a:ext cx="2763982" cy="206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71804" y="365126"/>
            <a:ext cx="11417976" cy="4466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 smtClean="0"/>
              <a:t>Тестирование на травянистых индикаторах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11690" y="811763"/>
            <a:ext cx="75049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Используют табак (</a:t>
            </a:r>
            <a:r>
              <a:rPr lang="en-US" dirty="0" smtClean="0"/>
              <a:t>N. </a:t>
            </a:r>
            <a:r>
              <a:rPr lang="en-US" dirty="0" err="1" smtClean="0"/>
              <a:t>chlevelandii</a:t>
            </a:r>
            <a:r>
              <a:rPr lang="en-US" dirty="0" smtClean="0"/>
              <a:t>), </a:t>
            </a:r>
            <a:r>
              <a:rPr lang="ru-RU" dirty="0" smtClean="0"/>
              <a:t>лебеду (</a:t>
            </a:r>
            <a:r>
              <a:rPr lang="en-US" dirty="0" smtClean="0"/>
              <a:t>Ch. quinoa)</a:t>
            </a:r>
            <a:r>
              <a:rPr lang="ru-RU" dirty="0" smtClean="0"/>
              <a:t>, огурец </a:t>
            </a:r>
            <a:r>
              <a:rPr lang="en-US" dirty="0" smtClean="0"/>
              <a:t>(C. </a:t>
            </a:r>
            <a:r>
              <a:rPr lang="en-US" dirty="0" err="1" smtClean="0"/>
              <a:t>sativus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К преимуществам метода можно отнести отсутствие необходимости использования дорогостоящего оборудования, простоту выполнения и небольшую продолжительность теста во времени. </a:t>
            </a:r>
          </a:p>
          <a:p>
            <a:pPr algn="just"/>
            <a:r>
              <a:rPr lang="ru-RU" dirty="0" smtClean="0"/>
              <a:t>Стоимость  во ВНИИКР 1 образца – 1000 руб.</a:t>
            </a:r>
          </a:p>
          <a:p>
            <a:pPr algn="just"/>
            <a:r>
              <a:rPr lang="ru-RU" dirty="0" smtClean="0"/>
              <a:t>Недостаток – низкая специфичность метода, затрудняющая точную идентификацию возбудителя.</a:t>
            </a:r>
          </a:p>
          <a:p>
            <a:pPr algn="just"/>
            <a:endParaRPr lang="ru-RU" dirty="0" smtClean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05068" y="2881633"/>
            <a:ext cx="10888825" cy="710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Тестирование на древесных индикаторах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82351" y="3377682"/>
            <a:ext cx="107115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Осуществляется «бутылочным» тестом, щитком коры, копулировкой, врасщеп, верхушкой побега, сближением. Преимущества: возможность установления вирусной природы выявляемых болезней и осуществления видовой дифференциации возбудителей. Недостатки: длительный период тестирования (0,5-1 год), высокая трудоемкость и себестоимость, необходимость тепличных площадей. </a:t>
            </a:r>
          </a:p>
          <a:p>
            <a:pPr algn="just"/>
            <a:r>
              <a:rPr lang="ru-RU" dirty="0" smtClean="0"/>
              <a:t>Для земляники используют индикаторные клоны </a:t>
            </a:r>
            <a:r>
              <a:rPr lang="en-US" dirty="0" smtClean="0"/>
              <a:t>F. </a:t>
            </a:r>
            <a:r>
              <a:rPr lang="en-US" dirty="0" err="1" smtClean="0"/>
              <a:t>vesca</a:t>
            </a:r>
            <a:r>
              <a:rPr lang="en-US" dirty="0" smtClean="0"/>
              <a:t> (</a:t>
            </a:r>
            <a:r>
              <a:rPr lang="en-US" dirty="0" err="1" smtClean="0"/>
              <a:t>Alpina</a:t>
            </a:r>
            <a:r>
              <a:rPr lang="en-US" dirty="0" smtClean="0"/>
              <a:t>, </a:t>
            </a:r>
            <a:r>
              <a:rPr lang="ru-RU" dirty="0" smtClean="0"/>
              <a:t>ИС-4, ИС-5, </a:t>
            </a:r>
            <a:r>
              <a:rPr lang="en-US" dirty="0" smtClean="0"/>
              <a:t>FV-72)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для малины - малину черную, малину красную </a:t>
            </a:r>
            <a:r>
              <a:rPr lang="en-US" dirty="0" err="1" smtClean="0"/>
              <a:t>Malling</a:t>
            </a:r>
            <a:r>
              <a:rPr lang="en-US" dirty="0" smtClean="0"/>
              <a:t> </a:t>
            </a:r>
            <a:r>
              <a:rPr lang="ru-RU" dirty="0" smtClean="0"/>
              <a:t>Р</a:t>
            </a:r>
            <a:r>
              <a:rPr lang="en-US" dirty="0" err="1" smtClean="0"/>
              <a:t>romise</a:t>
            </a:r>
            <a:r>
              <a:rPr lang="en-US" dirty="0" smtClean="0"/>
              <a:t>, Norfolk Quant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для смородины – сорта Катюша, Лунная, </a:t>
            </a:r>
            <a:r>
              <a:rPr lang="en-US" dirty="0" smtClean="0"/>
              <a:t>Baldwin, </a:t>
            </a:r>
            <a:r>
              <a:rPr lang="en-US" dirty="0" err="1" smtClean="0"/>
              <a:t>Ojebyn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для крыжовника – сорта Родник, Финик, Смена,</a:t>
            </a:r>
            <a:r>
              <a:rPr lang="en-US" dirty="0" smtClean="0"/>
              <a:t> </a:t>
            </a:r>
            <a:r>
              <a:rPr lang="en-US" dirty="0" err="1" smtClean="0"/>
              <a:t>Leveller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К\Desktop\mikroplanshetnyy-rider-amr-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1356" y="4178755"/>
            <a:ext cx="2536371" cy="2536371"/>
          </a:xfrm>
          <a:prstGeom prst="rect">
            <a:avLst/>
          </a:prstGeom>
          <a:noFill/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09601" y="1"/>
            <a:ext cx="11180233" cy="50385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/>
              <a:t>Иммуноферментный анализ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sz="quarter" idx="1"/>
          </p:nvPr>
        </p:nvSpPr>
        <p:spPr>
          <a:xfrm>
            <a:off x="190501" y="503853"/>
            <a:ext cx="11603567" cy="6211273"/>
          </a:xfrm>
        </p:spPr>
        <p:txBody>
          <a:bodyPr/>
          <a:lstStyle/>
          <a:p>
            <a:pPr algn="just" eaLnBrk="1" hangingPunct="1"/>
            <a:r>
              <a:rPr lang="ru-RU" sz="2400" dirty="0" smtClean="0"/>
              <a:t>До настоящего времени ИФА является широко применяемым, высокопроизводительным и высокочувствительным методом диагностики вирусов. К преимуществам ИФА относятся возможность автоматизации большинства этапов анализа и пригодность для массового тестирования растений (сотни образцов в течении 3 дней). Недостатки: </a:t>
            </a:r>
            <a:r>
              <a:rPr lang="ru-RU" sz="2400" dirty="0" err="1" smtClean="0"/>
              <a:t>антисыворотки</a:t>
            </a:r>
            <a:r>
              <a:rPr lang="ru-RU" sz="2400" dirty="0" smtClean="0"/>
              <a:t> производятся за рубежом и в связи с санкциями – сложность их получения и длительный период ожидания после заказа (около полугода). Стоимость </a:t>
            </a:r>
            <a:r>
              <a:rPr lang="ru-RU" sz="2400" dirty="0" err="1" smtClean="0"/>
              <a:t>антисывороток</a:t>
            </a:r>
            <a:r>
              <a:rPr lang="ru-RU" sz="2400" dirty="0" smtClean="0"/>
              <a:t> на 1 образец на 1 вирус – около 120 </a:t>
            </a:r>
            <a:r>
              <a:rPr lang="ru-RU" sz="2400" dirty="0" err="1" smtClean="0"/>
              <a:t>руб</a:t>
            </a:r>
            <a:r>
              <a:rPr lang="ru-RU" sz="2400" dirty="0" smtClean="0"/>
              <a:t>, но с учетом амортизации оборудования и трудовых затрат – себестоимость 1500-2000 </a:t>
            </a:r>
            <a:r>
              <a:rPr lang="ru-RU" sz="2400" dirty="0" err="1" smtClean="0"/>
              <a:t>руб</a:t>
            </a:r>
            <a:r>
              <a:rPr lang="ru-RU" sz="2400" dirty="0" smtClean="0"/>
              <a:t>, во ВНИИКР стоимость 3100 </a:t>
            </a:r>
            <a:r>
              <a:rPr lang="ru-RU" sz="2400" dirty="0" err="1" smtClean="0"/>
              <a:t>руб</a:t>
            </a:r>
            <a:r>
              <a:rPr lang="ru-RU" sz="2400" dirty="0" smtClean="0"/>
              <a:t> за образец. С оборудованием больших проблем нет, на смену американским пришли китайские приборы (</a:t>
            </a:r>
            <a:r>
              <a:rPr lang="en-US" sz="2400" dirty="0" smtClean="0"/>
              <a:t>AMR-100)</a:t>
            </a:r>
            <a:r>
              <a:rPr lang="ru-RU" sz="2400" dirty="0" smtClean="0"/>
              <a:t>.</a:t>
            </a:r>
          </a:p>
          <a:p>
            <a:pPr algn="just" eaLnBrk="1" hangingPunct="1"/>
            <a:r>
              <a:rPr lang="ru-RU" sz="2400" dirty="0" smtClean="0"/>
              <a:t>На большинстве ягодных культур для ИФА используют верхушечные листья в июне.</a:t>
            </a:r>
          </a:p>
          <a:p>
            <a:pPr algn="just" eaLnBrk="1" hangingPunct="1"/>
            <a:endParaRPr lang="ru-RU" sz="2400" dirty="0" smtClean="0"/>
          </a:p>
          <a:p>
            <a:pPr eaLnBrk="1" hangingPunct="1">
              <a:buNone/>
            </a:pPr>
            <a:endParaRPr lang="ru-RU" dirty="0" smtClean="0"/>
          </a:p>
        </p:txBody>
      </p:sp>
      <p:pic>
        <p:nvPicPr>
          <p:cNvPr id="4" name="Picture 2" descr="DSCF01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18368" y="4313595"/>
            <a:ext cx="2788946" cy="2091710"/>
          </a:xfrm>
          <a:prstGeom prst="rect">
            <a:avLst/>
          </a:prstGeom>
        </p:spPr>
      </p:pic>
      <p:pic>
        <p:nvPicPr>
          <p:cNvPr id="5" name="Picture 4" descr="DSC031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5377" y="4313595"/>
            <a:ext cx="3507359" cy="209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666752" y="142877"/>
            <a:ext cx="11180233" cy="47294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/>
              <a:t>Преимущества ПЦР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0500" y="615822"/>
            <a:ext cx="11811000" cy="5146804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200" dirty="0" smtClean="0"/>
              <a:t>Основными преимуществами ПЦР являются высокая чувствительность и возможность выполнения  анализа в течение одного рабочего дня.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200" dirty="0" smtClean="0"/>
              <a:t>ПЦР примерно в 100-1000 раз характеризуется более высокой чувствительностью по сравнению с ИФА.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200" dirty="0" smtClean="0"/>
              <a:t>Благодаря ПЦР появилась возможность </a:t>
            </a:r>
            <a:r>
              <a:rPr lang="ru-RU" sz="2200" dirty="0" err="1" smtClean="0"/>
              <a:t>экспресс-диагностики</a:t>
            </a:r>
            <a:r>
              <a:rPr lang="ru-RU" sz="2200" dirty="0" smtClean="0"/>
              <a:t> таких вирусов, как вирус желтой </a:t>
            </a:r>
            <a:r>
              <a:rPr lang="ru-RU" sz="2200" dirty="0" err="1" smtClean="0"/>
              <a:t>сетчатости</a:t>
            </a:r>
            <a:r>
              <a:rPr lang="ru-RU" sz="2200" dirty="0" smtClean="0"/>
              <a:t> малины, окаймления жилок крыжовника, реверсии черной смородины, морщинистости, крапчатости земляники, окаймления жилок земляники и других, для которых отсутствуют </a:t>
            </a:r>
            <a:r>
              <a:rPr lang="ru-RU" sz="2200" dirty="0" err="1" smtClean="0"/>
              <a:t>антисыворотки</a:t>
            </a:r>
            <a:r>
              <a:rPr lang="ru-RU" sz="2200" dirty="0" smtClean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200" dirty="0" smtClean="0"/>
              <a:t>Одним из преимуществ ПЦР является возможность эффективной диагностики вирусов в тканях находящихся в состоянии покоя растений, в частности, в коре и древесине.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200" dirty="0" smtClean="0"/>
              <a:t>Недостатки: высокая стоимость, сложность выделения вирусной РНК или ДНК. Стоимость во ВНИИКР ПЦР в реальном времени – 3000 </a:t>
            </a:r>
            <a:r>
              <a:rPr lang="ru-RU" sz="2200" dirty="0" err="1" smtClean="0"/>
              <a:t>руб</a:t>
            </a:r>
            <a:r>
              <a:rPr lang="ru-RU" sz="2200" dirty="0" smtClean="0"/>
              <a:t> (+620 </a:t>
            </a:r>
            <a:r>
              <a:rPr lang="ru-RU" sz="2200" dirty="0" err="1" smtClean="0"/>
              <a:t>руб</a:t>
            </a:r>
            <a:r>
              <a:rPr lang="ru-RU" sz="2200" dirty="0" smtClean="0"/>
              <a:t> подготовка 1 образца), ПЦР (</a:t>
            </a:r>
            <a:r>
              <a:rPr lang="ru-RU" sz="2200" dirty="0" err="1" smtClean="0"/>
              <a:t>форез</a:t>
            </a:r>
            <a:r>
              <a:rPr lang="ru-RU" sz="2200" dirty="0" smtClean="0"/>
              <a:t>) – 2600 руб.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4" name="Рисунок 3" descr="Амплификатор Real-time CFX96 Touch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718" y="4828392"/>
            <a:ext cx="1608814" cy="166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43415" y="4828392"/>
            <a:ext cx="2916413" cy="1516072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/>
            </a:solidFill>
          </a:ln>
        </p:spPr>
      </p:pic>
      <p:pic>
        <p:nvPicPr>
          <p:cNvPr id="6" name="Содержимое 4" descr="C:\Users\ПК\Desktop\Отчеты 2019\Гели фото на вирусы для отчета\foto Amp3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99584" y="4828392"/>
            <a:ext cx="1380930" cy="1516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971" y="0"/>
            <a:ext cx="10224972" cy="622408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000" b="1" dirty="0" smtClean="0"/>
              <a:t>В системе производства проверенного посадочного материала ягодных культур на начальном этапе наиболее затратным считается процесс получения исходных и базисных растений.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Встает вопрос: имеется ли экономическая целесообразность оздоровления растений от вирусов и других вредных организмов? </a:t>
            </a:r>
            <a:br>
              <a:rPr lang="ru-RU" sz="2000" b="1" dirty="0" smtClean="0"/>
            </a:br>
            <a:r>
              <a:rPr lang="ru-RU" sz="2000" b="1" dirty="0" smtClean="0"/>
              <a:t>Как показывают расчеты, имеется.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>Общеизвестным фактом является снижение урожайности вследствие зараженности вирусами у многих сортов садовых культур на 20-30 %, в то время как ежегодная прибавка урожая всего в 1-3 % у свободных от вредоносных вирусов растений в сравнении с зараженными полностью компенсирует затраты на оздоровление.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Например, на малине сорта Журавлик урожай у свободных от вирусов растений на 400 кг/га превысил урожай зараженных растений. Прибавка стоимости продукции составила около 100 000 </a:t>
            </a:r>
            <a:r>
              <a:rPr lang="ru-RU" sz="2000" b="1" dirty="0" err="1" smtClean="0"/>
              <a:t>руб</a:t>
            </a:r>
            <a:r>
              <a:rPr lang="ru-RU" sz="2000" b="1" dirty="0" smtClean="0"/>
              <a:t>, а затраты на оздоровление – 103445 руб. 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Следовательно, за 1 год эксплуатации промышленной плантации малины окупаются затраты на оздоровление растений, за 8 лет эксплуатации разница в стоимости реализованной продукции между свободными от вирусов и зараженными насаждениями составила 748 000 </a:t>
            </a:r>
            <a:r>
              <a:rPr lang="ru-RU" sz="2000" b="1" dirty="0" err="1" smtClean="0"/>
              <a:t>руб</a:t>
            </a:r>
            <a:r>
              <a:rPr lang="ru-RU" sz="2000" b="1" dirty="0" smtClean="0"/>
              <a:t>/га.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8376" y="727788"/>
            <a:ext cx="10702212" cy="5738325"/>
          </a:xfrm>
        </p:spPr>
        <p:txBody>
          <a:bodyPr/>
          <a:lstStyle/>
          <a:p>
            <a:pPr algn="just">
              <a:lnSpc>
                <a:spcPct val="80000"/>
              </a:lnSpc>
              <a:defRPr/>
            </a:pPr>
            <a:r>
              <a:rPr lang="ru-RU" sz="2400" dirty="0" smtClean="0"/>
              <a:t>Традиционным методом оздоровления является суховоздушная термотерапия, которая проводится при 38 С. Успех термотерапии зависит от свойств вирусов и устойчивости растений к высокой температуре.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dirty="0" smtClean="0"/>
              <a:t>Многие вирусы, например, кустистой карликовости малины, </a:t>
            </a:r>
            <a:r>
              <a:rPr lang="ru-RU" sz="2400" dirty="0" err="1" smtClean="0"/>
              <a:t>неповирусы</a:t>
            </a:r>
            <a:r>
              <a:rPr lang="ru-RU" sz="2400" dirty="0" smtClean="0"/>
              <a:t> являются </a:t>
            </a:r>
            <a:r>
              <a:rPr lang="ru-RU" sz="2400" dirty="0" err="1" smtClean="0"/>
              <a:t>термостабильными</a:t>
            </a:r>
            <a:r>
              <a:rPr lang="ru-RU" sz="2400" dirty="0" smtClean="0"/>
              <a:t>, что затрудняет оздоровление от них методом термотерапии.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dirty="0" smtClean="0"/>
              <a:t>Несмотря на </a:t>
            </a:r>
            <a:r>
              <a:rPr lang="ru-RU" sz="2400" dirty="0" err="1" smtClean="0"/>
              <a:t>затратность</a:t>
            </a:r>
            <a:r>
              <a:rPr lang="ru-RU" sz="2400" dirty="0" smtClean="0"/>
              <a:t>, метод термотерапии в ряде случаев позволяет в течение 1 года получить свободные от вирусов растения.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dirty="0" smtClean="0"/>
              <a:t>Для ягодных </a:t>
            </a:r>
            <a:r>
              <a:rPr lang="ru-RU" sz="2400" dirty="0" smtClean="0"/>
              <a:t>культур при </a:t>
            </a:r>
            <a:r>
              <a:rPr lang="ru-RU" sz="2400" dirty="0" smtClean="0"/>
              <a:t>термотерапии </a:t>
            </a:r>
            <a:r>
              <a:rPr lang="ru-RU" sz="2400" dirty="0" smtClean="0"/>
              <a:t>существует возможность оздоровления </a:t>
            </a:r>
            <a:r>
              <a:rPr lang="ru-RU" sz="2400" dirty="0" smtClean="0"/>
              <a:t>непосредственно </a:t>
            </a:r>
            <a:r>
              <a:rPr lang="ru-RU" sz="2400" dirty="0" smtClean="0"/>
              <a:t>интактных растений, однако для увеличения выхода здоровых растений практикуют сочетание термотерапии + культуры меристем.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pPr/>
              <a:t>9</a:t>
            </a:fld>
            <a:endParaRPr lang="x-none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09127" y="183793"/>
            <a:ext cx="11168742" cy="3626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Методы оздоровления посадочного материала от вирусов</a:t>
            </a:r>
            <a:endParaRPr lang="ru-RU" sz="3200" b="1" dirty="0"/>
          </a:p>
        </p:txBody>
      </p:sp>
      <p:pic>
        <p:nvPicPr>
          <p:cNvPr id="7" name="Рисунок 6" descr="C:\Users\ПК\Desktop\Фото термокамеры 2020\IMG202108310913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1701" y="4350071"/>
            <a:ext cx="3869319" cy="198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3058</TotalTime>
  <Words>1445</Words>
  <Application>Microsoft Macintosh PowerPoint</Application>
  <PresentationFormat>Произвольный</PresentationFormat>
  <Paragraphs>232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Проблемы диагностики вирусных болезней ягодных культур. Методы оздоровления посадочного материала</vt:lpstr>
      <vt:lpstr>Вирусы и фитоплазмы, которые должны отсутствовать в посадочном материале ягодных культур  (в соответствии с ГОСТ 59653-2021)</vt:lpstr>
      <vt:lpstr>Слайд 3</vt:lpstr>
      <vt:lpstr>Диагностика вирусов осуществляется: </vt:lpstr>
      <vt:lpstr>Тестирование на травянистых индикаторах</vt:lpstr>
      <vt:lpstr>Иммуноферментный анализ</vt:lpstr>
      <vt:lpstr>Преимущества ПЦР</vt:lpstr>
      <vt:lpstr>В системе производства проверенного посадочного материала ягодных культур на начальном этапе наиболее затратным считается процесс получения исходных и базисных растений.   Встает вопрос: имеется ли экономическая целесообразность оздоровления растений от вирусов и других вредных организмов?  Как показывают расчеты, имеется.   Общеизвестным фактом является снижение урожайности вследствие зараженности вирусами у многих сортов садовых культур на 20-30 %, в то время как ежегодная прибавка урожая всего в 1-3 % у свободных от вредоносных вирусов растений в сравнении с зараженными полностью компенсирует затраты на оздоровление.   Например, на малине сорта Журавлик урожай у свободных от вирусов растений на 400 кг/га превысил урожай зараженных растений. Прибавка стоимости продукции составила около 100 000 руб, а затраты на оздоровление – 103445 руб.    Следовательно, за 1 год эксплуатации промышленной плантации малины окупаются затраты на оздоровление растений, за 8 лет эксплуатации разница в стоимости реализованной продукции между свободными от вирусов и зараженными насаждениями составила 748 000 руб/га. </vt:lpstr>
      <vt:lpstr>Методы оздоровления посадочного материала от вирусов</vt:lpstr>
      <vt:lpstr>Слайд 10</vt:lpstr>
      <vt:lpstr>Схема оздоровления растений от вирусов с применением магнитотерапии in vitro</vt:lpstr>
      <vt:lpstr>Эффективность оздоровления  растений малины от вируса кустистой карликовости с использованием магнитной обработки (МИО)</vt:lpstr>
      <vt:lpstr>Расчет себестоимости получения оздоровленных исходных растений ягодных культур (10 растений)(руб.) </vt:lpstr>
      <vt:lpstr>Экономическая оценка получения проверенных растений малины  в зависимости от способа оздоровления </vt:lpstr>
      <vt:lpstr>Слайд 15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 августа 2022</dc:title>
  <dc:creator>Ирина Козий</dc:creator>
  <cp:lastModifiedBy>ПК</cp:lastModifiedBy>
  <cp:revision>73</cp:revision>
  <dcterms:created xsi:type="dcterms:W3CDTF">2022-01-26T15:43:27Z</dcterms:created>
  <dcterms:modified xsi:type="dcterms:W3CDTF">2023-02-13T13:40:26Z</dcterms:modified>
</cp:coreProperties>
</file>