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1"/>
  </p:notesMasterIdLst>
  <p:sldIdLst>
    <p:sldId id="256" r:id="rId2"/>
    <p:sldId id="306" r:id="rId3"/>
    <p:sldId id="309" r:id="rId4"/>
    <p:sldId id="310" r:id="rId5"/>
    <p:sldId id="311" r:id="rId6"/>
    <p:sldId id="312" r:id="rId7"/>
    <p:sldId id="313" r:id="rId8"/>
    <p:sldId id="314" r:id="rId9"/>
    <p:sldId id="315" r:id="rId10"/>
    <p:sldId id="316" r:id="rId11"/>
    <p:sldId id="317" r:id="rId12"/>
    <p:sldId id="318" r:id="rId13"/>
    <p:sldId id="319" r:id="rId14"/>
    <p:sldId id="320" r:id="rId15"/>
    <p:sldId id="321" r:id="rId16"/>
    <p:sldId id="322" r:id="rId17"/>
    <p:sldId id="323" r:id="rId18"/>
    <p:sldId id="324" r:id="rId19"/>
    <p:sldId id="325" r:id="rId20"/>
    <p:sldId id="326" r:id="rId21"/>
    <p:sldId id="333" r:id="rId22"/>
    <p:sldId id="327" r:id="rId23"/>
    <p:sldId id="328" r:id="rId24"/>
    <p:sldId id="329" r:id="rId25"/>
    <p:sldId id="330" r:id="rId26"/>
    <p:sldId id="331" r:id="rId27"/>
    <p:sldId id="332" r:id="rId28"/>
    <p:sldId id="260" r:id="rId29"/>
    <p:sldId id="334" r:id="rId30"/>
  </p:sldIdLst>
  <p:sldSz cx="12192000" cy="6858000"/>
  <p:notesSz cx="6858000" cy="9144000"/>
  <p:defaultTextStyle>
    <a:defPPr>
      <a:defRPr lang="en-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008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Средний стиль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16DA210-FB5B-4158-B5E0-FEB733F419BA}" styleName="Светлый стиль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9D7B26C5-4107-4FEC-AEDC-1716B250A1EF}" styleName="Светлый стиль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CAF9ED-07DC-4A11-8D7F-57B35C25682E}" styleName="Средний стиль 1 — акцент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08"/>
    <p:restoredTop sz="93120" autoAdjust="0"/>
  </p:normalViewPr>
  <p:slideViewPr>
    <p:cSldViewPr snapToGrid="0" snapToObjects="1">
      <p:cViewPr varScale="1">
        <p:scale>
          <a:sx n="78" d="100"/>
          <a:sy n="78" d="100"/>
        </p:scale>
        <p:origin x="821" y="72"/>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R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37EB80-4DD0-8B41-8A20-64CBF4480AB6}" type="datetimeFigureOut">
              <a:rPr lang="en-RU" smtClean="0"/>
              <a:t>02/05/2023</a:t>
            </a:fld>
            <a:endParaRPr lang="en-R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R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R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R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734B2E-6361-2D4A-9D7E-18C77D8EEB2F}" type="slidenum">
              <a:rPr lang="en-RU" smtClean="0"/>
              <a:t>‹#›</a:t>
            </a:fld>
            <a:endParaRPr lang="en-RU"/>
          </a:p>
        </p:txBody>
      </p:sp>
    </p:spTree>
    <p:extLst>
      <p:ext uri="{BB962C8B-B14F-4D97-AF65-F5344CB8AC3E}">
        <p14:creationId xmlns:p14="http://schemas.microsoft.com/office/powerpoint/2010/main" val="2359926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9734B2E-6361-2D4A-9D7E-18C77D8EEB2F}" type="slidenum">
              <a:rPr lang="en-RU" smtClean="0"/>
              <a:t>4</a:t>
            </a:fld>
            <a:endParaRPr lang="en-RU"/>
          </a:p>
        </p:txBody>
      </p:sp>
    </p:spTree>
    <p:extLst>
      <p:ext uri="{BB962C8B-B14F-4D97-AF65-F5344CB8AC3E}">
        <p14:creationId xmlns:p14="http://schemas.microsoft.com/office/powerpoint/2010/main" val="26547147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59734B2E-6361-2D4A-9D7E-18C77D8EEB2F}" type="slidenum">
              <a:rPr lang="en-RU" smtClean="0"/>
              <a:t>28</a:t>
            </a:fld>
            <a:endParaRPr lang="en-RU"/>
          </a:p>
        </p:txBody>
      </p:sp>
    </p:spTree>
    <p:extLst>
      <p:ext uri="{BB962C8B-B14F-4D97-AF65-F5344CB8AC3E}">
        <p14:creationId xmlns:p14="http://schemas.microsoft.com/office/powerpoint/2010/main" val="23304399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59734B2E-6361-2D4A-9D7E-18C77D8EEB2F}" type="slidenum">
              <a:rPr lang="en-RU" smtClean="0"/>
              <a:t>29</a:t>
            </a:fld>
            <a:endParaRPr lang="en-RU"/>
          </a:p>
        </p:txBody>
      </p:sp>
    </p:spTree>
    <p:extLst>
      <p:ext uri="{BB962C8B-B14F-4D97-AF65-F5344CB8AC3E}">
        <p14:creationId xmlns:p14="http://schemas.microsoft.com/office/powerpoint/2010/main" val="22004125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Первый слайд">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6AD71-46D5-9541-B8F8-6B81A7FB274F}"/>
              </a:ext>
            </a:extLst>
          </p:cNvPr>
          <p:cNvSpPr>
            <a:spLocks noGrp="1"/>
          </p:cNvSpPr>
          <p:nvPr>
            <p:ph type="ctrTitle"/>
          </p:nvPr>
        </p:nvSpPr>
        <p:spPr>
          <a:xfrm>
            <a:off x="1524000" y="2364251"/>
            <a:ext cx="6629400" cy="1859351"/>
          </a:xfrm>
        </p:spPr>
        <p:txBody>
          <a:bodyPr anchor="b"/>
          <a:lstStyle>
            <a:lvl1pPr algn="l">
              <a:defRPr sz="6000"/>
            </a:lvl1pPr>
          </a:lstStyle>
          <a:p>
            <a:r>
              <a:rPr lang="en-GB" dirty="0"/>
              <a:t>Click to edit Master title style</a:t>
            </a:r>
            <a:endParaRPr lang="en-RU" dirty="0"/>
          </a:p>
        </p:txBody>
      </p:sp>
      <p:sp>
        <p:nvSpPr>
          <p:cNvPr id="3" name="Subtitle 2">
            <a:extLst>
              <a:ext uri="{FF2B5EF4-FFF2-40B4-BE49-F238E27FC236}">
                <a16:creationId xmlns:a16="http://schemas.microsoft.com/office/drawing/2014/main" id="{123D08AF-93F1-7A49-9663-3CAB7FA28C0B}"/>
              </a:ext>
            </a:extLst>
          </p:cNvPr>
          <p:cNvSpPr>
            <a:spLocks noGrp="1"/>
          </p:cNvSpPr>
          <p:nvPr>
            <p:ph type="subTitle" idx="1"/>
          </p:nvPr>
        </p:nvSpPr>
        <p:spPr>
          <a:xfrm>
            <a:off x="1524000" y="4360127"/>
            <a:ext cx="7753815" cy="1176453"/>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RU" dirty="0"/>
          </a:p>
        </p:txBody>
      </p:sp>
      <p:sp>
        <p:nvSpPr>
          <p:cNvPr id="4" name="Date Placeholder 3">
            <a:extLst>
              <a:ext uri="{FF2B5EF4-FFF2-40B4-BE49-F238E27FC236}">
                <a16:creationId xmlns:a16="http://schemas.microsoft.com/office/drawing/2014/main" id="{1784F849-D494-8941-B76B-C011E171C709}"/>
              </a:ext>
            </a:extLst>
          </p:cNvPr>
          <p:cNvSpPr>
            <a:spLocks noGrp="1"/>
          </p:cNvSpPr>
          <p:nvPr>
            <p:ph type="dt" sz="half" idx="10"/>
          </p:nvPr>
        </p:nvSpPr>
        <p:spPr/>
        <p:txBody>
          <a:bodyPr/>
          <a:lstStyle/>
          <a:p>
            <a:fld id="{D3968647-4381-2044-A885-9FDDA139EB27}" type="datetime1">
              <a:rPr lang="ru-RU" smtClean="0"/>
              <a:t>05.02.2023</a:t>
            </a:fld>
            <a:endParaRPr lang="en-RU"/>
          </a:p>
        </p:txBody>
      </p:sp>
      <p:sp>
        <p:nvSpPr>
          <p:cNvPr id="6" name="Slide Number Placeholder 5">
            <a:extLst>
              <a:ext uri="{FF2B5EF4-FFF2-40B4-BE49-F238E27FC236}">
                <a16:creationId xmlns:a16="http://schemas.microsoft.com/office/drawing/2014/main" id="{20783146-59FB-1846-A868-E365165175A9}"/>
              </a:ext>
            </a:extLst>
          </p:cNvPr>
          <p:cNvSpPr>
            <a:spLocks noGrp="1"/>
          </p:cNvSpPr>
          <p:nvPr>
            <p:ph type="sldNum" sz="quarter" idx="12"/>
          </p:nvPr>
        </p:nvSpPr>
        <p:spPr>
          <a:xfrm>
            <a:off x="11463454" y="6356350"/>
            <a:ext cx="574288" cy="365125"/>
          </a:xfrm>
        </p:spPr>
        <p:txBody>
          <a:bodyPr/>
          <a:lstStyle/>
          <a:p>
            <a:fld id="{A9EF7520-39D1-9441-8AAA-83801A63571E}" type="slidenum">
              <a:rPr lang="en-RU" smtClean="0"/>
              <a:t>‹#›</a:t>
            </a:fld>
            <a:endParaRPr lang="en-RU" dirty="0"/>
          </a:p>
        </p:txBody>
      </p:sp>
      <p:sp>
        <p:nvSpPr>
          <p:cNvPr id="5" name="Прямоугольник 4">
            <a:extLst>
              <a:ext uri="{FF2B5EF4-FFF2-40B4-BE49-F238E27FC236}">
                <a16:creationId xmlns:a16="http://schemas.microsoft.com/office/drawing/2014/main" id="{DD35F80A-1A07-423C-285F-47E9D702CF85}"/>
              </a:ext>
            </a:extLst>
          </p:cNvPr>
          <p:cNvSpPr/>
          <p:nvPr userDrawn="1"/>
        </p:nvSpPr>
        <p:spPr>
          <a:xfrm>
            <a:off x="6997147" y="6109252"/>
            <a:ext cx="1537252" cy="7487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TextBox 9">
            <a:extLst>
              <a:ext uri="{FF2B5EF4-FFF2-40B4-BE49-F238E27FC236}">
                <a16:creationId xmlns:a16="http://schemas.microsoft.com/office/drawing/2014/main" id="{835C9224-318C-4ECC-C2E5-B906318FE792}"/>
              </a:ext>
            </a:extLst>
          </p:cNvPr>
          <p:cNvSpPr txBox="1"/>
          <p:nvPr userDrawn="1"/>
        </p:nvSpPr>
        <p:spPr>
          <a:xfrm>
            <a:off x="1965462" y="6378419"/>
            <a:ext cx="6097656" cy="276999"/>
          </a:xfrm>
          <a:prstGeom prst="rect">
            <a:avLst/>
          </a:prstGeom>
          <a:noFill/>
        </p:spPr>
        <p:txBody>
          <a:bodyPr wrap="square">
            <a:spAutoFit/>
          </a:bodyPr>
          <a:lstStyle/>
          <a:p>
            <a:pPr algn="l"/>
            <a:r>
              <a:rPr lang="en" sz="1200" b="0" i="0" u="none" strike="noStrike" dirty="0">
                <a:solidFill>
                  <a:srgbClr val="EB008A"/>
                </a:solidFill>
                <a:effectLst/>
                <a:latin typeface="Cuprum"/>
              </a:rPr>
              <a:t>VI </a:t>
            </a:r>
            <a:r>
              <a:rPr lang="ru-RU" sz="1200" b="0" i="0" u="none" strike="noStrike" dirty="0">
                <a:solidFill>
                  <a:srgbClr val="EB008A"/>
                </a:solidFill>
                <a:effectLst/>
                <a:latin typeface="Cuprum"/>
              </a:rPr>
              <a:t>Международная конференция «Ягоды России 2023» (15 – 17 февраля 2023г.)</a:t>
            </a:r>
            <a:endParaRPr lang="ru-RU" sz="1200" b="0" i="0" dirty="0">
              <a:solidFill>
                <a:srgbClr val="EB008A"/>
              </a:solidFill>
              <a:effectLst/>
              <a:latin typeface="Cuprum"/>
            </a:endParaRPr>
          </a:p>
        </p:txBody>
      </p:sp>
    </p:spTree>
    <p:extLst>
      <p:ext uri="{BB962C8B-B14F-4D97-AF65-F5344CB8AC3E}">
        <p14:creationId xmlns:p14="http://schemas.microsoft.com/office/powerpoint/2010/main" val="42288087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9E374-D238-8747-B05B-D24659E52078}"/>
              </a:ext>
            </a:extLst>
          </p:cNvPr>
          <p:cNvSpPr>
            <a:spLocks noGrp="1"/>
          </p:cNvSpPr>
          <p:nvPr>
            <p:ph type="title"/>
          </p:nvPr>
        </p:nvSpPr>
        <p:spPr>
          <a:xfrm>
            <a:off x="1260088" y="365125"/>
            <a:ext cx="9601200" cy="1325563"/>
          </a:xfrm>
        </p:spPr>
        <p:txBody>
          <a:bodyPr/>
          <a:lstStyle/>
          <a:p>
            <a:r>
              <a:rPr lang="en-GB"/>
              <a:t>Click to edit Master title style</a:t>
            </a:r>
            <a:endParaRPr lang="en-RU"/>
          </a:p>
        </p:txBody>
      </p:sp>
      <p:sp>
        <p:nvSpPr>
          <p:cNvPr id="3" name="Vertical Text Placeholder 2">
            <a:extLst>
              <a:ext uri="{FF2B5EF4-FFF2-40B4-BE49-F238E27FC236}">
                <a16:creationId xmlns:a16="http://schemas.microsoft.com/office/drawing/2014/main" id="{27D3A204-357B-944A-AA20-04E177C9DC34}"/>
              </a:ext>
            </a:extLst>
          </p:cNvPr>
          <p:cNvSpPr>
            <a:spLocks noGrp="1"/>
          </p:cNvSpPr>
          <p:nvPr>
            <p:ph type="body" orient="vert" idx="1"/>
          </p:nvPr>
        </p:nvSpPr>
        <p:spPr>
          <a:xfrm>
            <a:off x="1260088" y="1825625"/>
            <a:ext cx="9601200" cy="4039916"/>
          </a:xfrm>
        </p:spPr>
        <p:txBody>
          <a:bodyPr vert="eaVert"/>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RU" dirty="0"/>
          </a:p>
        </p:txBody>
      </p:sp>
      <p:sp>
        <p:nvSpPr>
          <p:cNvPr id="4" name="Date Placeholder 3">
            <a:extLst>
              <a:ext uri="{FF2B5EF4-FFF2-40B4-BE49-F238E27FC236}">
                <a16:creationId xmlns:a16="http://schemas.microsoft.com/office/drawing/2014/main" id="{4C7D231A-D7F2-CC45-A06E-1EEA92B4306F}"/>
              </a:ext>
            </a:extLst>
          </p:cNvPr>
          <p:cNvSpPr>
            <a:spLocks noGrp="1"/>
          </p:cNvSpPr>
          <p:nvPr>
            <p:ph type="dt" sz="half" idx="10"/>
          </p:nvPr>
        </p:nvSpPr>
        <p:spPr/>
        <p:txBody>
          <a:bodyPr/>
          <a:lstStyle/>
          <a:p>
            <a:fld id="{0AE507C7-8A5F-D349-B19D-EF8E6C9F904A}" type="datetime1">
              <a:rPr lang="ru-RU" smtClean="0"/>
              <a:t>05.02.2023</a:t>
            </a:fld>
            <a:endParaRPr lang="en-RU"/>
          </a:p>
        </p:txBody>
      </p:sp>
      <p:sp>
        <p:nvSpPr>
          <p:cNvPr id="6" name="Slide Number Placeholder 5">
            <a:extLst>
              <a:ext uri="{FF2B5EF4-FFF2-40B4-BE49-F238E27FC236}">
                <a16:creationId xmlns:a16="http://schemas.microsoft.com/office/drawing/2014/main" id="{1A1CADB3-6507-CF45-B492-BECA6897C5B9}"/>
              </a:ext>
            </a:extLst>
          </p:cNvPr>
          <p:cNvSpPr>
            <a:spLocks noGrp="1"/>
          </p:cNvSpPr>
          <p:nvPr>
            <p:ph type="sldNum" sz="quarter" idx="12"/>
          </p:nvPr>
        </p:nvSpPr>
        <p:spPr/>
        <p:txBody>
          <a:bodyPr/>
          <a:lstStyle/>
          <a:p>
            <a:fld id="{A9EF7520-39D1-9441-8AAA-83801A63571E}" type="slidenum">
              <a:rPr lang="en-RU" smtClean="0"/>
              <a:t>‹#›</a:t>
            </a:fld>
            <a:endParaRPr lang="en-RU"/>
          </a:p>
        </p:txBody>
      </p:sp>
    </p:spTree>
    <p:extLst>
      <p:ext uri="{BB962C8B-B14F-4D97-AF65-F5344CB8AC3E}">
        <p14:creationId xmlns:p14="http://schemas.microsoft.com/office/powerpoint/2010/main" val="2886549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F1775F-116F-C94B-BC87-4A6C376A3D04}"/>
              </a:ext>
            </a:extLst>
          </p:cNvPr>
          <p:cNvSpPr>
            <a:spLocks noGrp="1"/>
          </p:cNvSpPr>
          <p:nvPr>
            <p:ph type="title" orient="vert"/>
          </p:nvPr>
        </p:nvSpPr>
        <p:spPr>
          <a:xfrm>
            <a:off x="8724900" y="365125"/>
            <a:ext cx="1902212" cy="5811838"/>
          </a:xfrm>
        </p:spPr>
        <p:txBody>
          <a:bodyPr vert="eaVert"/>
          <a:lstStyle/>
          <a:p>
            <a:r>
              <a:rPr lang="en-GB" dirty="0"/>
              <a:t>Click to edit Master title style</a:t>
            </a:r>
            <a:endParaRPr lang="en-RU" dirty="0"/>
          </a:p>
        </p:txBody>
      </p:sp>
      <p:sp>
        <p:nvSpPr>
          <p:cNvPr id="3" name="Vertical Text Placeholder 2">
            <a:extLst>
              <a:ext uri="{FF2B5EF4-FFF2-40B4-BE49-F238E27FC236}">
                <a16:creationId xmlns:a16="http://schemas.microsoft.com/office/drawing/2014/main" id="{F3FA24E8-99C7-B44A-9EC8-1BA7589D51E4}"/>
              </a:ext>
            </a:extLst>
          </p:cNvPr>
          <p:cNvSpPr>
            <a:spLocks noGrp="1"/>
          </p:cNvSpPr>
          <p:nvPr>
            <p:ph type="body" orient="vert" idx="1"/>
          </p:nvPr>
        </p:nvSpPr>
        <p:spPr>
          <a:xfrm>
            <a:off x="1564888" y="365125"/>
            <a:ext cx="7007612" cy="5811838"/>
          </a:xfrm>
        </p:spPr>
        <p:txBody>
          <a:bodyPr vert="eaVert"/>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RU" dirty="0"/>
          </a:p>
        </p:txBody>
      </p:sp>
      <p:sp>
        <p:nvSpPr>
          <p:cNvPr id="4" name="Date Placeholder 3">
            <a:extLst>
              <a:ext uri="{FF2B5EF4-FFF2-40B4-BE49-F238E27FC236}">
                <a16:creationId xmlns:a16="http://schemas.microsoft.com/office/drawing/2014/main" id="{A0AA6AE3-19A0-A041-9C9A-7BBCFF94CE00}"/>
              </a:ext>
            </a:extLst>
          </p:cNvPr>
          <p:cNvSpPr>
            <a:spLocks noGrp="1"/>
          </p:cNvSpPr>
          <p:nvPr>
            <p:ph type="dt" sz="half" idx="10"/>
          </p:nvPr>
        </p:nvSpPr>
        <p:spPr/>
        <p:txBody>
          <a:bodyPr/>
          <a:lstStyle/>
          <a:p>
            <a:fld id="{B1C9E669-CDA1-A649-A40E-728B708B1471}" type="datetime1">
              <a:rPr lang="ru-RU" smtClean="0"/>
              <a:t>05.02.2023</a:t>
            </a:fld>
            <a:endParaRPr lang="en-RU"/>
          </a:p>
        </p:txBody>
      </p:sp>
      <p:sp>
        <p:nvSpPr>
          <p:cNvPr id="6" name="Slide Number Placeholder 5">
            <a:extLst>
              <a:ext uri="{FF2B5EF4-FFF2-40B4-BE49-F238E27FC236}">
                <a16:creationId xmlns:a16="http://schemas.microsoft.com/office/drawing/2014/main" id="{0D741EA2-1C76-4047-97F1-EC1A6EEBE9D6}"/>
              </a:ext>
            </a:extLst>
          </p:cNvPr>
          <p:cNvSpPr>
            <a:spLocks noGrp="1"/>
          </p:cNvSpPr>
          <p:nvPr>
            <p:ph type="sldNum" sz="quarter" idx="12"/>
          </p:nvPr>
        </p:nvSpPr>
        <p:spPr/>
        <p:txBody>
          <a:bodyPr/>
          <a:lstStyle/>
          <a:p>
            <a:fld id="{A9EF7520-39D1-9441-8AAA-83801A63571E}" type="slidenum">
              <a:rPr lang="en-RU" smtClean="0"/>
              <a:t>‹#›</a:t>
            </a:fld>
            <a:endParaRPr lang="en-RU"/>
          </a:p>
        </p:txBody>
      </p:sp>
    </p:spTree>
    <p:extLst>
      <p:ext uri="{BB962C8B-B14F-4D97-AF65-F5344CB8AC3E}">
        <p14:creationId xmlns:p14="http://schemas.microsoft.com/office/powerpoint/2010/main" val="8890661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Содержимое презентации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FDF53-E1AF-A841-899E-04DA1B6C605C}"/>
              </a:ext>
            </a:extLst>
          </p:cNvPr>
          <p:cNvSpPr>
            <a:spLocks noGrp="1"/>
          </p:cNvSpPr>
          <p:nvPr>
            <p:ph type="title"/>
          </p:nvPr>
        </p:nvSpPr>
        <p:spPr/>
        <p:txBody>
          <a:bodyPr/>
          <a:lstStyle/>
          <a:p>
            <a:r>
              <a:rPr lang="en-GB"/>
              <a:t>Click to edit Master title style</a:t>
            </a:r>
            <a:endParaRPr lang="en-RU"/>
          </a:p>
        </p:txBody>
      </p:sp>
      <p:sp>
        <p:nvSpPr>
          <p:cNvPr id="3" name="Content Placeholder 2">
            <a:extLst>
              <a:ext uri="{FF2B5EF4-FFF2-40B4-BE49-F238E27FC236}">
                <a16:creationId xmlns:a16="http://schemas.microsoft.com/office/drawing/2014/main" id="{E5B276CE-60EF-AF4C-BD34-F4347C38CED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RU"/>
          </a:p>
        </p:txBody>
      </p:sp>
      <p:sp>
        <p:nvSpPr>
          <p:cNvPr id="4" name="Date Placeholder 3">
            <a:extLst>
              <a:ext uri="{FF2B5EF4-FFF2-40B4-BE49-F238E27FC236}">
                <a16:creationId xmlns:a16="http://schemas.microsoft.com/office/drawing/2014/main" id="{AB3E3161-7589-E14E-B74E-03751711CFBF}"/>
              </a:ext>
            </a:extLst>
          </p:cNvPr>
          <p:cNvSpPr>
            <a:spLocks noGrp="1"/>
          </p:cNvSpPr>
          <p:nvPr>
            <p:ph type="dt" sz="half" idx="10"/>
          </p:nvPr>
        </p:nvSpPr>
        <p:spPr/>
        <p:txBody>
          <a:bodyPr/>
          <a:lstStyle/>
          <a:p>
            <a:fld id="{0F469AF5-E0A8-4145-B751-6732FE0CF08E}" type="datetime1">
              <a:rPr lang="ru-RU" smtClean="0"/>
              <a:t>05.02.2023</a:t>
            </a:fld>
            <a:endParaRPr lang="en-RU"/>
          </a:p>
        </p:txBody>
      </p:sp>
      <p:sp>
        <p:nvSpPr>
          <p:cNvPr id="6" name="Slide Number Placeholder 5">
            <a:extLst>
              <a:ext uri="{FF2B5EF4-FFF2-40B4-BE49-F238E27FC236}">
                <a16:creationId xmlns:a16="http://schemas.microsoft.com/office/drawing/2014/main" id="{4B5E839F-3EEC-E749-9FC4-920F02FE3DB4}"/>
              </a:ext>
            </a:extLst>
          </p:cNvPr>
          <p:cNvSpPr>
            <a:spLocks noGrp="1"/>
          </p:cNvSpPr>
          <p:nvPr>
            <p:ph type="sldNum" sz="quarter" idx="12"/>
          </p:nvPr>
        </p:nvSpPr>
        <p:spPr/>
        <p:txBody>
          <a:bodyPr/>
          <a:lstStyle/>
          <a:p>
            <a:fld id="{A9EF7520-39D1-9441-8AAA-83801A63571E}" type="slidenum">
              <a:rPr lang="en-RU" smtClean="0"/>
              <a:t>‹#›</a:t>
            </a:fld>
            <a:endParaRPr lang="en-RU"/>
          </a:p>
        </p:txBody>
      </p:sp>
    </p:spTree>
    <p:extLst>
      <p:ext uri="{BB962C8B-B14F-4D97-AF65-F5344CB8AC3E}">
        <p14:creationId xmlns:p14="http://schemas.microsoft.com/office/powerpoint/2010/main" val="13367023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секции">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11FF551-4305-8142-8AFB-72822C0CE87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 name="Title 1">
            <a:extLst>
              <a:ext uri="{FF2B5EF4-FFF2-40B4-BE49-F238E27FC236}">
                <a16:creationId xmlns:a16="http://schemas.microsoft.com/office/drawing/2014/main" id="{14E2629F-AB97-204C-90A5-B66DB1992602}"/>
              </a:ext>
            </a:extLst>
          </p:cNvPr>
          <p:cNvSpPr>
            <a:spLocks noGrp="1"/>
          </p:cNvSpPr>
          <p:nvPr>
            <p:ph type="title"/>
          </p:nvPr>
        </p:nvSpPr>
        <p:spPr>
          <a:xfrm>
            <a:off x="1416205" y="1709738"/>
            <a:ext cx="9300118" cy="2852737"/>
          </a:xfrm>
        </p:spPr>
        <p:txBody>
          <a:bodyPr anchor="b"/>
          <a:lstStyle>
            <a:lvl1pPr>
              <a:defRPr sz="6000"/>
            </a:lvl1pPr>
          </a:lstStyle>
          <a:p>
            <a:r>
              <a:rPr lang="en-GB" dirty="0"/>
              <a:t>Click to edit Master title style</a:t>
            </a:r>
            <a:endParaRPr lang="en-RU" dirty="0"/>
          </a:p>
        </p:txBody>
      </p:sp>
      <p:sp>
        <p:nvSpPr>
          <p:cNvPr id="3" name="Text Placeholder 2">
            <a:extLst>
              <a:ext uri="{FF2B5EF4-FFF2-40B4-BE49-F238E27FC236}">
                <a16:creationId xmlns:a16="http://schemas.microsoft.com/office/drawing/2014/main" id="{73FDAD87-94F4-EB44-96A9-DAC50FEB5400}"/>
              </a:ext>
            </a:extLst>
          </p:cNvPr>
          <p:cNvSpPr>
            <a:spLocks noGrp="1"/>
          </p:cNvSpPr>
          <p:nvPr>
            <p:ph type="body" idx="1"/>
          </p:nvPr>
        </p:nvSpPr>
        <p:spPr>
          <a:xfrm>
            <a:off x="1416205" y="4589463"/>
            <a:ext cx="9300118"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4" name="Date Placeholder 3">
            <a:extLst>
              <a:ext uri="{FF2B5EF4-FFF2-40B4-BE49-F238E27FC236}">
                <a16:creationId xmlns:a16="http://schemas.microsoft.com/office/drawing/2014/main" id="{EBAEB336-E95A-DF45-8D1E-B1F0928368BA}"/>
              </a:ext>
            </a:extLst>
          </p:cNvPr>
          <p:cNvSpPr>
            <a:spLocks noGrp="1"/>
          </p:cNvSpPr>
          <p:nvPr>
            <p:ph type="dt" sz="half" idx="10"/>
          </p:nvPr>
        </p:nvSpPr>
        <p:spPr/>
        <p:txBody>
          <a:bodyPr/>
          <a:lstStyle/>
          <a:p>
            <a:fld id="{26D518F4-6625-3540-B196-F87F9F49EC4C}" type="datetime1">
              <a:rPr lang="ru-RU" smtClean="0"/>
              <a:t>05.02.2023</a:t>
            </a:fld>
            <a:endParaRPr lang="en-RU"/>
          </a:p>
        </p:txBody>
      </p:sp>
      <p:sp>
        <p:nvSpPr>
          <p:cNvPr id="6" name="Slide Number Placeholder 5">
            <a:extLst>
              <a:ext uri="{FF2B5EF4-FFF2-40B4-BE49-F238E27FC236}">
                <a16:creationId xmlns:a16="http://schemas.microsoft.com/office/drawing/2014/main" id="{7E481AAB-F375-AC4C-AF26-BC1CF2F66128}"/>
              </a:ext>
            </a:extLst>
          </p:cNvPr>
          <p:cNvSpPr>
            <a:spLocks noGrp="1"/>
          </p:cNvSpPr>
          <p:nvPr>
            <p:ph type="sldNum" sz="quarter" idx="12"/>
          </p:nvPr>
        </p:nvSpPr>
        <p:spPr/>
        <p:txBody>
          <a:bodyPr/>
          <a:lstStyle/>
          <a:p>
            <a:fld id="{A9EF7520-39D1-9441-8AAA-83801A63571E}" type="slidenum">
              <a:rPr lang="en-RU" smtClean="0"/>
              <a:t>‹#›</a:t>
            </a:fld>
            <a:endParaRPr lang="en-RU"/>
          </a:p>
        </p:txBody>
      </p:sp>
    </p:spTree>
    <p:extLst>
      <p:ext uri="{BB962C8B-B14F-4D97-AF65-F5344CB8AC3E}">
        <p14:creationId xmlns:p14="http://schemas.microsoft.com/office/powerpoint/2010/main" val="25613153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е колонки">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F28B2-29B5-0E45-98A3-33E9CA1E5289}"/>
              </a:ext>
            </a:extLst>
          </p:cNvPr>
          <p:cNvSpPr>
            <a:spLocks noGrp="1"/>
          </p:cNvSpPr>
          <p:nvPr>
            <p:ph type="title"/>
          </p:nvPr>
        </p:nvSpPr>
        <p:spPr/>
        <p:txBody>
          <a:bodyPr/>
          <a:lstStyle/>
          <a:p>
            <a:r>
              <a:rPr lang="en-GB"/>
              <a:t>Click to edit Master title style</a:t>
            </a:r>
            <a:endParaRPr lang="en-RU"/>
          </a:p>
        </p:txBody>
      </p:sp>
      <p:sp>
        <p:nvSpPr>
          <p:cNvPr id="3" name="Content Placeholder 2">
            <a:extLst>
              <a:ext uri="{FF2B5EF4-FFF2-40B4-BE49-F238E27FC236}">
                <a16:creationId xmlns:a16="http://schemas.microsoft.com/office/drawing/2014/main" id="{FA723FD9-E161-1142-BD5C-F5F87D3DBC2A}"/>
              </a:ext>
            </a:extLst>
          </p:cNvPr>
          <p:cNvSpPr>
            <a:spLocks noGrp="1"/>
          </p:cNvSpPr>
          <p:nvPr>
            <p:ph sz="half" idx="1"/>
          </p:nvPr>
        </p:nvSpPr>
        <p:spPr>
          <a:xfrm>
            <a:off x="1137424" y="1825624"/>
            <a:ext cx="4882376" cy="3960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RU"/>
          </a:p>
        </p:txBody>
      </p:sp>
      <p:sp>
        <p:nvSpPr>
          <p:cNvPr id="4" name="Content Placeholder 3">
            <a:extLst>
              <a:ext uri="{FF2B5EF4-FFF2-40B4-BE49-F238E27FC236}">
                <a16:creationId xmlns:a16="http://schemas.microsoft.com/office/drawing/2014/main" id="{3CD0AE90-A876-0B4F-B4D0-F66E45E48F0E}"/>
              </a:ext>
            </a:extLst>
          </p:cNvPr>
          <p:cNvSpPr>
            <a:spLocks noGrp="1"/>
          </p:cNvSpPr>
          <p:nvPr>
            <p:ph sz="half" idx="2"/>
          </p:nvPr>
        </p:nvSpPr>
        <p:spPr>
          <a:xfrm>
            <a:off x="6172200" y="1825624"/>
            <a:ext cx="4778298" cy="3960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RU" dirty="0"/>
          </a:p>
        </p:txBody>
      </p:sp>
      <p:sp>
        <p:nvSpPr>
          <p:cNvPr id="5" name="Date Placeholder 4">
            <a:extLst>
              <a:ext uri="{FF2B5EF4-FFF2-40B4-BE49-F238E27FC236}">
                <a16:creationId xmlns:a16="http://schemas.microsoft.com/office/drawing/2014/main" id="{B9E949DD-8EA2-484F-8645-5E50EB3B8BA3}"/>
              </a:ext>
            </a:extLst>
          </p:cNvPr>
          <p:cNvSpPr>
            <a:spLocks noGrp="1"/>
          </p:cNvSpPr>
          <p:nvPr>
            <p:ph type="dt" sz="half" idx="10"/>
          </p:nvPr>
        </p:nvSpPr>
        <p:spPr/>
        <p:txBody>
          <a:bodyPr/>
          <a:lstStyle/>
          <a:p>
            <a:fld id="{84637A0A-59AC-9C4A-8020-6E17C017830E}" type="datetime1">
              <a:rPr lang="ru-RU" smtClean="0"/>
              <a:t>05.02.2023</a:t>
            </a:fld>
            <a:endParaRPr lang="en-RU"/>
          </a:p>
        </p:txBody>
      </p:sp>
      <p:sp>
        <p:nvSpPr>
          <p:cNvPr id="7" name="Slide Number Placeholder 6">
            <a:extLst>
              <a:ext uri="{FF2B5EF4-FFF2-40B4-BE49-F238E27FC236}">
                <a16:creationId xmlns:a16="http://schemas.microsoft.com/office/drawing/2014/main" id="{D115F2A8-EA32-454E-B125-0579C82E7718}"/>
              </a:ext>
            </a:extLst>
          </p:cNvPr>
          <p:cNvSpPr>
            <a:spLocks noGrp="1"/>
          </p:cNvSpPr>
          <p:nvPr>
            <p:ph type="sldNum" sz="quarter" idx="12"/>
          </p:nvPr>
        </p:nvSpPr>
        <p:spPr/>
        <p:txBody>
          <a:bodyPr/>
          <a:lstStyle/>
          <a:p>
            <a:fld id="{A9EF7520-39D1-9441-8AAA-83801A63571E}" type="slidenum">
              <a:rPr lang="en-RU" smtClean="0"/>
              <a:t>‹#›</a:t>
            </a:fld>
            <a:endParaRPr lang="en-RU"/>
          </a:p>
        </p:txBody>
      </p:sp>
    </p:spTree>
    <p:extLst>
      <p:ext uri="{BB962C8B-B14F-4D97-AF65-F5344CB8AC3E}">
        <p14:creationId xmlns:p14="http://schemas.microsoft.com/office/powerpoint/2010/main" val="1351363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Две колонки с заголовками">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743C6-6B52-3B48-92D8-411F81F176D7}"/>
              </a:ext>
            </a:extLst>
          </p:cNvPr>
          <p:cNvSpPr>
            <a:spLocks noGrp="1"/>
          </p:cNvSpPr>
          <p:nvPr>
            <p:ph type="title"/>
          </p:nvPr>
        </p:nvSpPr>
        <p:spPr>
          <a:xfrm>
            <a:off x="1137424" y="365125"/>
            <a:ext cx="10217964" cy="1325563"/>
          </a:xfrm>
        </p:spPr>
        <p:txBody>
          <a:bodyPr/>
          <a:lstStyle/>
          <a:p>
            <a:r>
              <a:rPr lang="en-GB"/>
              <a:t>Click to edit Master title style</a:t>
            </a:r>
            <a:endParaRPr lang="en-RU"/>
          </a:p>
        </p:txBody>
      </p:sp>
      <p:sp>
        <p:nvSpPr>
          <p:cNvPr id="3" name="Text Placeholder 2">
            <a:extLst>
              <a:ext uri="{FF2B5EF4-FFF2-40B4-BE49-F238E27FC236}">
                <a16:creationId xmlns:a16="http://schemas.microsoft.com/office/drawing/2014/main" id="{8375E96C-3C72-3E4A-AF7A-40C789AB695A}"/>
              </a:ext>
            </a:extLst>
          </p:cNvPr>
          <p:cNvSpPr>
            <a:spLocks noGrp="1"/>
          </p:cNvSpPr>
          <p:nvPr>
            <p:ph type="body" idx="1"/>
          </p:nvPr>
        </p:nvSpPr>
        <p:spPr>
          <a:xfrm>
            <a:off x="1137424" y="1681163"/>
            <a:ext cx="5007984"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A04AE077-79B6-1841-92C6-69A7E08D3E45}"/>
              </a:ext>
            </a:extLst>
          </p:cNvPr>
          <p:cNvSpPr>
            <a:spLocks noGrp="1"/>
          </p:cNvSpPr>
          <p:nvPr>
            <p:ph sz="half" idx="2"/>
          </p:nvPr>
        </p:nvSpPr>
        <p:spPr>
          <a:xfrm>
            <a:off x="1137424" y="2505075"/>
            <a:ext cx="5007984" cy="336046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RU"/>
          </a:p>
        </p:txBody>
      </p:sp>
      <p:sp>
        <p:nvSpPr>
          <p:cNvPr id="5" name="Text Placeholder 4">
            <a:extLst>
              <a:ext uri="{FF2B5EF4-FFF2-40B4-BE49-F238E27FC236}">
                <a16:creationId xmlns:a16="http://schemas.microsoft.com/office/drawing/2014/main" id="{40C01AB3-17C8-6849-B502-9F7721B6A8E5}"/>
              </a:ext>
            </a:extLst>
          </p:cNvPr>
          <p:cNvSpPr>
            <a:spLocks noGrp="1"/>
          </p:cNvSpPr>
          <p:nvPr>
            <p:ph type="body" sz="quarter" idx="3"/>
          </p:nvPr>
        </p:nvSpPr>
        <p:spPr>
          <a:xfrm>
            <a:off x="6322741" y="1681163"/>
            <a:ext cx="503264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42A54D85-60F1-EC4C-BE14-0DF314F2203D}"/>
              </a:ext>
            </a:extLst>
          </p:cNvPr>
          <p:cNvSpPr>
            <a:spLocks noGrp="1"/>
          </p:cNvSpPr>
          <p:nvPr>
            <p:ph sz="quarter" idx="4"/>
          </p:nvPr>
        </p:nvSpPr>
        <p:spPr>
          <a:xfrm>
            <a:off x="6322741" y="2505075"/>
            <a:ext cx="5032647" cy="336046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RU"/>
          </a:p>
        </p:txBody>
      </p:sp>
      <p:sp>
        <p:nvSpPr>
          <p:cNvPr id="7" name="Date Placeholder 6">
            <a:extLst>
              <a:ext uri="{FF2B5EF4-FFF2-40B4-BE49-F238E27FC236}">
                <a16:creationId xmlns:a16="http://schemas.microsoft.com/office/drawing/2014/main" id="{159C45CE-7F61-F349-9969-EAF98661934C}"/>
              </a:ext>
            </a:extLst>
          </p:cNvPr>
          <p:cNvSpPr>
            <a:spLocks noGrp="1"/>
          </p:cNvSpPr>
          <p:nvPr>
            <p:ph type="dt" sz="half" idx="10"/>
          </p:nvPr>
        </p:nvSpPr>
        <p:spPr/>
        <p:txBody>
          <a:bodyPr/>
          <a:lstStyle/>
          <a:p>
            <a:fld id="{F5968121-3CE7-3E49-974F-544454248309}" type="datetime1">
              <a:rPr lang="ru-RU" smtClean="0"/>
              <a:t>05.02.2023</a:t>
            </a:fld>
            <a:endParaRPr lang="en-RU"/>
          </a:p>
        </p:txBody>
      </p:sp>
      <p:sp>
        <p:nvSpPr>
          <p:cNvPr id="9" name="Slide Number Placeholder 8">
            <a:extLst>
              <a:ext uri="{FF2B5EF4-FFF2-40B4-BE49-F238E27FC236}">
                <a16:creationId xmlns:a16="http://schemas.microsoft.com/office/drawing/2014/main" id="{ABE3098A-B4D5-CF4B-8713-ED8C2ED0EA0F}"/>
              </a:ext>
            </a:extLst>
          </p:cNvPr>
          <p:cNvSpPr>
            <a:spLocks noGrp="1"/>
          </p:cNvSpPr>
          <p:nvPr>
            <p:ph type="sldNum" sz="quarter" idx="12"/>
          </p:nvPr>
        </p:nvSpPr>
        <p:spPr/>
        <p:txBody>
          <a:bodyPr/>
          <a:lstStyle/>
          <a:p>
            <a:fld id="{A9EF7520-39D1-9441-8AAA-83801A63571E}" type="slidenum">
              <a:rPr lang="en-RU" smtClean="0"/>
              <a:t>‹#›</a:t>
            </a:fld>
            <a:endParaRPr lang="en-RU"/>
          </a:p>
        </p:txBody>
      </p:sp>
    </p:spTree>
    <p:extLst>
      <p:ext uri="{BB962C8B-B14F-4D97-AF65-F5344CB8AC3E}">
        <p14:creationId xmlns:p14="http://schemas.microsoft.com/office/powerpoint/2010/main" val="36017302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13A1E-82FD-FC43-8D00-8CDB31BC2265}"/>
              </a:ext>
            </a:extLst>
          </p:cNvPr>
          <p:cNvSpPr>
            <a:spLocks noGrp="1"/>
          </p:cNvSpPr>
          <p:nvPr>
            <p:ph type="title"/>
          </p:nvPr>
        </p:nvSpPr>
        <p:spPr/>
        <p:txBody>
          <a:bodyPr/>
          <a:lstStyle/>
          <a:p>
            <a:r>
              <a:rPr lang="en-GB"/>
              <a:t>Click to edit Master title style</a:t>
            </a:r>
            <a:endParaRPr lang="en-RU"/>
          </a:p>
        </p:txBody>
      </p:sp>
      <p:sp>
        <p:nvSpPr>
          <p:cNvPr id="3" name="Date Placeholder 2">
            <a:extLst>
              <a:ext uri="{FF2B5EF4-FFF2-40B4-BE49-F238E27FC236}">
                <a16:creationId xmlns:a16="http://schemas.microsoft.com/office/drawing/2014/main" id="{146BBEAC-CA31-6D44-99C4-F2FB56CC309D}"/>
              </a:ext>
            </a:extLst>
          </p:cNvPr>
          <p:cNvSpPr>
            <a:spLocks noGrp="1"/>
          </p:cNvSpPr>
          <p:nvPr>
            <p:ph type="dt" sz="half" idx="10"/>
          </p:nvPr>
        </p:nvSpPr>
        <p:spPr/>
        <p:txBody>
          <a:bodyPr/>
          <a:lstStyle/>
          <a:p>
            <a:fld id="{275EAEA3-3F1A-6B45-B49A-6AFBE0E919BA}" type="datetime1">
              <a:rPr lang="ru-RU" smtClean="0"/>
              <a:t>05.02.2023</a:t>
            </a:fld>
            <a:endParaRPr lang="en-RU"/>
          </a:p>
        </p:txBody>
      </p:sp>
      <p:sp>
        <p:nvSpPr>
          <p:cNvPr id="5" name="Slide Number Placeholder 4">
            <a:extLst>
              <a:ext uri="{FF2B5EF4-FFF2-40B4-BE49-F238E27FC236}">
                <a16:creationId xmlns:a16="http://schemas.microsoft.com/office/drawing/2014/main" id="{642DA8F8-0B16-144A-AD17-7B0EB47711C1}"/>
              </a:ext>
            </a:extLst>
          </p:cNvPr>
          <p:cNvSpPr>
            <a:spLocks noGrp="1"/>
          </p:cNvSpPr>
          <p:nvPr>
            <p:ph type="sldNum" sz="quarter" idx="12"/>
          </p:nvPr>
        </p:nvSpPr>
        <p:spPr/>
        <p:txBody>
          <a:bodyPr/>
          <a:lstStyle/>
          <a:p>
            <a:fld id="{A9EF7520-39D1-9441-8AAA-83801A63571E}" type="slidenum">
              <a:rPr lang="en-RU" smtClean="0"/>
              <a:t>‹#›</a:t>
            </a:fld>
            <a:endParaRPr lang="en-RU"/>
          </a:p>
        </p:txBody>
      </p:sp>
    </p:spTree>
    <p:extLst>
      <p:ext uri="{BB962C8B-B14F-4D97-AF65-F5344CB8AC3E}">
        <p14:creationId xmlns:p14="http://schemas.microsoft.com/office/powerpoint/2010/main" val="7322003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Финальный слайд">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C01483-0244-A748-8A87-8CB93DE449F2}"/>
              </a:ext>
            </a:extLst>
          </p:cNvPr>
          <p:cNvSpPr>
            <a:spLocks noGrp="1"/>
          </p:cNvSpPr>
          <p:nvPr>
            <p:ph type="dt" sz="half" idx="10"/>
          </p:nvPr>
        </p:nvSpPr>
        <p:spPr/>
        <p:txBody>
          <a:bodyPr/>
          <a:lstStyle/>
          <a:p>
            <a:fld id="{D483CCD6-ACDB-484B-B157-59C584859415}" type="datetime1">
              <a:rPr lang="ru-RU" smtClean="0"/>
              <a:t>05.02.2023</a:t>
            </a:fld>
            <a:endParaRPr lang="en-RU"/>
          </a:p>
        </p:txBody>
      </p:sp>
      <p:sp>
        <p:nvSpPr>
          <p:cNvPr id="4" name="Slide Number Placeholder 3">
            <a:extLst>
              <a:ext uri="{FF2B5EF4-FFF2-40B4-BE49-F238E27FC236}">
                <a16:creationId xmlns:a16="http://schemas.microsoft.com/office/drawing/2014/main" id="{52AE034C-2E9D-1D4A-A05F-87CCCA548987}"/>
              </a:ext>
            </a:extLst>
          </p:cNvPr>
          <p:cNvSpPr>
            <a:spLocks noGrp="1"/>
          </p:cNvSpPr>
          <p:nvPr>
            <p:ph type="sldNum" sz="quarter" idx="12"/>
          </p:nvPr>
        </p:nvSpPr>
        <p:spPr/>
        <p:txBody>
          <a:bodyPr/>
          <a:lstStyle/>
          <a:p>
            <a:fld id="{A9EF7520-39D1-9441-8AAA-83801A63571E}" type="slidenum">
              <a:rPr lang="en-RU" smtClean="0"/>
              <a:t>‹#›</a:t>
            </a:fld>
            <a:endParaRPr lang="en-RU"/>
          </a:p>
        </p:txBody>
      </p:sp>
      <p:sp>
        <p:nvSpPr>
          <p:cNvPr id="3" name="Прямоугольник 2">
            <a:extLst>
              <a:ext uri="{FF2B5EF4-FFF2-40B4-BE49-F238E27FC236}">
                <a16:creationId xmlns:a16="http://schemas.microsoft.com/office/drawing/2014/main" id="{91C0D62C-BC45-107E-9A41-7C84CE3C0D43}"/>
              </a:ext>
            </a:extLst>
          </p:cNvPr>
          <p:cNvSpPr/>
          <p:nvPr userDrawn="1"/>
        </p:nvSpPr>
        <p:spPr>
          <a:xfrm>
            <a:off x="7023652" y="6109252"/>
            <a:ext cx="1537252" cy="7487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Заголовок 4">
            <a:extLst>
              <a:ext uri="{FF2B5EF4-FFF2-40B4-BE49-F238E27FC236}">
                <a16:creationId xmlns:a16="http://schemas.microsoft.com/office/drawing/2014/main" id="{A91A8B6C-58DD-7B3A-3A35-0C20BD8D321A}"/>
              </a:ext>
            </a:extLst>
          </p:cNvPr>
          <p:cNvSpPr>
            <a:spLocks noGrp="1"/>
          </p:cNvSpPr>
          <p:nvPr>
            <p:ph type="title"/>
          </p:nvPr>
        </p:nvSpPr>
        <p:spPr>
          <a:xfrm>
            <a:off x="1851587" y="1918252"/>
            <a:ext cx="6633521" cy="1453598"/>
          </a:xfrm>
        </p:spPr>
        <p:txBody>
          <a:bodyPr>
            <a:normAutofit/>
          </a:bodyPr>
          <a:lstStyle>
            <a:lvl1pPr algn="l">
              <a:defRPr sz="5400"/>
            </a:lvl1pPr>
          </a:lstStyle>
          <a:p>
            <a:endParaRPr lang="ru-RU" dirty="0"/>
          </a:p>
        </p:txBody>
      </p:sp>
      <p:sp>
        <p:nvSpPr>
          <p:cNvPr id="7" name="Объект 6">
            <a:extLst>
              <a:ext uri="{FF2B5EF4-FFF2-40B4-BE49-F238E27FC236}">
                <a16:creationId xmlns:a16="http://schemas.microsoft.com/office/drawing/2014/main" id="{E4A8F8A5-4288-A366-D13D-6DEB3CD01F0D}"/>
              </a:ext>
            </a:extLst>
          </p:cNvPr>
          <p:cNvSpPr>
            <a:spLocks noGrp="1"/>
          </p:cNvSpPr>
          <p:nvPr>
            <p:ph sz="quarter" idx="13" hasCustomPrompt="1"/>
          </p:nvPr>
        </p:nvSpPr>
        <p:spPr>
          <a:xfrm>
            <a:off x="1851588" y="3704328"/>
            <a:ext cx="6633521" cy="2421489"/>
          </a:xfrm>
        </p:spPr>
        <p:txBody>
          <a:bodyPr/>
          <a:lstStyle>
            <a:lvl1pPr marL="0" indent="0">
              <a:buNone/>
              <a:defRPr/>
            </a:lvl1pPr>
          </a:lstStyle>
          <a:p>
            <a:pPr lvl="0"/>
            <a:r>
              <a:rPr lang="ru-RU" dirty="0"/>
              <a:t>Контакты</a:t>
            </a:r>
          </a:p>
        </p:txBody>
      </p:sp>
      <p:sp>
        <p:nvSpPr>
          <p:cNvPr id="16" name="Рисунок 15">
            <a:extLst>
              <a:ext uri="{FF2B5EF4-FFF2-40B4-BE49-F238E27FC236}">
                <a16:creationId xmlns:a16="http://schemas.microsoft.com/office/drawing/2014/main" id="{8A557F0E-8736-1459-B864-5F3F0A16CC97}"/>
              </a:ext>
            </a:extLst>
          </p:cNvPr>
          <p:cNvSpPr>
            <a:spLocks noGrp="1"/>
          </p:cNvSpPr>
          <p:nvPr>
            <p:ph type="pic" sz="quarter" idx="14" hasCustomPrompt="1"/>
          </p:nvPr>
        </p:nvSpPr>
        <p:spPr>
          <a:xfrm>
            <a:off x="8786813" y="477838"/>
            <a:ext cx="3140075" cy="2771775"/>
          </a:xfrm>
        </p:spPr>
        <p:txBody>
          <a:bodyPr anchor="ctr"/>
          <a:lstStyle>
            <a:lvl1pPr marL="0" indent="0">
              <a:buNone/>
              <a:defRPr/>
            </a:lvl1pPr>
          </a:lstStyle>
          <a:p>
            <a:r>
              <a:rPr lang="ru-RU" dirty="0"/>
              <a:t>Логотип</a:t>
            </a:r>
          </a:p>
        </p:txBody>
      </p:sp>
      <p:sp>
        <p:nvSpPr>
          <p:cNvPr id="18" name="Объект 17">
            <a:extLst>
              <a:ext uri="{FF2B5EF4-FFF2-40B4-BE49-F238E27FC236}">
                <a16:creationId xmlns:a16="http://schemas.microsoft.com/office/drawing/2014/main" id="{FCD91C6C-544E-146C-2D63-2C0543BE7C9D}"/>
              </a:ext>
            </a:extLst>
          </p:cNvPr>
          <p:cNvSpPr>
            <a:spLocks noGrp="1"/>
          </p:cNvSpPr>
          <p:nvPr>
            <p:ph sz="quarter" idx="15" hasCustomPrompt="1"/>
          </p:nvPr>
        </p:nvSpPr>
        <p:spPr>
          <a:xfrm>
            <a:off x="1851025" y="477838"/>
            <a:ext cx="6634163" cy="1330325"/>
          </a:xfrm>
        </p:spPr>
        <p:txBody>
          <a:bodyPr anchor="ctr">
            <a:normAutofit/>
          </a:bodyPr>
          <a:lstStyle>
            <a:lvl1pPr marL="0" indent="0">
              <a:buNone/>
              <a:defRPr sz="4400" b="1"/>
            </a:lvl1pPr>
          </a:lstStyle>
          <a:p>
            <a:pPr lvl="0"/>
            <a:r>
              <a:rPr lang="ru-RU" dirty="0"/>
              <a:t>Наименование компании</a:t>
            </a:r>
          </a:p>
        </p:txBody>
      </p:sp>
      <p:sp>
        <p:nvSpPr>
          <p:cNvPr id="6" name="TextBox 5">
            <a:extLst>
              <a:ext uri="{FF2B5EF4-FFF2-40B4-BE49-F238E27FC236}">
                <a16:creationId xmlns:a16="http://schemas.microsoft.com/office/drawing/2014/main" id="{70732060-8A60-AC96-4492-7A9E7805B828}"/>
              </a:ext>
            </a:extLst>
          </p:cNvPr>
          <p:cNvSpPr txBox="1"/>
          <p:nvPr userDrawn="1"/>
        </p:nvSpPr>
        <p:spPr>
          <a:xfrm>
            <a:off x="1965462" y="6378419"/>
            <a:ext cx="6097656" cy="276999"/>
          </a:xfrm>
          <a:prstGeom prst="rect">
            <a:avLst/>
          </a:prstGeom>
          <a:noFill/>
        </p:spPr>
        <p:txBody>
          <a:bodyPr wrap="square">
            <a:spAutoFit/>
          </a:bodyPr>
          <a:lstStyle/>
          <a:p>
            <a:pPr algn="l"/>
            <a:r>
              <a:rPr lang="en" sz="1200" b="0" i="0" u="none" strike="noStrike" dirty="0">
                <a:solidFill>
                  <a:srgbClr val="EB008A"/>
                </a:solidFill>
                <a:effectLst/>
                <a:latin typeface="Cuprum"/>
              </a:rPr>
              <a:t>VI </a:t>
            </a:r>
            <a:r>
              <a:rPr lang="ru-RU" sz="1200" b="0" i="0" u="none" strike="noStrike" dirty="0">
                <a:solidFill>
                  <a:srgbClr val="EB008A"/>
                </a:solidFill>
                <a:effectLst/>
                <a:latin typeface="Cuprum"/>
              </a:rPr>
              <a:t>Международная конференция «Ягоды России 2023» (15 – 17 февраля 2023г.)</a:t>
            </a:r>
            <a:endParaRPr lang="ru-RU" sz="1200" b="0" i="0" dirty="0">
              <a:solidFill>
                <a:srgbClr val="EB008A"/>
              </a:solidFill>
              <a:effectLst/>
              <a:latin typeface="Cuprum"/>
            </a:endParaRPr>
          </a:p>
        </p:txBody>
      </p:sp>
    </p:spTree>
    <p:extLst>
      <p:ext uri="{BB962C8B-B14F-4D97-AF65-F5344CB8AC3E}">
        <p14:creationId xmlns:p14="http://schemas.microsoft.com/office/powerpoint/2010/main" val="3810466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2A8D7-A2FD-4645-A865-D1E365A6D21E}"/>
              </a:ext>
            </a:extLst>
          </p:cNvPr>
          <p:cNvSpPr>
            <a:spLocks noGrp="1"/>
          </p:cNvSpPr>
          <p:nvPr>
            <p:ph type="title"/>
          </p:nvPr>
        </p:nvSpPr>
        <p:spPr>
          <a:xfrm>
            <a:off x="1137424" y="449262"/>
            <a:ext cx="3932237" cy="1600200"/>
          </a:xfrm>
        </p:spPr>
        <p:txBody>
          <a:bodyPr anchor="b"/>
          <a:lstStyle>
            <a:lvl1pPr>
              <a:defRPr sz="3200"/>
            </a:lvl1pPr>
          </a:lstStyle>
          <a:p>
            <a:r>
              <a:rPr lang="en-GB" dirty="0"/>
              <a:t>Click to edit Master title style</a:t>
            </a:r>
            <a:endParaRPr lang="en-RU" dirty="0"/>
          </a:p>
        </p:txBody>
      </p:sp>
      <p:sp>
        <p:nvSpPr>
          <p:cNvPr id="3" name="Content Placeholder 2">
            <a:extLst>
              <a:ext uri="{FF2B5EF4-FFF2-40B4-BE49-F238E27FC236}">
                <a16:creationId xmlns:a16="http://schemas.microsoft.com/office/drawing/2014/main" id="{D1ED243A-3098-994F-A389-6CCE390DB086}"/>
              </a:ext>
            </a:extLst>
          </p:cNvPr>
          <p:cNvSpPr>
            <a:spLocks noGrp="1"/>
          </p:cNvSpPr>
          <p:nvPr>
            <p:ph idx="1"/>
          </p:nvPr>
        </p:nvSpPr>
        <p:spPr>
          <a:xfrm>
            <a:off x="5183188" y="449263"/>
            <a:ext cx="6172200" cy="541178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RU"/>
          </a:p>
        </p:txBody>
      </p:sp>
      <p:sp>
        <p:nvSpPr>
          <p:cNvPr id="4" name="Text Placeholder 3">
            <a:extLst>
              <a:ext uri="{FF2B5EF4-FFF2-40B4-BE49-F238E27FC236}">
                <a16:creationId xmlns:a16="http://schemas.microsoft.com/office/drawing/2014/main" id="{E0BD989D-B2D8-124C-8E12-C6747A99284E}"/>
              </a:ext>
            </a:extLst>
          </p:cNvPr>
          <p:cNvSpPr>
            <a:spLocks noGrp="1"/>
          </p:cNvSpPr>
          <p:nvPr>
            <p:ph type="body" sz="half" idx="2"/>
          </p:nvPr>
        </p:nvSpPr>
        <p:spPr>
          <a:xfrm>
            <a:off x="1137424" y="2049462"/>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57CA7B1-F889-4A4B-BDF6-F207128543E2}"/>
              </a:ext>
            </a:extLst>
          </p:cNvPr>
          <p:cNvSpPr>
            <a:spLocks noGrp="1"/>
          </p:cNvSpPr>
          <p:nvPr>
            <p:ph type="dt" sz="half" idx="10"/>
          </p:nvPr>
        </p:nvSpPr>
        <p:spPr/>
        <p:txBody>
          <a:bodyPr/>
          <a:lstStyle/>
          <a:p>
            <a:fld id="{E284EEAD-6B5F-2241-9525-2554A063C587}" type="datetime1">
              <a:rPr lang="ru-RU" smtClean="0"/>
              <a:t>05.02.2023</a:t>
            </a:fld>
            <a:endParaRPr lang="en-RU"/>
          </a:p>
        </p:txBody>
      </p:sp>
      <p:sp>
        <p:nvSpPr>
          <p:cNvPr id="7" name="Slide Number Placeholder 6">
            <a:extLst>
              <a:ext uri="{FF2B5EF4-FFF2-40B4-BE49-F238E27FC236}">
                <a16:creationId xmlns:a16="http://schemas.microsoft.com/office/drawing/2014/main" id="{23BE5AEC-E7BF-EB47-9862-42C53A760CDB}"/>
              </a:ext>
            </a:extLst>
          </p:cNvPr>
          <p:cNvSpPr>
            <a:spLocks noGrp="1"/>
          </p:cNvSpPr>
          <p:nvPr>
            <p:ph type="sldNum" sz="quarter" idx="12"/>
          </p:nvPr>
        </p:nvSpPr>
        <p:spPr/>
        <p:txBody>
          <a:bodyPr/>
          <a:lstStyle/>
          <a:p>
            <a:fld id="{A9EF7520-39D1-9441-8AAA-83801A63571E}" type="slidenum">
              <a:rPr lang="en-RU" smtClean="0"/>
              <a:t>‹#›</a:t>
            </a:fld>
            <a:endParaRPr lang="en-RU"/>
          </a:p>
        </p:txBody>
      </p:sp>
    </p:spTree>
    <p:extLst>
      <p:ext uri="{BB962C8B-B14F-4D97-AF65-F5344CB8AC3E}">
        <p14:creationId xmlns:p14="http://schemas.microsoft.com/office/powerpoint/2010/main" val="11345847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12EAA-8B86-E648-AF66-154860382B4D}"/>
              </a:ext>
            </a:extLst>
          </p:cNvPr>
          <p:cNvSpPr>
            <a:spLocks noGrp="1"/>
          </p:cNvSpPr>
          <p:nvPr>
            <p:ph type="title"/>
          </p:nvPr>
        </p:nvSpPr>
        <p:spPr>
          <a:xfrm>
            <a:off x="1137424" y="449262"/>
            <a:ext cx="3932237" cy="1600200"/>
          </a:xfrm>
        </p:spPr>
        <p:txBody>
          <a:bodyPr anchor="b"/>
          <a:lstStyle>
            <a:lvl1pPr>
              <a:defRPr sz="3200"/>
            </a:lvl1pPr>
          </a:lstStyle>
          <a:p>
            <a:r>
              <a:rPr lang="en-GB"/>
              <a:t>Click to edit Master title style</a:t>
            </a:r>
            <a:endParaRPr lang="en-RU"/>
          </a:p>
        </p:txBody>
      </p:sp>
      <p:sp>
        <p:nvSpPr>
          <p:cNvPr id="3" name="Picture Placeholder 2">
            <a:extLst>
              <a:ext uri="{FF2B5EF4-FFF2-40B4-BE49-F238E27FC236}">
                <a16:creationId xmlns:a16="http://schemas.microsoft.com/office/drawing/2014/main" id="{C65516DD-5622-DA42-9FFD-E329376275AE}"/>
              </a:ext>
            </a:extLst>
          </p:cNvPr>
          <p:cNvSpPr>
            <a:spLocks noGrp="1"/>
          </p:cNvSpPr>
          <p:nvPr>
            <p:ph type="pic" idx="1"/>
          </p:nvPr>
        </p:nvSpPr>
        <p:spPr>
          <a:xfrm>
            <a:off x="5183188" y="449263"/>
            <a:ext cx="6172200" cy="541178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RU" dirty="0"/>
          </a:p>
        </p:txBody>
      </p:sp>
      <p:sp>
        <p:nvSpPr>
          <p:cNvPr id="4" name="Text Placeholder 3">
            <a:extLst>
              <a:ext uri="{FF2B5EF4-FFF2-40B4-BE49-F238E27FC236}">
                <a16:creationId xmlns:a16="http://schemas.microsoft.com/office/drawing/2014/main" id="{87B3527C-B406-0E4B-B005-FE17315BA0DE}"/>
              </a:ext>
            </a:extLst>
          </p:cNvPr>
          <p:cNvSpPr>
            <a:spLocks noGrp="1"/>
          </p:cNvSpPr>
          <p:nvPr>
            <p:ph type="body" sz="half" idx="2"/>
          </p:nvPr>
        </p:nvSpPr>
        <p:spPr>
          <a:xfrm>
            <a:off x="1137424" y="2049462"/>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a:extLst>
              <a:ext uri="{FF2B5EF4-FFF2-40B4-BE49-F238E27FC236}">
                <a16:creationId xmlns:a16="http://schemas.microsoft.com/office/drawing/2014/main" id="{B3A0126E-EACB-004B-A462-A93E0FC45045}"/>
              </a:ext>
            </a:extLst>
          </p:cNvPr>
          <p:cNvSpPr>
            <a:spLocks noGrp="1"/>
          </p:cNvSpPr>
          <p:nvPr>
            <p:ph type="dt" sz="half" idx="10"/>
          </p:nvPr>
        </p:nvSpPr>
        <p:spPr/>
        <p:txBody>
          <a:bodyPr/>
          <a:lstStyle/>
          <a:p>
            <a:fld id="{158B5633-A952-CD4D-9F56-7258D8D4E7AA}" type="datetime1">
              <a:rPr lang="ru-RU" smtClean="0"/>
              <a:t>05.02.2023</a:t>
            </a:fld>
            <a:endParaRPr lang="en-RU"/>
          </a:p>
        </p:txBody>
      </p:sp>
      <p:sp>
        <p:nvSpPr>
          <p:cNvPr id="7" name="Slide Number Placeholder 6">
            <a:extLst>
              <a:ext uri="{FF2B5EF4-FFF2-40B4-BE49-F238E27FC236}">
                <a16:creationId xmlns:a16="http://schemas.microsoft.com/office/drawing/2014/main" id="{1E5C0551-6B3E-4F43-B7E5-6C48D542A570}"/>
              </a:ext>
            </a:extLst>
          </p:cNvPr>
          <p:cNvSpPr>
            <a:spLocks noGrp="1"/>
          </p:cNvSpPr>
          <p:nvPr>
            <p:ph type="sldNum" sz="quarter" idx="12"/>
          </p:nvPr>
        </p:nvSpPr>
        <p:spPr/>
        <p:txBody>
          <a:bodyPr/>
          <a:lstStyle/>
          <a:p>
            <a:fld id="{A9EF7520-39D1-9441-8AAA-83801A63571E}" type="slidenum">
              <a:rPr lang="en-RU" smtClean="0"/>
              <a:t>‹#›</a:t>
            </a:fld>
            <a:endParaRPr lang="en-RU"/>
          </a:p>
        </p:txBody>
      </p:sp>
    </p:spTree>
    <p:extLst>
      <p:ext uri="{BB962C8B-B14F-4D97-AF65-F5344CB8AC3E}">
        <p14:creationId xmlns:p14="http://schemas.microsoft.com/office/powerpoint/2010/main" val="34446329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A1B321E-9B11-4640-912D-405782582F30}"/>
              </a:ext>
            </a:extLst>
          </p:cNvPr>
          <p:cNvPicPr>
            <a:picLocks noChangeAspect="1"/>
          </p:cNvPicPr>
          <p:nvPr userDrawn="1"/>
        </p:nvPicPr>
        <p:blipFill rotWithShape="1">
          <a:blip r:embed="rId13" cstate="email">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 name="Title Placeholder 1">
            <a:extLst>
              <a:ext uri="{FF2B5EF4-FFF2-40B4-BE49-F238E27FC236}">
                <a16:creationId xmlns:a16="http://schemas.microsoft.com/office/drawing/2014/main" id="{1050937A-4CD9-B34D-BC78-12F6306C2808}"/>
              </a:ext>
            </a:extLst>
          </p:cNvPr>
          <p:cNvSpPr>
            <a:spLocks noGrp="1"/>
          </p:cNvSpPr>
          <p:nvPr>
            <p:ph type="title"/>
          </p:nvPr>
        </p:nvSpPr>
        <p:spPr>
          <a:xfrm>
            <a:off x="1516566" y="365125"/>
            <a:ext cx="9233210" cy="1325563"/>
          </a:xfrm>
          <a:prstGeom prst="rect">
            <a:avLst/>
          </a:prstGeom>
        </p:spPr>
        <p:txBody>
          <a:bodyPr vert="horz" lIns="91440" tIns="45720" rIns="91440" bIns="45720" rtlCol="0" anchor="ctr">
            <a:normAutofit/>
          </a:bodyPr>
          <a:lstStyle/>
          <a:p>
            <a:r>
              <a:rPr lang="en-GB" dirty="0"/>
              <a:t>Click to edit Master title style</a:t>
            </a:r>
            <a:endParaRPr lang="en-RU" dirty="0"/>
          </a:p>
        </p:txBody>
      </p:sp>
      <p:sp>
        <p:nvSpPr>
          <p:cNvPr id="3" name="Text Placeholder 2">
            <a:extLst>
              <a:ext uri="{FF2B5EF4-FFF2-40B4-BE49-F238E27FC236}">
                <a16:creationId xmlns:a16="http://schemas.microsoft.com/office/drawing/2014/main" id="{A810DA8F-B4D6-6D4F-838D-5135F3743E1B}"/>
              </a:ext>
            </a:extLst>
          </p:cNvPr>
          <p:cNvSpPr>
            <a:spLocks noGrp="1"/>
          </p:cNvSpPr>
          <p:nvPr>
            <p:ph type="body" idx="1"/>
          </p:nvPr>
        </p:nvSpPr>
        <p:spPr>
          <a:xfrm>
            <a:off x="1516566" y="1825625"/>
            <a:ext cx="9233210" cy="4140277"/>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RU" dirty="0"/>
          </a:p>
        </p:txBody>
      </p:sp>
      <p:sp>
        <p:nvSpPr>
          <p:cNvPr id="4" name="Date Placeholder 3">
            <a:extLst>
              <a:ext uri="{FF2B5EF4-FFF2-40B4-BE49-F238E27FC236}">
                <a16:creationId xmlns:a16="http://schemas.microsoft.com/office/drawing/2014/main" id="{59D646ED-FA13-BB41-AC43-442BA2F4C7A5}"/>
              </a:ext>
            </a:extLst>
          </p:cNvPr>
          <p:cNvSpPr>
            <a:spLocks noGrp="1"/>
          </p:cNvSpPr>
          <p:nvPr>
            <p:ph type="dt" sz="half" idx="2"/>
          </p:nvPr>
        </p:nvSpPr>
        <p:spPr>
          <a:xfrm>
            <a:off x="102219" y="6356505"/>
            <a:ext cx="1035205"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2C03CC-E1A1-4145-A94D-FBECA33954E0}" type="datetime1">
              <a:rPr lang="ru-RU" smtClean="0"/>
              <a:t>05.02.2023</a:t>
            </a:fld>
            <a:endParaRPr lang="en-RU"/>
          </a:p>
        </p:txBody>
      </p:sp>
      <p:sp>
        <p:nvSpPr>
          <p:cNvPr id="6" name="Slide Number Placeholder 5">
            <a:extLst>
              <a:ext uri="{FF2B5EF4-FFF2-40B4-BE49-F238E27FC236}">
                <a16:creationId xmlns:a16="http://schemas.microsoft.com/office/drawing/2014/main" id="{74F46E2A-DF48-574B-B0AE-715D70E41444}"/>
              </a:ext>
            </a:extLst>
          </p:cNvPr>
          <p:cNvSpPr>
            <a:spLocks noGrp="1"/>
          </p:cNvSpPr>
          <p:nvPr>
            <p:ph type="sldNum" sz="quarter" idx="4"/>
          </p:nvPr>
        </p:nvSpPr>
        <p:spPr>
          <a:xfrm>
            <a:off x="11353799" y="6334357"/>
            <a:ext cx="73598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EF7520-39D1-9441-8AAA-83801A63571E}" type="slidenum">
              <a:rPr lang="en-RU" smtClean="0"/>
              <a:t>‹#›</a:t>
            </a:fld>
            <a:endParaRPr lang="en-RU"/>
          </a:p>
        </p:txBody>
      </p:sp>
      <p:sp>
        <p:nvSpPr>
          <p:cNvPr id="9" name="TextBox 8">
            <a:extLst>
              <a:ext uri="{FF2B5EF4-FFF2-40B4-BE49-F238E27FC236}">
                <a16:creationId xmlns:a16="http://schemas.microsoft.com/office/drawing/2014/main" id="{A61369BA-CCF9-04A5-3386-64C47AF174E7}"/>
              </a:ext>
            </a:extLst>
          </p:cNvPr>
          <p:cNvSpPr txBox="1"/>
          <p:nvPr userDrawn="1"/>
        </p:nvSpPr>
        <p:spPr>
          <a:xfrm>
            <a:off x="1965462" y="6378419"/>
            <a:ext cx="6097656" cy="276999"/>
          </a:xfrm>
          <a:prstGeom prst="rect">
            <a:avLst/>
          </a:prstGeom>
          <a:noFill/>
        </p:spPr>
        <p:txBody>
          <a:bodyPr wrap="square">
            <a:spAutoFit/>
          </a:bodyPr>
          <a:lstStyle/>
          <a:p>
            <a:pPr algn="l"/>
            <a:r>
              <a:rPr lang="en" sz="1200" b="0" i="0" u="none" strike="noStrike" dirty="0">
                <a:solidFill>
                  <a:srgbClr val="EB008A"/>
                </a:solidFill>
                <a:effectLst/>
                <a:latin typeface="Cuprum"/>
              </a:rPr>
              <a:t>VI </a:t>
            </a:r>
            <a:r>
              <a:rPr lang="ru-RU" sz="1200" b="0" i="0" u="none" strike="noStrike" dirty="0">
                <a:solidFill>
                  <a:srgbClr val="EB008A"/>
                </a:solidFill>
                <a:effectLst/>
                <a:latin typeface="Cuprum"/>
              </a:rPr>
              <a:t>Международная конференция «Ягоды России 2023» (15 – 17 февраля 2023г.)</a:t>
            </a:r>
            <a:endParaRPr lang="ru-RU" sz="1200" b="0" i="0" dirty="0">
              <a:solidFill>
                <a:srgbClr val="EB008A"/>
              </a:solidFill>
              <a:effectLst/>
              <a:latin typeface="Cuprum"/>
            </a:endParaRPr>
          </a:p>
        </p:txBody>
      </p:sp>
    </p:spTree>
    <p:extLst>
      <p:ext uri="{BB962C8B-B14F-4D97-AF65-F5344CB8AC3E}">
        <p14:creationId xmlns:p14="http://schemas.microsoft.com/office/powerpoint/2010/main" val="11942457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4.emf"/><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4.emf"/><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4.emf"/><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2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4.emf"/><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4.emf"/><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4.emf"/><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4.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07A94EDC-4D86-5914-9140-CB490B8A90AA}"/>
              </a:ext>
            </a:extLst>
          </p:cNvPr>
          <p:cNvSpPr>
            <a:spLocks noGrp="1"/>
          </p:cNvSpPr>
          <p:nvPr>
            <p:ph type="ctrTitle"/>
          </p:nvPr>
        </p:nvSpPr>
        <p:spPr/>
        <p:txBody>
          <a:bodyPr>
            <a:noAutofit/>
          </a:bodyPr>
          <a:lstStyle/>
          <a:p>
            <a:r>
              <a:rPr lang="ru-RU" sz="3600" b="1" dirty="0" smtClean="0"/>
              <a:t>Ключевые </a:t>
            </a:r>
            <a:r>
              <a:rPr lang="ru-RU" sz="3600" b="1" dirty="0"/>
              <a:t>ошибки фермеров при закладке плантации </a:t>
            </a:r>
            <a:r>
              <a:rPr lang="ru-RU" sz="3600" b="1" dirty="0" smtClean="0"/>
              <a:t>голубики</a:t>
            </a:r>
            <a:br>
              <a:rPr lang="ru-RU" sz="3600" b="1" dirty="0" smtClean="0"/>
            </a:br>
            <a:r>
              <a:rPr lang="ru-RU" sz="3600" b="1" dirty="0" smtClean="0"/>
              <a:t>и </a:t>
            </a:r>
            <a:r>
              <a:rPr lang="ru-RU" sz="3600" b="1" dirty="0"/>
              <a:t>как их избежать</a:t>
            </a:r>
          </a:p>
        </p:txBody>
      </p:sp>
      <p:sp>
        <p:nvSpPr>
          <p:cNvPr id="5" name="Подзаголовок 4">
            <a:extLst>
              <a:ext uri="{FF2B5EF4-FFF2-40B4-BE49-F238E27FC236}">
                <a16:creationId xmlns:a16="http://schemas.microsoft.com/office/drawing/2014/main" id="{23005D02-3768-2411-AE25-BB886C9121A4}"/>
              </a:ext>
            </a:extLst>
          </p:cNvPr>
          <p:cNvSpPr>
            <a:spLocks noGrp="1"/>
          </p:cNvSpPr>
          <p:nvPr>
            <p:ph type="subTitle" idx="1"/>
          </p:nvPr>
        </p:nvSpPr>
        <p:spPr/>
        <p:txBody>
          <a:bodyPr/>
          <a:lstStyle/>
          <a:p>
            <a:r>
              <a:rPr lang="ru-RU" dirty="0" err="1" smtClean="0"/>
              <a:t>Курлович</a:t>
            </a:r>
            <a:r>
              <a:rPr lang="ru-RU" dirty="0" smtClean="0"/>
              <a:t> Татьяна Владимировна</a:t>
            </a:r>
          </a:p>
          <a:p>
            <a:r>
              <a:rPr lang="en-US" dirty="0" smtClean="0"/>
              <a:t>E-Mail: vaccinium@mail.ru</a:t>
            </a:r>
            <a:endParaRPr lang="ru-RU" dirty="0"/>
          </a:p>
        </p:txBody>
      </p:sp>
    </p:spTree>
    <p:extLst>
      <p:ext uri="{BB962C8B-B14F-4D97-AF65-F5344CB8AC3E}">
        <p14:creationId xmlns:p14="http://schemas.microsoft.com/office/powerpoint/2010/main" val="36822939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a:extLst>
              <a:ext uri="{FF2B5EF4-FFF2-40B4-BE49-F238E27FC236}">
                <a16:creationId xmlns:a16="http://schemas.microsoft.com/office/drawing/2014/main" id="{C1DF27F8-EF5F-E8E1-12EC-63AD05EE93DB}"/>
              </a:ext>
            </a:extLst>
          </p:cNvPr>
          <p:cNvSpPr>
            <a:spLocks noGrp="1"/>
          </p:cNvSpPr>
          <p:nvPr>
            <p:ph type="title"/>
          </p:nvPr>
        </p:nvSpPr>
        <p:spPr>
          <a:xfrm>
            <a:off x="1516566" y="365125"/>
            <a:ext cx="8639199" cy="1325563"/>
          </a:xfrm>
        </p:spPr>
        <p:txBody>
          <a:bodyPr>
            <a:normAutofit/>
          </a:bodyPr>
          <a:lstStyle/>
          <a:p>
            <a:r>
              <a:rPr lang="ru-RU" sz="4000" dirty="0"/>
              <a:t>Не сделан анализ почвы и воды</a:t>
            </a:r>
          </a:p>
        </p:txBody>
      </p:sp>
      <p:sp>
        <p:nvSpPr>
          <p:cNvPr id="6" name="Объект 5">
            <a:extLst>
              <a:ext uri="{FF2B5EF4-FFF2-40B4-BE49-F238E27FC236}">
                <a16:creationId xmlns:a16="http://schemas.microsoft.com/office/drawing/2014/main" id="{46819A51-9BB6-F240-1004-E0595998A3C2}"/>
              </a:ext>
            </a:extLst>
          </p:cNvPr>
          <p:cNvSpPr>
            <a:spLocks noGrp="1"/>
          </p:cNvSpPr>
          <p:nvPr>
            <p:ph idx="1"/>
          </p:nvPr>
        </p:nvSpPr>
        <p:spPr>
          <a:xfrm>
            <a:off x="1516569" y="1825625"/>
            <a:ext cx="5116971" cy="4140277"/>
          </a:xfrm>
        </p:spPr>
        <p:txBody>
          <a:bodyPr>
            <a:noAutofit/>
          </a:bodyPr>
          <a:lstStyle/>
          <a:p>
            <a:pPr marL="0" indent="0">
              <a:buNone/>
            </a:pPr>
            <a:r>
              <a:rPr lang="ru-RU" sz="2100" dirty="0"/>
              <a:t>Это тоже </a:t>
            </a:r>
            <a:r>
              <a:rPr lang="ru-RU" sz="2100" dirty="0" smtClean="0"/>
              <a:t>может </a:t>
            </a:r>
            <a:r>
              <a:rPr lang="ru-RU" sz="2100" dirty="0"/>
              <a:t>привести к негативным </a:t>
            </a:r>
            <a:r>
              <a:rPr lang="ru-RU" sz="2100" dirty="0" smtClean="0"/>
              <a:t>последствиям в будущем, </a:t>
            </a:r>
            <a:r>
              <a:rPr lang="ru-RU" sz="2100" dirty="0"/>
              <a:t>так как массовое развитие вредителя </a:t>
            </a:r>
            <a:r>
              <a:rPr lang="ru-RU" sz="2100" dirty="0" smtClean="0"/>
              <a:t>приводит</a:t>
            </a:r>
            <a:br>
              <a:rPr lang="ru-RU" sz="2100" dirty="0" smtClean="0"/>
            </a:br>
            <a:r>
              <a:rPr lang="ru-RU" sz="2100" dirty="0" smtClean="0"/>
              <a:t>к </a:t>
            </a:r>
            <a:r>
              <a:rPr lang="ru-RU" sz="2100" dirty="0"/>
              <a:t>повреждению растений, а при отсутствии контроля за распространением болезней или вредителей и борьбы с </a:t>
            </a:r>
            <a:r>
              <a:rPr lang="ru-RU" sz="2100" dirty="0" smtClean="0"/>
              <a:t>ними –</a:t>
            </a:r>
            <a:br>
              <a:rPr lang="ru-RU" sz="2100" dirty="0" smtClean="0"/>
            </a:br>
            <a:r>
              <a:rPr lang="ru-RU" sz="2100" dirty="0" smtClean="0"/>
              <a:t>к </a:t>
            </a:r>
            <a:r>
              <a:rPr lang="ru-RU" sz="2100" dirty="0"/>
              <a:t>гибели посадок.</a:t>
            </a:r>
          </a:p>
        </p:txBody>
      </p:sp>
      <p:pic>
        <p:nvPicPr>
          <p:cNvPr id="4" name="Рисунок 3">
            <a:extLst>
              <a:ext uri="{FF2B5EF4-FFF2-40B4-BE49-F238E27FC236}">
                <a16:creationId xmlns:a16="http://schemas.microsoft.com/office/drawing/2014/main" id="{1C7B110F-9413-46D7-107A-27592CB8CC1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55765" y="161619"/>
            <a:ext cx="1529069" cy="1529069"/>
          </a:xfrm>
          <a:prstGeom prst="rect">
            <a:avLst/>
          </a:prstGeom>
        </p:spPr>
      </p:pic>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3540" y="2448560"/>
            <a:ext cx="5440697" cy="3060392"/>
          </a:xfrm>
          <a:prstGeom prst="rect">
            <a:avLst/>
          </a:prstGeom>
        </p:spPr>
      </p:pic>
    </p:spTree>
    <p:extLst>
      <p:ext uri="{BB962C8B-B14F-4D97-AF65-F5344CB8AC3E}">
        <p14:creationId xmlns:p14="http://schemas.microsoft.com/office/powerpoint/2010/main" val="5601325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a:extLst>
              <a:ext uri="{FF2B5EF4-FFF2-40B4-BE49-F238E27FC236}">
                <a16:creationId xmlns:a16="http://schemas.microsoft.com/office/drawing/2014/main" id="{C1DF27F8-EF5F-E8E1-12EC-63AD05EE93DB}"/>
              </a:ext>
            </a:extLst>
          </p:cNvPr>
          <p:cNvSpPr>
            <a:spLocks noGrp="1"/>
          </p:cNvSpPr>
          <p:nvPr>
            <p:ph type="title"/>
          </p:nvPr>
        </p:nvSpPr>
        <p:spPr>
          <a:xfrm>
            <a:off x="1516566" y="365125"/>
            <a:ext cx="8639199" cy="1325563"/>
          </a:xfrm>
        </p:spPr>
        <p:txBody>
          <a:bodyPr>
            <a:normAutofit/>
          </a:bodyPr>
          <a:lstStyle/>
          <a:p>
            <a:r>
              <a:rPr lang="ru-RU" sz="4000" dirty="0" smtClean="0"/>
              <a:t>Неправильно подготовлена почва</a:t>
            </a:r>
            <a:endParaRPr lang="ru-RU" sz="4000" dirty="0"/>
          </a:p>
        </p:txBody>
      </p:sp>
      <p:sp>
        <p:nvSpPr>
          <p:cNvPr id="6" name="Объект 5">
            <a:extLst>
              <a:ext uri="{FF2B5EF4-FFF2-40B4-BE49-F238E27FC236}">
                <a16:creationId xmlns:a16="http://schemas.microsoft.com/office/drawing/2014/main" id="{46819A51-9BB6-F240-1004-E0595998A3C2}"/>
              </a:ext>
            </a:extLst>
          </p:cNvPr>
          <p:cNvSpPr>
            <a:spLocks noGrp="1"/>
          </p:cNvSpPr>
          <p:nvPr>
            <p:ph idx="1"/>
          </p:nvPr>
        </p:nvSpPr>
        <p:spPr>
          <a:xfrm>
            <a:off x="1516569" y="1825625"/>
            <a:ext cx="5676711" cy="4140277"/>
          </a:xfrm>
        </p:spPr>
        <p:txBody>
          <a:bodyPr>
            <a:noAutofit/>
          </a:bodyPr>
          <a:lstStyle/>
          <a:p>
            <a:pPr marL="0" indent="0">
              <a:buNone/>
            </a:pPr>
            <a:r>
              <a:rPr lang="ru-RU" sz="2100" dirty="0" smtClean="0"/>
              <a:t>Очередная </a:t>
            </a:r>
            <a:r>
              <a:rPr lang="ru-RU" sz="2100" dirty="0"/>
              <a:t>ошибка </a:t>
            </a:r>
            <a:r>
              <a:rPr lang="ru-RU" sz="2100" dirty="0" smtClean="0"/>
              <a:t>– </a:t>
            </a:r>
            <a:r>
              <a:rPr lang="ru-RU" sz="2100" dirty="0"/>
              <a:t>это неправильно подготовленная почва (приобретен не походящий торф или субстрат).</a:t>
            </a:r>
          </a:p>
          <a:p>
            <a:pPr marL="0" indent="0">
              <a:buNone/>
            </a:pPr>
            <a:r>
              <a:rPr lang="ru-RU" sz="2100" dirty="0" smtClean="0"/>
              <a:t>Голубика </a:t>
            </a:r>
            <a:r>
              <a:rPr lang="ru-RU" sz="2100" dirty="0"/>
              <a:t>растет на </a:t>
            </a:r>
            <a:r>
              <a:rPr lang="ru-RU" sz="2100" b="1" dirty="0"/>
              <a:t>кислых, </a:t>
            </a:r>
            <a:r>
              <a:rPr lang="ru-RU" sz="2100" b="1" dirty="0" err="1"/>
              <a:t>гумусированных</a:t>
            </a:r>
            <a:r>
              <a:rPr lang="ru-RU" sz="2100" b="1" dirty="0"/>
              <a:t>, хорошо водо- и воздухопроницаемых почвах</a:t>
            </a:r>
            <a:r>
              <a:rPr lang="ru-RU" sz="2100" dirty="0"/>
              <a:t>. При отсутствии хотя бы части одного из этих факторов растения начинают страдать. Если почва на участке не соответствует этим требованиям, то ее для голубики готовят. </a:t>
            </a:r>
            <a:r>
              <a:rPr lang="ru-RU" sz="2100" dirty="0" smtClean="0"/>
              <a:t>Основой </a:t>
            </a:r>
            <a:r>
              <a:rPr lang="ru-RU" sz="2100" dirty="0"/>
              <a:t>служит кислый верховой торф. В него добавляются компоненты для увеличения пористости, предотвращения уплотнения и для лучшего доступа воздуха к корням.</a:t>
            </a:r>
          </a:p>
        </p:txBody>
      </p:sp>
      <p:pic>
        <p:nvPicPr>
          <p:cNvPr id="4" name="Рисунок 3">
            <a:extLst>
              <a:ext uri="{FF2B5EF4-FFF2-40B4-BE49-F238E27FC236}">
                <a16:creationId xmlns:a16="http://schemas.microsoft.com/office/drawing/2014/main" id="{1C7B110F-9413-46D7-107A-27592CB8CC1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55765" y="161619"/>
            <a:ext cx="1529069" cy="1529069"/>
          </a:xfrm>
          <a:prstGeom prst="rect">
            <a:avLst/>
          </a:prstGeom>
        </p:spPr>
      </p:pic>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3280" y="1825625"/>
            <a:ext cx="3126394" cy="4168525"/>
          </a:xfrm>
          <a:prstGeom prst="rect">
            <a:avLst/>
          </a:prstGeom>
        </p:spPr>
      </p:pic>
    </p:spTree>
    <p:extLst>
      <p:ext uri="{BB962C8B-B14F-4D97-AF65-F5344CB8AC3E}">
        <p14:creationId xmlns:p14="http://schemas.microsoft.com/office/powerpoint/2010/main" val="20215940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61200" y="1690689"/>
            <a:ext cx="3258474" cy="4344631"/>
          </a:xfrm>
          <a:prstGeom prst="rect">
            <a:avLst/>
          </a:prstGeom>
        </p:spPr>
      </p:pic>
      <p:sp>
        <p:nvSpPr>
          <p:cNvPr id="5" name="Заголовок 4">
            <a:extLst>
              <a:ext uri="{FF2B5EF4-FFF2-40B4-BE49-F238E27FC236}">
                <a16:creationId xmlns:a16="http://schemas.microsoft.com/office/drawing/2014/main" id="{C1DF27F8-EF5F-E8E1-12EC-63AD05EE93DB}"/>
              </a:ext>
            </a:extLst>
          </p:cNvPr>
          <p:cNvSpPr>
            <a:spLocks noGrp="1"/>
          </p:cNvSpPr>
          <p:nvPr>
            <p:ph type="title"/>
          </p:nvPr>
        </p:nvSpPr>
        <p:spPr>
          <a:xfrm>
            <a:off x="1516566" y="365125"/>
            <a:ext cx="8639199" cy="1325563"/>
          </a:xfrm>
        </p:spPr>
        <p:txBody>
          <a:bodyPr>
            <a:normAutofit/>
          </a:bodyPr>
          <a:lstStyle/>
          <a:p>
            <a:r>
              <a:rPr lang="ru-RU" sz="4000" dirty="0"/>
              <a:t>Неправильно подготовлена почва</a:t>
            </a:r>
          </a:p>
        </p:txBody>
      </p:sp>
      <p:sp>
        <p:nvSpPr>
          <p:cNvPr id="6" name="Объект 5">
            <a:extLst>
              <a:ext uri="{FF2B5EF4-FFF2-40B4-BE49-F238E27FC236}">
                <a16:creationId xmlns:a16="http://schemas.microsoft.com/office/drawing/2014/main" id="{46819A51-9BB6-F240-1004-E0595998A3C2}"/>
              </a:ext>
            </a:extLst>
          </p:cNvPr>
          <p:cNvSpPr>
            <a:spLocks noGrp="1"/>
          </p:cNvSpPr>
          <p:nvPr>
            <p:ph idx="1"/>
          </p:nvPr>
        </p:nvSpPr>
        <p:spPr>
          <a:xfrm>
            <a:off x="1516569" y="1825625"/>
            <a:ext cx="4863911" cy="4140277"/>
          </a:xfrm>
        </p:spPr>
        <p:txBody>
          <a:bodyPr>
            <a:noAutofit/>
          </a:bodyPr>
          <a:lstStyle/>
          <a:p>
            <a:pPr marL="0" indent="0">
              <a:buNone/>
            </a:pPr>
            <a:r>
              <a:rPr lang="ru-RU" sz="2100" dirty="0"/>
              <a:t>Но торф бывает разным: низинным, верховым, из переходного типа болота, может содержать фенолы в результате нарушения технологии заготовки. Важно выбрать правильный: </a:t>
            </a:r>
            <a:r>
              <a:rPr lang="ru-RU" sz="2100" b="1" dirty="0"/>
              <a:t>кислый, </a:t>
            </a:r>
            <a:r>
              <a:rPr lang="ru-RU" sz="2100" b="1" dirty="0" smtClean="0"/>
              <a:t>верховой </a:t>
            </a:r>
            <a:r>
              <a:rPr lang="ru-RU" sz="2100" b="1" dirty="0"/>
              <a:t>с низкой (до 25%) степенью разложения</a:t>
            </a:r>
            <a:r>
              <a:rPr lang="ru-RU" sz="2100" dirty="0"/>
              <a:t>.</a:t>
            </a:r>
          </a:p>
        </p:txBody>
      </p:sp>
      <p:pic>
        <p:nvPicPr>
          <p:cNvPr id="4" name="Рисунок 3">
            <a:extLst>
              <a:ext uri="{FF2B5EF4-FFF2-40B4-BE49-F238E27FC236}">
                <a16:creationId xmlns:a16="http://schemas.microsoft.com/office/drawing/2014/main" id="{1C7B110F-9413-46D7-107A-27592CB8CC1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55765" y="161619"/>
            <a:ext cx="1529069" cy="1529069"/>
          </a:xfrm>
          <a:prstGeom prst="rect">
            <a:avLst/>
          </a:prstGeom>
        </p:spPr>
      </p:pic>
    </p:spTree>
    <p:extLst>
      <p:ext uri="{BB962C8B-B14F-4D97-AF65-F5344CB8AC3E}">
        <p14:creationId xmlns:p14="http://schemas.microsoft.com/office/powerpoint/2010/main" val="4321172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a:extLst>
              <a:ext uri="{FF2B5EF4-FFF2-40B4-BE49-F238E27FC236}">
                <a16:creationId xmlns:a16="http://schemas.microsoft.com/office/drawing/2014/main" id="{C1DF27F8-EF5F-E8E1-12EC-63AD05EE93DB}"/>
              </a:ext>
            </a:extLst>
          </p:cNvPr>
          <p:cNvSpPr>
            <a:spLocks noGrp="1"/>
          </p:cNvSpPr>
          <p:nvPr>
            <p:ph type="title"/>
          </p:nvPr>
        </p:nvSpPr>
        <p:spPr>
          <a:xfrm>
            <a:off x="1516566" y="365125"/>
            <a:ext cx="8639199" cy="1325563"/>
          </a:xfrm>
        </p:spPr>
        <p:txBody>
          <a:bodyPr>
            <a:normAutofit/>
          </a:bodyPr>
          <a:lstStyle/>
          <a:p>
            <a:r>
              <a:rPr lang="ru-RU" sz="4000" dirty="0"/>
              <a:t>Неправильно подготовлена почва</a:t>
            </a:r>
          </a:p>
        </p:txBody>
      </p:sp>
      <p:sp>
        <p:nvSpPr>
          <p:cNvPr id="6" name="Объект 5">
            <a:extLst>
              <a:ext uri="{FF2B5EF4-FFF2-40B4-BE49-F238E27FC236}">
                <a16:creationId xmlns:a16="http://schemas.microsoft.com/office/drawing/2014/main" id="{46819A51-9BB6-F240-1004-E0595998A3C2}"/>
              </a:ext>
            </a:extLst>
          </p:cNvPr>
          <p:cNvSpPr>
            <a:spLocks noGrp="1"/>
          </p:cNvSpPr>
          <p:nvPr>
            <p:ph idx="1"/>
          </p:nvPr>
        </p:nvSpPr>
        <p:spPr>
          <a:xfrm>
            <a:off x="1516569" y="1825625"/>
            <a:ext cx="5463351" cy="4140277"/>
          </a:xfrm>
        </p:spPr>
        <p:txBody>
          <a:bodyPr>
            <a:noAutofit/>
          </a:bodyPr>
          <a:lstStyle/>
          <a:p>
            <a:pPr marL="0" indent="0">
              <a:buNone/>
            </a:pPr>
            <a:r>
              <a:rPr lang="ru-RU" sz="2100" dirty="0"/>
              <a:t>Часто встречаются рекомендации, советующие перемешать материнскую почву с торфом, опилками и др. </a:t>
            </a:r>
          </a:p>
          <a:p>
            <a:pPr marL="0" indent="0">
              <a:buNone/>
            </a:pPr>
            <a:r>
              <a:rPr lang="ru-RU" sz="2100" dirty="0"/>
              <a:t>На легкой кислой почве это можно сделать, но </a:t>
            </a:r>
            <a:r>
              <a:rPr lang="ru-RU" sz="2100" b="1" dirty="0"/>
              <a:t>на тяжелых почвах этого делать ни в коем случае нельзя</a:t>
            </a:r>
            <a:r>
              <a:rPr lang="ru-RU" sz="2100" dirty="0"/>
              <a:t>, потому что это ухудшает воздухопроницаемость грунта, а в конечном счете приводит к заплыванию торфа глиной, суглинком и др., и корни растений оказываются в непригодной для их роста тяжелой почве. </a:t>
            </a:r>
          </a:p>
          <a:p>
            <a:pPr marL="0" indent="0">
              <a:buNone/>
            </a:pPr>
            <a:r>
              <a:rPr lang="ru-RU" sz="2100" dirty="0"/>
              <a:t>Если ситуацию не исправить, то в конечном итоге посадки просто погибнут. </a:t>
            </a:r>
          </a:p>
        </p:txBody>
      </p:sp>
      <p:pic>
        <p:nvPicPr>
          <p:cNvPr id="4" name="Рисунок 3">
            <a:extLst>
              <a:ext uri="{FF2B5EF4-FFF2-40B4-BE49-F238E27FC236}">
                <a16:creationId xmlns:a16="http://schemas.microsoft.com/office/drawing/2014/main" id="{1C7B110F-9413-46D7-107A-27592CB8CC1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55765" y="161619"/>
            <a:ext cx="1529069" cy="1529069"/>
          </a:xfrm>
          <a:prstGeom prst="rect">
            <a:avLst/>
          </a:prstGeom>
        </p:spPr>
      </p:pic>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1200" y="1690688"/>
            <a:ext cx="3258474" cy="4344632"/>
          </a:xfrm>
          <a:prstGeom prst="rect">
            <a:avLst/>
          </a:prstGeom>
        </p:spPr>
      </p:pic>
    </p:spTree>
    <p:extLst>
      <p:ext uri="{BB962C8B-B14F-4D97-AF65-F5344CB8AC3E}">
        <p14:creationId xmlns:p14="http://schemas.microsoft.com/office/powerpoint/2010/main" val="137479515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a:extLst>
              <a:ext uri="{FF2B5EF4-FFF2-40B4-BE49-F238E27FC236}">
                <a16:creationId xmlns:a16="http://schemas.microsoft.com/office/drawing/2014/main" id="{C1DF27F8-EF5F-E8E1-12EC-63AD05EE93DB}"/>
              </a:ext>
            </a:extLst>
          </p:cNvPr>
          <p:cNvSpPr>
            <a:spLocks noGrp="1"/>
          </p:cNvSpPr>
          <p:nvPr>
            <p:ph type="title"/>
          </p:nvPr>
        </p:nvSpPr>
        <p:spPr>
          <a:xfrm>
            <a:off x="1516566" y="365125"/>
            <a:ext cx="8639199" cy="1325563"/>
          </a:xfrm>
        </p:spPr>
        <p:txBody>
          <a:bodyPr>
            <a:normAutofit/>
          </a:bodyPr>
          <a:lstStyle/>
          <a:p>
            <a:r>
              <a:rPr lang="ru-RU" sz="4000" dirty="0" smtClean="0"/>
              <a:t>Неправильный подбор сортов</a:t>
            </a:r>
            <a:endParaRPr lang="ru-RU" sz="4000" dirty="0"/>
          </a:p>
        </p:txBody>
      </p:sp>
      <p:sp>
        <p:nvSpPr>
          <p:cNvPr id="6" name="Объект 5">
            <a:extLst>
              <a:ext uri="{FF2B5EF4-FFF2-40B4-BE49-F238E27FC236}">
                <a16:creationId xmlns:a16="http://schemas.microsoft.com/office/drawing/2014/main" id="{46819A51-9BB6-F240-1004-E0595998A3C2}"/>
              </a:ext>
            </a:extLst>
          </p:cNvPr>
          <p:cNvSpPr>
            <a:spLocks noGrp="1"/>
          </p:cNvSpPr>
          <p:nvPr>
            <p:ph idx="1"/>
          </p:nvPr>
        </p:nvSpPr>
        <p:spPr>
          <a:xfrm>
            <a:off x="1516569" y="1825625"/>
            <a:ext cx="5528467" cy="4140277"/>
          </a:xfrm>
        </p:spPr>
        <p:txBody>
          <a:bodyPr>
            <a:noAutofit/>
          </a:bodyPr>
          <a:lstStyle/>
          <a:p>
            <a:pPr marL="0" indent="0">
              <a:buNone/>
            </a:pPr>
            <a:r>
              <a:rPr lang="ru-RU" sz="2100" dirty="0"/>
              <a:t>Следующая ключевая ошибка </a:t>
            </a:r>
            <a:r>
              <a:rPr lang="ru-RU" sz="2100" dirty="0" smtClean="0"/>
              <a:t>– </a:t>
            </a:r>
            <a:r>
              <a:rPr lang="ru-RU" sz="2100" dirty="0"/>
              <a:t>неправильный подбор сортов. </a:t>
            </a:r>
          </a:p>
          <a:p>
            <a:pPr marL="0" indent="0">
              <a:buNone/>
            </a:pPr>
            <a:r>
              <a:rPr lang="ru-RU" sz="2100" dirty="0"/>
              <a:t>Погоня за новинками, рекламируемыми как очень урожайные, крупноплодные и др. сорта, без учета происхождения сорта и его требований к условиям </a:t>
            </a:r>
            <a:r>
              <a:rPr lang="ru-RU" sz="2100" dirty="0" smtClean="0"/>
              <a:t>произрастания, </a:t>
            </a:r>
            <a:r>
              <a:rPr lang="ru-RU" sz="2100" dirty="0"/>
              <a:t>часто приводит к тому, что сорта из группы южных высокорослых или даже прутьевидных голубик, пытаются выращивать в Подмосковье или даже еще севернее.</a:t>
            </a:r>
          </a:p>
        </p:txBody>
      </p:sp>
      <p:pic>
        <p:nvPicPr>
          <p:cNvPr id="4" name="Рисунок 3">
            <a:extLst>
              <a:ext uri="{FF2B5EF4-FFF2-40B4-BE49-F238E27FC236}">
                <a16:creationId xmlns:a16="http://schemas.microsoft.com/office/drawing/2014/main" id="{1C7B110F-9413-46D7-107A-27592CB8CC1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55765" y="161619"/>
            <a:ext cx="1529069" cy="1529069"/>
          </a:xfrm>
          <a:prstGeom prst="rect">
            <a:avLst/>
          </a:prstGeom>
        </p:spPr>
      </p:pic>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5036" y="1737051"/>
            <a:ext cx="5029201" cy="3771901"/>
          </a:xfrm>
          <a:prstGeom prst="rect">
            <a:avLst/>
          </a:prstGeom>
        </p:spPr>
      </p:pic>
    </p:spTree>
    <p:extLst>
      <p:ext uri="{BB962C8B-B14F-4D97-AF65-F5344CB8AC3E}">
        <p14:creationId xmlns:p14="http://schemas.microsoft.com/office/powerpoint/2010/main" val="26034613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a:extLst>
              <a:ext uri="{FF2B5EF4-FFF2-40B4-BE49-F238E27FC236}">
                <a16:creationId xmlns:a16="http://schemas.microsoft.com/office/drawing/2014/main" id="{C1DF27F8-EF5F-E8E1-12EC-63AD05EE93DB}"/>
              </a:ext>
            </a:extLst>
          </p:cNvPr>
          <p:cNvSpPr>
            <a:spLocks noGrp="1"/>
          </p:cNvSpPr>
          <p:nvPr>
            <p:ph type="title"/>
          </p:nvPr>
        </p:nvSpPr>
        <p:spPr>
          <a:xfrm>
            <a:off x="1516566" y="365125"/>
            <a:ext cx="8639199" cy="1325563"/>
          </a:xfrm>
        </p:spPr>
        <p:txBody>
          <a:bodyPr>
            <a:normAutofit/>
          </a:bodyPr>
          <a:lstStyle/>
          <a:p>
            <a:r>
              <a:rPr lang="ru-RU" sz="4000" dirty="0"/>
              <a:t>Неправильный подбор сортов</a:t>
            </a:r>
          </a:p>
        </p:txBody>
      </p:sp>
      <p:sp>
        <p:nvSpPr>
          <p:cNvPr id="6" name="Объект 5">
            <a:extLst>
              <a:ext uri="{FF2B5EF4-FFF2-40B4-BE49-F238E27FC236}">
                <a16:creationId xmlns:a16="http://schemas.microsoft.com/office/drawing/2014/main" id="{46819A51-9BB6-F240-1004-E0595998A3C2}"/>
              </a:ext>
            </a:extLst>
          </p:cNvPr>
          <p:cNvSpPr>
            <a:spLocks noGrp="1"/>
          </p:cNvSpPr>
          <p:nvPr>
            <p:ph idx="1"/>
          </p:nvPr>
        </p:nvSpPr>
        <p:spPr>
          <a:xfrm>
            <a:off x="1516569" y="1825625"/>
            <a:ext cx="4619859" cy="4140277"/>
          </a:xfrm>
        </p:spPr>
        <p:txBody>
          <a:bodyPr>
            <a:noAutofit/>
          </a:bodyPr>
          <a:lstStyle/>
          <a:p>
            <a:pPr marL="0" indent="0">
              <a:buNone/>
            </a:pPr>
            <a:r>
              <a:rPr lang="ru-RU" sz="2100" dirty="0"/>
              <a:t>Как результат </a:t>
            </a:r>
            <a:r>
              <a:rPr lang="ru-RU" sz="2100" dirty="0" smtClean="0"/>
              <a:t>– </a:t>
            </a:r>
            <a:r>
              <a:rPr lang="ru-RU" sz="2100" dirty="0"/>
              <a:t>растениям не хватает тепла и продолжительности периода вегетации для формирования </a:t>
            </a:r>
            <a:r>
              <a:rPr lang="ru-RU" sz="2100" dirty="0" smtClean="0"/>
              <a:t>урожая</a:t>
            </a:r>
            <a:br>
              <a:rPr lang="ru-RU" sz="2100" dirty="0" smtClean="0"/>
            </a:br>
            <a:r>
              <a:rPr lang="ru-RU" sz="2100" dirty="0" smtClean="0"/>
              <a:t>и </a:t>
            </a:r>
            <a:r>
              <a:rPr lang="ru-RU" sz="2100" dirty="0"/>
              <a:t>завершения вегетации; зимой они обмерзают или погибают, а для фермера это потери времени и материальные затраты.</a:t>
            </a:r>
          </a:p>
        </p:txBody>
      </p:sp>
      <p:pic>
        <p:nvPicPr>
          <p:cNvPr id="4" name="Рисунок 3">
            <a:extLst>
              <a:ext uri="{FF2B5EF4-FFF2-40B4-BE49-F238E27FC236}">
                <a16:creationId xmlns:a16="http://schemas.microsoft.com/office/drawing/2014/main" id="{1C7B110F-9413-46D7-107A-27592CB8CC1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55765" y="161619"/>
            <a:ext cx="1529069" cy="1529069"/>
          </a:xfrm>
          <a:prstGeom prst="rect">
            <a:avLst/>
          </a:prstGeom>
        </p:spPr>
      </p:pic>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6428" y="2605088"/>
            <a:ext cx="2056689" cy="3652279"/>
          </a:xfrm>
          <a:prstGeom prst="rect">
            <a:avLst/>
          </a:prstGeom>
        </p:spPr>
      </p:pic>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00720" y="3118511"/>
            <a:ext cx="3773517" cy="2122604"/>
          </a:xfrm>
          <a:prstGeom prst="rect">
            <a:avLst/>
          </a:prstGeom>
        </p:spPr>
      </p:pic>
    </p:spTree>
    <p:extLst>
      <p:ext uri="{BB962C8B-B14F-4D97-AF65-F5344CB8AC3E}">
        <p14:creationId xmlns:p14="http://schemas.microsoft.com/office/powerpoint/2010/main" val="7501927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a:extLst>
              <a:ext uri="{FF2B5EF4-FFF2-40B4-BE49-F238E27FC236}">
                <a16:creationId xmlns:a16="http://schemas.microsoft.com/office/drawing/2014/main" id="{C1DF27F8-EF5F-E8E1-12EC-63AD05EE93DB}"/>
              </a:ext>
            </a:extLst>
          </p:cNvPr>
          <p:cNvSpPr>
            <a:spLocks noGrp="1"/>
          </p:cNvSpPr>
          <p:nvPr>
            <p:ph type="title"/>
          </p:nvPr>
        </p:nvSpPr>
        <p:spPr>
          <a:xfrm>
            <a:off x="1516566" y="365125"/>
            <a:ext cx="8639199" cy="1325563"/>
          </a:xfrm>
        </p:spPr>
        <p:txBody>
          <a:bodyPr>
            <a:normAutofit/>
          </a:bodyPr>
          <a:lstStyle/>
          <a:p>
            <a:r>
              <a:rPr lang="ru-RU" sz="4000" dirty="0"/>
              <a:t>Неправильный подбор сортов</a:t>
            </a:r>
          </a:p>
        </p:txBody>
      </p:sp>
      <p:sp>
        <p:nvSpPr>
          <p:cNvPr id="6" name="Объект 5">
            <a:extLst>
              <a:ext uri="{FF2B5EF4-FFF2-40B4-BE49-F238E27FC236}">
                <a16:creationId xmlns:a16="http://schemas.microsoft.com/office/drawing/2014/main" id="{46819A51-9BB6-F240-1004-E0595998A3C2}"/>
              </a:ext>
            </a:extLst>
          </p:cNvPr>
          <p:cNvSpPr>
            <a:spLocks noGrp="1"/>
          </p:cNvSpPr>
          <p:nvPr>
            <p:ph idx="1"/>
          </p:nvPr>
        </p:nvSpPr>
        <p:spPr>
          <a:xfrm>
            <a:off x="1516569" y="1825625"/>
            <a:ext cx="5528467" cy="4140277"/>
          </a:xfrm>
        </p:spPr>
        <p:txBody>
          <a:bodyPr>
            <a:noAutofit/>
          </a:bodyPr>
          <a:lstStyle/>
          <a:p>
            <a:pPr marL="0" indent="0">
              <a:buNone/>
            </a:pPr>
            <a:r>
              <a:rPr lang="ru-RU" sz="2100" dirty="0"/>
              <a:t>Не все сорта являются достаточно жаростойкими и засухоустойчивыми, для выращивания их на юге Европейской части России в жарком климате. Правильным в этом случае является выращивание проверенных конкретными условиями и временем сортов, или хотя бы оценка соответствия климата региона характеристикам сорта.</a:t>
            </a:r>
          </a:p>
        </p:txBody>
      </p:sp>
      <p:pic>
        <p:nvPicPr>
          <p:cNvPr id="4" name="Рисунок 3">
            <a:extLst>
              <a:ext uri="{FF2B5EF4-FFF2-40B4-BE49-F238E27FC236}">
                <a16:creationId xmlns:a16="http://schemas.microsoft.com/office/drawing/2014/main" id="{1C7B110F-9413-46D7-107A-27592CB8CC1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55765" y="161619"/>
            <a:ext cx="1529069" cy="1529069"/>
          </a:xfrm>
          <a:prstGeom prst="rect">
            <a:avLst/>
          </a:prstGeom>
        </p:spPr>
      </p:pic>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5036" y="1737051"/>
            <a:ext cx="5029201" cy="3771901"/>
          </a:xfrm>
          <a:prstGeom prst="rect">
            <a:avLst/>
          </a:prstGeom>
        </p:spPr>
      </p:pic>
    </p:spTree>
    <p:extLst>
      <p:ext uri="{BB962C8B-B14F-4D97-AF65-F5344CB8AC3E}">
        <p14:creationId xmlns:p14="http://schemas.microsoft.com/office/powerpoint/2010/main" val="1338863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a:extLst>
              <a:ext uri="{FF2B5EF4-FFF2-40B4-BE49-F238E27FC236}">
                <a16:creationId xmlns:a16="http://schemas.microsoft.com/office/drawing/2014/main" id="{C1DF27F8-EF5F-E8E1-12EC-63AD05EE93DB}"/>
              </a:ext>
            </a:extLst>
          </p:cNvPr>
          <p:cNvSpPr>
            <a:spLocks noGrp="1"/>
          </p:cNvSpPr>
          <p:nvPr>
            <p:ph type="title"/>
          </p:nvPr>
        </p:nvSpPr>
        <p:spPr>
          <a:xfrm>
            <a:off x="1516566" y="365125"/>
            <a:ext cx="8639199" cy="1325563"/>
          </a:xfrm>
        </p:spPr>
        <p:txBody>
          <a:bodyPr>
            <a:normAutofit/>
          </a:bodyPr>
          <a:lstStyle/>
          <a:p>
            <a:r>
              <a:rPr lang="ru-RU" sz="4000" dirty="0" smtClean="0"/>
              <a:t>Отсутствие системы водоснабжения</a:t>
            </a:r>
            <a:endParaRPr lang="ru-RU" sz="4000" dirty="0"/>
          </a:p>
        </p:txBody>
      </p:sp>
      <p:sp>
        <p:nvSpPr>
          <p:cNvPr id="6" name="Объект 5">
            <a:extLst>
              <a:ext uri="{FF2B5EF4-FFF2-40B4-BE49-F238E27FC236}">
                <a16:creationId xmlns:a16="http://schemas.microsoft.com/office/drawing/2014/main" id="{46819A51-9BB6-F240-1004-E0595998A3C2}"/>
              </a:ext>
            </a:extLst>
          </p:cNvPr>
          <p:cNvSpPr>
            <a:spLocks noGrp="1"/>
          </p:cNvSpPr>
          <p:nvPr>
            <p:ph idx="1"/>
          </p:nvPr>
        </p:nvSpPr>
        <p:spPr>
          <a:xfrm>
            <a:off x="1516569" y="1825625"/>
            <a:ext cx="6034605" cy="4140277"/>
          </a:xfrm>
        </p:spPr>
        <p:txBody>
          <a:bodyPr>
            <a:noAutofit/>
          </a:bodyPr>
          <a:lstStyle/>
          <a:p>
            <a:pPr marL="0" indent="0">
              <a:buNone/>
            </a:pPr>
            <a:r>
              <a:rPr lang="ru-RU" sz="2100" dirty="0"/>
              <a:t>Следующая ошибка – отсутствие системы водоснабжения </a:t>
            </a:r>
            <a:r>
              <a:rPr lang="ru-RU" sz="2100" dirty="0" smtClean="0"/>
              <a:t>во время </a:t>
            </a:r>
            <a:r>
              <a:rPr lang="ru-RU" sz="2100" dirty="0"/>
              <a:t>посадки растений. Очень часто фермеры сначала высаживают растения, а потом монтируют систему полива. </a:t>
            </a:r>
            <a:r>
              <a:rPr lang="ru-RU" sz="2100" b="1" dirty="0"/>
              <a:t>Для голубики очень важно </a:t>
            </a:r>
            <a:r>
              <a:rPr lang="ru-RU" sz="2100" b="1" dirty="0" smtClean="0"/>
              <a:t>наличие </a:t>
            </a:r>
            <a:r>
              <a:rPr lang="ru-RU" sz="2100" b="1" dirty="0"/>
              <a:t>достаточного количества воды в почве во время посадки растений в грунт</a:t>
            </a:r>
            <a:r>
              <a:rPr lang="ru-RU" sz="2100" dirty="0"/>
              <a:t>, когда корневая система еще не закрепилась в почве. </a:t>
            </a:r>
            <a:r>
              <a:rPr lang="ru-RU" sz="2100" dirty="0" smtClean="0"/>
              <a:t>Обязателен полив </a:t>
            </a:r>
            <a:r>
              <a:rPr lang="ru-RU" sz="2100" dirty="0"/>
              <a:t>и в первое время после этого мероприятия. </a:t>
            </a:r>
            <a:r>
              <a:rPr lang="ru-RU" sz="2100" dirty="0" smtClean="0"/>
              <a:t>Поэтому, </a:t>
            </a:r>
            <a:r>
              <a:rPr lang="ru-RU" sz="2100" dirty="0"/>
              <a:t>система полива должна быть смонтирована </a:t>
            </a:r>
            <a:r>
              <a:rPr lang="ru-RU" sz="2100" b="1" dirty="0"/>
              <a:t>еще до посадки растений</a:t>
            </a:r>
            <a:r>
              <a:rPr lang="ru-RU" sz="2100" dirty="0"/>
              <a:t>.</a:t>
            </a:r>
          </a:p>
        </p:txBody>
      </p:sp>
      <p:pic>
        <p:nvPicPr>
          <p:cNvPr id="4" name="Рисунок 3">
            <a:extLst>
              <a:ext uri="{FF2B5EF4-FFF2-40B4-BE49-F238E27FC236}">
                <a16:creationId xmlns:a16="http://schemas.microsoft.com/office/drawing/2014/main" id="{1C7B110F-9413-46D7-107A-27592CB8CC1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55765" y="161619"/>
            <a:ext cx="1529069" cy="1529069"/>
          </a:xfrm>
          <a:prstGeom prst="rect">
            <a:avLst/>
          </a:prstGeom>
        </p:spPr>
      </p:pic>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3864" y="1690688"/>
            <a:ext cx="2443856" cy="4344632"/>
          </a:xfrm>
          <a:prstGeom prst="rect">
            <a:avLst/>
          </a:prstGeom>
        </p:spPr>
      </p:pic>
    </p:spTree>
    <p:extLst>
      <p:ext uri="{BB962C8B-B14F-4D97-AF65-F5344CB8AC3E}">
        <p14:creationId xmlns:p14="http://schemas.microsoft.com/office/powerpoint/2010/main" val="143651339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a:extLst>
              <a:ext uri="{FF2B5EF4-FFF2-40B4-BE49-F238E27FC236}">
                <a16:creationId xmlns:a16="http://schemas.microsoft.com/office/drawing/2014/main" id="{C1DF27F8-EF5F-E8E1-12EC-63AD05EE93DB}"/>
              </a:ext>
            </a:extLst>
          </p:cNvPr>
          <p:cNvSpPr>
            <a:spLocks noGrp="1"/>
          </p:cNvSpPr>
          <p:nvPr>
            <p:ph type="title"/>
          </p:nvPr>
        </p:nvSpPr>
        <p:spPr>
          <a:xfrm>
            <a:off x="1516566" y="365125"/>
            <a:ext cx="8639199" cy="1325563"/>
          </a:xfrm>
        </p:spPr>
        <p:txBody>
          <a:bodyPr>
            <a:normAutofit/>
          </a:bodyPr>
          <a:lstStyle/>
          <a:p>
            <a:r>
              <a:rPr lang="ru-RU" sz="4000" dirty="0"/>
              <a:t>Отсутствие системы водоснабжения</a:t>
            </a:r>
          </a:p>
        </p:txBody>
      </p:sp>
      <p:sp>
        <p:nvSpPr>
          <p:cNvPr id="6" name="Объект 5">
            <a:extLst>
              <a:ext uri="{FF2B5EF4-FFF2-40B4-BE49-F238E27FC236}">
                <a16:creationId xmlns:a16="http://schemas.microsoft.com/office/drawing/2014/main" id="{46819A51-9BB6-F240-1004-E0595998A3C2}"/>
              </a:ext>
            </a:extLst>
          </p:cNvPr>
          <p:cNvSpPr>
            <a:spLocks noGrp="1"/>
          </p:cNvSpPr>
          <p:nvPr>
            <p:ph idx="1"/>
          </p:nvPr>
        </p:nvSpPr>
        <p:spPr>
          <a:xfrm>
            <a:off x="1516569" y="1825625"/>
            <a:ext cx="6457392" cy="4140277"/>
          </a:xfrm>
        </p:spPr>
        <p:txBody>
          <a:bodyPr>
            <a:noAutofit/>
          </a:bodyPr>
          <a:lstStyle/>
          <a:p>
            <a:pPr marL="0" indent="0">
              <a:buNone/>
            </a:pPr>
            <a:r>
              <a:rPr lang="ru-RU" sz="2100" dirty="0"/>
              <a:t>Взрослые растения голубики кратковременную засуху переносят легко, но если засуха затягивается, то возникают проблемы. </a:t>
            </a:r>
          </a:p>
          <a:p>
            <a:pPr marL="0" indent="0">
              <a:buNone/>
            </a:pPr>
            <a:r>
              <a:rPr lang="ru-RU" sz="2100" dirty="0"/>
              <a:t>При </a:t>
            </a:r>
            <a:r>
              <a:rPr lang="ru-RU" sz="2100" dirty="0" smtClean="0"/>
              <a:t>недостатке </a:t>
            </a:r>
            <a:r>
              <a:rPr lang="ru-RU" sz="2100" dirty="0"/>
              <a:t>влаги в почве и в воздухе, </a:t>
            </a:r>
            <a:r>
              <a:rPr lang="ru-RU" sz="2100" dirty="0" smtClean="0"/>
              <a:t>особенно</a:t>
            </a:r>
            <a:br>
              <a:rPr lang="ru-RU" sz="2100" dirty="0" smtClean="0"/>
            </a:br>
            <a:r>
              <a:rPr lang="ru-RU" sz="2100" dirty="0" smtClean="0"/>
              <a:t>в </a:t>
            </a:r>
            <a:r>
              <a:rPr lang="ru-RU" sz="2100" dirty="0"/>
              <a:t>жару, прекращается рост растений, останавливается фотосинтез в листьях, а это </a:t>
            </a:r>
            <a:r>
              <a:rPr lang="ru-RU" sz="2100" dirty="0" smtClean="0"/>
              <a:t>приводит</a:t>
            </a:r>
            <a:br>
              <a:rPr lang="ru-RU" sz="2100" dirty="0" smtClean="0"/>
            </a:br>
            <a:r>
              <a:rPr lang="ru-RU" sz="2100" dirty="0" smtClean="0"/>
              <a:t>и </a:t>
            </a:r>
            <a:r>
              <a:rPr lang="ru-RU" sz="2100" dirty="0"/>
              <a:t>к значительным потерям урожая, поскольку все процессы, протекающие в растении, направлены на его выживание. </a:t>
            </a:r>
          </a:p>
          <a:p>
            <a:pPr marL="0" indent="0">
              <a:buNone/>
            </a:pPr>
            <a:r>
              <a:rPr lang="ru-RU" sz="2100" dirty="0"/>
              <a:t>Очень важно наладить на плантации голубики правильную систему водоснабжения растений в любых условиях их произрастания начиная от посадки их в грунт и при дальнейшей эксплуатации посадок.</a:t>
            </a:r>
          </a:p>
        </p:txBody>
      </p:sp>
      <p:pic>
        <p:nvPicPr>
          <p:cNvPr id="4" name="Рисунок 3">
            <a:extLst>
              <a:ext uri="{FF2B5EF4-FFF2-40B4-BE49-F238E27FC236}">
                <a16:creationId xmlns:a16="http://schemas.microsoft.com/office/drawing/2014/main" id="{1C7B110F-9413-46D7-107A-27592CB8CC1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55765" y="161619"/>
            <a:ext cx="1529069" cy="1529069"/>
          </a:xfrm>
          <a:prstGeom prst="rect">
            <a:avLst/>
          </a:prstGeom>
        </p:spPr>
      </p:pic>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2105" y="1690687"/>
            <a:ext cx="2890405" cy="3853873"/>
          </a:xfrm>
          <a:prstGeom prst="rect">
            <a:avLst/>
          </a:prstGeom>
        </p:spPr>
      </p:pic>
    </p:spTree>
    <p:extLst>
      <p:ext uri="{BB962C8B-B14F-4D97-AF65-F5344CB8AC3E}">
        <p14:creationId xmlns:p14="http://schemas.microsoft.com/office/powerpoint/2010/main" val="171305549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a:extLst>
              <a:ext uri="{FF2B5EF4-FFF2-40B4-BE49-F238E27FC236}">
                <a16:creationId xmlns:a16="http://schemas.microsoft.com/office/drawing/2014/main" id="{C1DF27F8-EF5F-E8E1-12EC-63AD05EE93DB}"/>
              </a:ext>
            </a:extLst>
          </p:cNvPr>
          <p:cNvSpPr>
            <a:spLocks noGrp="1"/>
          </p:cNvSpPr>
          <p:nvPr>
            <p:ph type="title"/>
          </p:nvPr>
        </p:nvSpPr>
        <p:spPr>
          <a:xfrm>
            <a:off x="1516566" y="365125"/>
            <a:ext cx="8639199" cy="1325563"/>
          </a:xfrm>
        </p:spPr>
        <p:txBody>
          <a:bodyPr>
            <a:normAutofit/>
          </a:bodyPr>
          <a:lstStyle/>
          <a:p>
            <a:r>
              <a:rPr lang="ru-RU" sz="4000" dirty="0" smtClean="0"/>
              <a:t>Запущенная корневая система</a:t>
            </a:r>
            <a:endParaRPr lang="ru-RU" sz="4000" dirty="0"/>
          </a:p>
        </p:txBody>
      </p:sp>
      <p:sp>
        <p:nvSpPr>
          <p:cNvPr id="6" name="Объект 5">
            <a:extLst>
              <a:ext uri="{FF2B5EF4-FFF2-40B4-BE49-F238E27FC236}">
                <a16:creationId xmlns:a16="http://schemas.microsoft.com/office/drawing/2014/main" id="{46819A51-9BB6-F240-1004-E0595998A3C2}"/>
              </a:ext>
            </a:extLst>
          </p:cNvPr>
          <p:cNvSpPr>
            <a:spLocks noGrp="1"/>
          </p:cNvSpPr>
          <p:nvPr>
            <p:ph idx="1"/>
          </p:nvPr>
        </p:nvSpPr>
        <p:spPr>
          <a:xfrm>
            <a:off x="1516569" y="1825625"/>
            <a:ext cx="5610161" cy="4140277"/>
          </a:xfrm>
        </p:spPr>
        <p:txBody>
          <a:bodyPr>
            <a:noAutofit/>
          </a:bodyPr>
          <a:lstStyle/>
          <a:p>
            <a:pPr marL="0" indent="0">
              <a:buNone/>
            </a:pPr>
            <a:r>
              <a:rPr lang="ru-RU" sz="2100" dirty="0"/>
              <a:t>Очередная ключевая ошибка фермеров заключается в том, что приобретают трех-четырехлетние саженцы, надеясь быстрее получить от них отдачу, но при этом не обращают внимание на состояние корневой системы. </a:t>
            </a:r>
          </a:p>
          <a:p>
            <a:pPr marL="0" indent="0">
              <a:buNone/>
            </a:pPr>
            <a:r>
              <a:rPr lang="ru-RU" sz="2100" dirty="0" smtClean="0"/>
              <a:t>У саженцев, </a:t>
            </a:r>
            <a:r>
              <a:rPr lang="ru-RU" sz="2100" dirty="0"/>
              <a:t>долго выращиваемых без перевалки в небольших горшках, при отсутствии возможности расти горизонтально, корневая система начинает расти вниз вдоль стенок горшка, а потом подгибается и закручивается. </a:t>
            </a:r>
          </a:p>
        </p:txBody>
      </p:sp>
      <p:pic>
        <p:nvPicPr>
          <p:cNvPr id="4" name="Рисунок 3">
            <a:extLst>
              <a:ext uri="{FF2B5EF4-FFF2-40B4-BE49-F238E27FC236}">
                <a16:creationId xmlns:a16="http://schemas.microsoft.com/office/drawing/2014/main" id="{1C7B110F-9413-46D7-107A-27592CB8CC1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55765" y="161619"/>
            <a:ext cx="1529069" cy="1529069"/>
          </a:xfrm>
          <a:prstGeom prst="rect">
            <a:avLst/>
          </a:prstGeom>
        </p:spPr>
      </p:pic>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6730" y="1690688"/>
            <a:ext cx="3258474" cy="4344632"/>
          </a:xfrm>
          <a:prstGeom prst="rect">
            <a:avLst/>
          </a:prstGeom>
        </p:spPr>
      </p:pic>
    </p:spTree>
    <p:extLst>
      <p:ext uri="{BB962C8B-B14F-4D97-AF65-F5344CB8AC3E}">
        <p14:creationId xmlns:p14="http://schemas.microsoft.com/office/powerpoint/2010/main" val="9159122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a:extLst>
              <a:ext uri="{FF2B5EF4-FFF2-40B4-BE49-F238E27FC236}">
                <a16:creationId xmlns:a16="http://schemas.microsoft.com/office/drawing/2014/main" id="{C1DF27F8-EF5F-E8E1-12EC-63AD05EE93DB}"/>
              </a:ext>
            </a:extLst>
          </p:cNvPr>
          <p:cNvSpPr>
            <a:spLocks noGrp="1"/>
          </p:cNvSpPr>
          <p:nvPr>
            <p:ph type="title"/>
          </p:nvPr>
        </p:nvSpPr>
        <p:spPr>
          <a:xfrm>
            <a:off x="1516566" y="365125"/>
            <a:ext cx="8639199" cy="1325563"/>
          </a:xfrm>
        </p:spPr>
        <p:txBody>
          <a:bodyPr>
            <a:normAutofit/>
          </a:bodyPr>
          <a:lstStyle/>
          <a:p>
            <a:r>
              <a:rPr lang="ru-RU" sz="4000" dirty="0"/>
              <a:t>Ключевые </a:t>
            </a:r>
            <a:r>
              <a:rPr lang="ru-RU" sz="4000" dirty="0" smtClean="0"/>
              <a:t>ошибки</a:t>
            </a:r>
            <a:r>
              <a:rPr lang="en-US" sz="4000" dirty="0" smtClean="0"/>
              <a:t> </a:t>
            </a:r>
            <a:r>
              <a:rPr lang="ru-RU" sz="4000" dirty="0" smtClean="0"/>
              <a:t>при </a:t>
            </a:r>
            <a:r>
              <a:rPr lang="ru-RU" sz="4000" dirty="0"/>
              <a:t>закладке плантации голубики</a:t>
            </a:r>
          </a:p>
        </p:txBody>
      </p:sp>
      <p:sp>
        <p:nvSpPr>
          <p:cNvPr id="6" name="Объект 5">
            <a:extLst>
              <a:ext uri="{FF2B5EF4-FFF2-40B4-BE49-F238E27FC236}">
                <a16:creationId xmlns:a16="http://schemas.microsoft.com/office/drawing/2014/main" id="{46819A51-9BB6-F240-1004-E0595998A3C2}"/>
              </a:ext>
            </a:extLst>
          </p:cNvPr>
          <p:cNvSpPr>
            <a:spLocks noGrp="1"/>
          </p:cNvSpPr>
          <p:nvPr>
            <p:ph idx="1"/>
          </p:nvPr>
        </p:nvSpPr>
        <p:spPr>
          <a:xfrm>
            <a:off x="1516567" y="1825625"/>
            <a:ext cx="5528469" cy="4140277"/>
          </a:xfrm>
        </p:spPr>
        <p:txBody>
          <a:bodyPr>
            <a:normAutofit/>
          </a:bodyPr>
          <a:lstStyle/>
          <a:p>
            <a:pPr marL="0" indent="0">
              <a:buNone/>
            </a:pPr>
            <a:r>
              <a:rPr lang="ru-RU" sz="2100" dirty="0" smtClean="0"/>
              <a:t>Очень </a:t>
            </a:r>
            <a:r>
              <a:rPr lang="ru-RU" sz="2100" dirty="0"/>
              <a:t>часто фермеры, планируя закладку плантации голубики, упускают из вида самые очевидные и простые </a:t>
            </a:r>
            <a:r>
              <a:rPr lang="ru-RU" sz="2100" dirty="0" smtClean="0"/>
              <a:t>факты. В последствии это </a:t>
            </a:r>
            <a:r>
              <a:rPr lang="ru-RU" sz="2100" dirty="0"/>
              <a:t>приводит не только к дополнительным затратам на устранение последствий, упущенной выгоде из-за задержки начала плодоношения и низких урожаев, но в отдельных случаях даже к </a:t>
            </a:r>
            <a:r>
              <a:rPr lang="ru-RU" sz="2100" b="1" dirty="0"/>
              <a:t>гибели посадок</a:t>
            </a:r>
            <a:r>
              <a:rPr lang="ru-RU" sz="2100" dirty="0"/>
              <a:t>.</a:t>
            </a:r>
          </a:p>
        </p:txBody>
      </p:sp>
      <p:pic>
        <p:nvPicPr>
          <p:cNvPr id="4" name="Рисунок 3">
            <a:extLst>
              <a:ext uri="{FF2B5EF4-FFF2-40B4-BE49-F238E27FC236}">
                <a16:creationId xmlns:a16="http://schemas.microsoft.com/office/drawing/2014/main" id="{1C7B110F-9413-46D7-107A-27592CB8CC1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55765" y="161619"/>
            <a:ext cx="1529069" cy="1529069"/>
          </a:xfrm>
          <a:prstGeom prst="rect">
            <a:avLst/>
          </a:prstGeom>
        </p:spPr>
      </p:pic>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5036" y="1737050"/>
            <a:ext cx="5029201" cy="3771902"/>
          </a:xfrm>
          <a:prstGeom prst="rect">
            <a:avLst/>
          </a:prstGeom>
        </p:spPr>
      </p:pic>
    </p:spTree>
    <p:extLst>
      <p:ext uri="{BB962C8B-B14F-4D97-AF65-F5344CB8AC3E}">
        <p14:creationId xmlns:p14="http://schemas.microsoft.com/office/powerpoint/2010/main" val="356048894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a:extLst>
              <a:ext uri="{FF2B5EF4-FFF2-40B4-BE49-F238E27FC236}">
                <a16:creationId xmlns:a16="http://schemas.microsoft.com/office/drawing/2014/main" id="{C1DF27F8-EF5F-E8E1-12EC-63AD05EE93DB}"/>
              </a:ext>
            </a:extLst>
          </p:cNvPr>
          <p:cNvSpPr>
            <a:spLocks noGrp="1"/>
          </p:cNvSpPr>
          <p:nvPr>
            <p:ph type="title"/>
          </p:nvPr>
        </p:nvSpPr>
        <p:spPr>
          <a:xfrm>
            <a:off x="1516566" y="365125"/>
            <a:ext cx="8639199" cy="1325563"/>
          </a:xfrm>
        </p:spPr>
        <p:txBody>
          <a:bodyPr>
            <a:normAutofit/>
          </a:bodyPr>
          <a:lstStyle/>
          <a:p>
            <a:r>
              <a:rPr lang="ru-RU" sz="4000" dirty="0"/>
              <a:t>Запущенная корневая система</a:t>
            </a:r>
          </a:p>
        </p:txBody>
      </p:sp>
      <p:sp>
        <p:nvSpPr>
          <p:cNvPr id="6" name="Объект 5">
            <a:extLst>
              <a:ext uri="{FF2B5EF4-FFF2-40B4-BE49-F238E27FC236}">
                <a16:creationId xmlns:a16="http://schemas.microsoft.com/office/drawing/2014/main" id="{46819A51-9BB6-F240-1004-E0595998A3C2}"/>
              </a:ext>
            </a:extLst>
          </p:cNvPr>
          <p:cNvSpPr>
            <a:spLocks noGrp="1"/>
          </p:cNvSpPr>
          <p:nvPr>
            <p:ph idx="1"/>
          </p:nvPr>
        </p:nvSpPr>
        <p:spPr>
          <a:xfrm>
            <a:off x="1769805" y="1825625"/>
            <a:ext cx="5574891" cy="4140277"/>
          </a:xfrm>
        </p:spPr>
        <p:txBody>
          <a:bodyPr>
            <a:noAutofit/>
          </a:bodyPr>
          <a:lstStyle/>
          <a:p>
            <a:pPr marL="0" indent="0">
              <a:buNone/>
            </a:pPr>
            <a:r>
              <a:rPr lang="ru-RU" sz="2100" dirty="0" smtClean="0"/>
              <a:t>При пересадке в грунт такие растения очень долго адаптируются к новым условиям, поэтому </a:t>
            </a:r>
            <a:r>
              <a:rPr lang="ru-RU" sz="2100" b="1" dirty="0" smtClean="0"/>
              <a:t>более молодые саженцы, у которых корневая система еще не завернулась внутрь корневого кома, быстро догоняют</a:t>
            </a:r>
            <a:br>
              <a:rPr lang="ru-RU" sz="2100" b="1" dirty="0" smtClean="0"/>
            </a:br>
            <a:r>
              <a:rPr lang="ru-RU" sz="2100" b="1" dirty="0" smtClean="0"/>
              <a:t>и перегоняют их в развитии</a:t>
            </a:r>
            <a:r>
              <a:rPr lang="ru-RU" sz="2100" dirty="0" smtClean="0"/>
              <a:t>.</a:t>
            </a:r>
            <a:endParaRPr lang="ru-RU" sz="2100" dirty="0"/>
          </a:p>
        </p:txBody>
      </p:sp>
      <p:pic>
        <p:nvPicPr>
          <p:cNvPr id="4" name="Рисунок 3">
            <a:extLst>
              <a:ext uri="{FF2B5EF4-FFF2-40B4-BE49-F238E27FC236}">
                <a16:creationId xmlns:a16="http://schemas.microsoft.com/office/drawing/2014/main" id="{1C7B110F-9413-46D7-107A-27592CB8CC1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55765" y="161619"/>
            <a:ext cx="1529069" cy="1529069"/>
          </a:xfrm>
          <a:prstGeom prst="rect">
            <a:avLst/>
          </a:prstGeom>
        </p:spPr>
      </p:pic>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4697" y="3160083"/>
            <a:ext cx="2297803" cy="3063736"/>
          </a:xfrm>
          <a:prstGeom prst="rect">
            <a:avLst/>
          </a:prstGeom>
        </p:spPr>
      </p:pic>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8481" y="1825625"/>
            <a:ext cx="2295756" cy="3061007"/>
          </a:xfrm>
          <a:prstGeom prst="rect">
            <a:avLst/>
          </a:prstGeom>
        </p:spPr>
      </p:pic>
    </p:spTree>
    <p:extLst>
      <p:ext uri="{BB962C8B-B14F-4D97-AF65-F5344CB8AC3E}">
        <p14:creationId xmlns:p14="http://schemas.microsoft.com/office/powerpoint/2010/main" val="38866894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a:extLst>
              <a:ext uri="{FF2B5EF4-FFF2-40B4-BE49-F238E27FC236}">
                <a16:creationId xmlns:a16="http://schemas.microsoft.com/office/drawing/2014/main" id="{C1DF27F8-EF5F-E8E1-12EC-63AD05EE93DB}"/>
              </a:ext>
            </a:extLst>
          </p:cNvPr>
          <p:cNvSpPr>
            <a:spLocks noGrp="1"/>
          </p:cNvSpPr>
          <p:nvPr>
            <p:ph type="title"/>
          </p:nvPr>
        </p:nvSpPr>
        <p:spPr>
          <a:xfrm>
            <a:off x="1516566" y="365125"/>
            <a:ext cx="8639199" cy="1325563"/>
          </a:xfrm>
        </p:spPr>
        <p:txBody>
          <a:bodyPr>
            <a:normAutofit/>
          </a:bodyPr>
          <a:lstStyle/>
          <a:p>
            <a:r>
              <a:rPr lang="ru-RU" sz="4000" dirty="0"/>
              <a:t>Запущенная корневая система</a:t>
            </a:r>
          </a:p>
        </p:txBody>
      </p:sp>
      <p:sp>
        <p:nvSpPr>
          <p:cNvPr id="6" name="Объект 5">
            <a:extLst>
              <a:ext uri="{FF2B5EF4-FFF2-40B4-BE49-F238E27FC236}">
                <a16:creationId xmlns:a16="http://schemas.microsoft.com/office/drawing/2014/main" id="{46819A51-9BB6-F240-1004-E0595998A3C2}"/>
              </a:ext>
            </a:extLst>
          </p:cNvPr>
          <p:cNvSpPr>
            <a:spLocks noGrp="1"/>
          </p:cNvSpPr>
          <p:nvPr>
            <p:ph idx="1"/>
          </p:nvPr>
        </p:nvSpPr>
        <p:spPr>
          <a:xfrm>
            <a:off x="1769805" y="1825625"/>
            <a:ext cx="5574891" cy="4140277"/>
          </a:xfrm>
        </p:spPr>
        <p:txBody>
          <a:bodyPr>
            <a:noAutofit/>
          </a:bodyPr>
          <a:lstStyle/>
          <a:p>
            <a:pPr marL="0" indent="0">
              <a:buNone/>
            </a:pPr>
            <a:r>
              <a:rPr lang="ru-RU" sz="2100" dirty="0" smtClean="0"/>
              <a:t>Кроме </a:t>
            </a:r>
            <a:r>
              <a:rPr lang="ru-RU" sz="2100" dirty="0"/>
              <a:t>того, на таких саженцах, в </a:t>
            </a:r>
            <a:r>
              <a:rPr lang="ru-RU" sz="2100" dirty="0" smtClean="0"/>
              <a:t>результате</a:t>
            </a:r>
            <a:br>
              <a:rPr lang="ru-RU" sz="2100" dirty="0" smtClean="0"/>
            </a:br>
            <a:r>
              <a:rPr lang="ru-RU" sz="2100" dirty="0" smtClean="0"/>
              <a:t>их </a:t>
            </a:r>
            <a:r>
              <a:rPr lang="ru-RU" sz="2100" dirty="0"/>
              <a:t>долгого нахождения в скученном </a:t>
            </a:r>
            <a:r>
              <a:rPr lang="ru-RU" sz="2100" dirty="0" smtClean="0"/>
              <a:t>состоянии</a:t>
            </a:r>
            <a:br>
              <a:rPr lang="ru-RU" sz="2100" dirty="0" smtClean="0"/>
            </a:br>
            <a:r>
              <a:rPr lang="ru-RU" sz="2100" dirty="0" smtClean="0"/>
              <a:t>и </a:t>
            </a:r>
            <a:r>
              <a:rPr lang="ru-RU" sz="2100" dirty="0" err="1"/>
              <a:t>ослабленности</a:t>
            </a:r>
            <a:r>
              <a:rPr lang="ru-RU" sz="2100" dirty="0"/>
              <a:t> из-за недостатка света, скопления влаги и др., могут развиваться болезни. При пересадке их в грунт ситуация еще более усугубляется отсутствием нормально снабжения растений </a:t>
            </a:r>
            <a:r>
              <a:rPr lang="ru-RU" sz="2100" dirty="0" smtClean="0"/>
              <a:t>водой</a:t>
            </a:r>
            <a:br>
              <a:rPr lang="ru-RU" sz="2100" dirty="0" smtClean="0"/>
            </a:br>
            <a:r>
              <a:rPr lang="ru-RU" sz="2100" dirty="0" smtClean="0"/>
              <a:t>и </a:t>
            </a:r>
            <a:r>
              <a:rPr lang="ru-RU" sz="2100" dirty="0"/>
              <a:t>минеральным питанием и болезни начинают развиваться очень активно. Это </a:t>
            </a:r>
            <a:r>
              <a:rPr lang="ru-RU" sz="2100" dirty="0" smtClean="0"/>
              <a:t>приводит</a:t>
            </a:r>
            <a:br>
              <a:rPr lang="ru-RU" sz="2100" dirty="0" smtClean="0"/>
            </a:br>
            <a:r>
              <a:rPr lang="ru-RU" sz="2100" dirty="0" smtClean="0"/>
              <a:t>к </a:t>
            </a:r>
            <a:r>
              <a:rPr lang="ru-RU" sz="2100" dirty="0"/>
              <a:t>дополнительным затратам на их защиту, отсрочке времени начала плодоношение на несколько лет.</a:t>
            </a:r>
          </a:p>
        </p:txBody>
      </p:sp>
      <p:pic>
        <p:nvPicPr>
          <p:cNvPr id="4" name="Рисунок 3">
            <a:extLst>
              <a:ext uri="{FF2B5EF4-FFF2-40B4-BE49-F238E27FC236}">
                <a16:creationId xmlns:a16="http://schemas.microsoft.com/office/drawing/2014/main" id="{1C7B110F-9413-46D7-107A-27592CB8CC1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55765" y="161619"/>
            <a:ext cx="1529069" cy="1529069"/>
          </a:xfrm>
          <a:prstGeom prst="rect">
            <a:avLst/>
          </a:prstGeom>
        </p:spPr>
      </p:pic>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4697" y="3160083"/>
            <a:ext cx="2297803" cy="3063736"/>
          </a:xfrm>
          <a:prstGeom prst="rect">
            <a:avLst/>
          </a:prstGeom>
        </p:spPr>
      </p:pic>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8481" y="1825625"/>
            <a:ext cx="2295756" cy="3061007"/>
          </a:xfrm>
          <a:prstGeom prst="rect">
            <a:avLst/>
          </a:prstGeom>
        </p:spPr>
      </p:pic>
    </p:spTree>
    <p:extLst>
      <p:ext uri="{BB962C8B-B14F-4D97-AF65-F5344CB8AC3E}">
        <p14:creationId xmlns:p14="http://schemas.microsoft.com/office/powerpoint/2010/main" val="359298484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a:extLst>
              <a:ext uri="{FF2B5EF4-FFF2-40B4-BE49-F238E27FC236}">
                <a16:creationId xmlns:a16="http://schemas.microsoft.com/office/drawing/2014/main" id="{C1DF27F8-EF5F-E8E1-12EC-63AD05EE93DB}"/>
              </a:ext>
            </a:extLst>
          </p:cNvPr>
          <p:cNvSpPr>
            <a:spLocks noGrp="1"/>
          </p:cNvSpPr>
          <p:nvPr>
            <p:ph type="title"/>
          </p:nvPr>
        </p:nvSpPr>
        <p:spPr>
          <a:xfrm>
            <a:off x="1516566" y="365125"/>
            <a:ext cx="8639199" cy="1325563"/>
          </a:xfrm>
        </p:spPr>
        <p:txBody>
          <a:bodyPr>
            <a:normAutofit/>
          </a:bodyPr>
          <a:lstStyle/>
          <a:p>
            <a:r>
              <a:rPr lang="ru-RU" sz="4000" dirty="0" smtClean="0"/>
              <a:t>Не расправлен корневой ком</a:t>
            </a:r>
            <a:endParaRPr lang="ru-RU" sz="4000" dirty="0"/>
          </a:p>
        </p:txBody>
      </p:sp>
      <p:sp>
        <p:nvSpPr>
          <p:cNvPr id="6" name="Объект 5">
            <a:extLst>
              <a:ext uri="{FF2B5EF4-FFF2-40B4-BE49-F238E27FC236}">
                <a16:creationId xmlns:a16="http://schemas.microsoft.com/office/drawing/2014/main" id="{46819A51-9BB6-F240-1004-E0595998A3C2}"/>
              </a:ext>
            </a:extLst>
          </p:cNvPr>
          <p:cNvSpPr>
            <a:spLocks noGrp="1"/>
          </p:cNvSpPr>
          <p:nvPr>
            <p:ph idx="1"/>
          </p:nvPr>
        </p:nvSpPr>
        <p:spPr>
          <a:xfrm>
            <a:off x="1516569" y="1825625"/>
            <a:ext cx="6644205" cy="4140277"/>
          </a:xfrm>
        </p:spPr>
        <p:txBody>
          <a:bodyPr>
            <a:noAutofit/>
          </a:bodyPr>
          <a:lstStyle/>
          <a:p>
            <a:pPr marL="0" indent="0">
              <a:buNone/>
            </a:pPr>
            <a:r>
              <a:rPr lang="ru-RU" sz="2100" dirty="0"/>
              <a:t>Еще одна ключевая ошибка – это посадка растений без предварительно разминания корневого кома и направления роста корней в горизонтальной плоскости. Как было сказано раньше, при длительном нахождении в горшке без перевалки в горшки большего объема у растений голубик корни направляются вниз горшка, подворачиваются внутрь его, закручиваются и прекращают рост. Если перед посадкой корневой ком не размять и не разорвать, перенаправив рост корней вширь, то чаще всего растения оказываются в состоянии, когда сами они не могут справиться с этой задачей. В результате корневая система так </a:t>
            </a:r>
            <a:r>
              <a:rPr lang="ru-RU" sz="2100" dirty="0" smtClean="0"/>
              <a:t>и не </a:t>
            </a:r>
            <a:r>
              <a:rPr lang="ru-RU" sz="2100" dirty="0"/>
              <a:t>возобновляет свой рост и растения попросту погибают.</a:t>
            </a:r>
          </a:p>
        </p:txBody>
      </p:sp>
      <p:pic>
        <p:nvPicPr>
          <p:cNvPr id="4" name="Рисунок 3">
            <a:extLst>
              <a:ext uri="{FF2B5EF4-FFF2-40B4-BE49-F238E27FC236}">
                <a16:creationId xmlns:a16="http://schemas.microsoft.com/office/drawing/2014/main" id="{1C7B110F-9413-46D7-107A-27592CB8CC1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55765" y="161619"/>
            <a:ext cx="1529069" cy="1529069"/>
          </a:xfrm>
          <a:prstGeom prst="rect">
            <a:avLst/>
          </a:prstGeom>
        </p:spPr>
      </p:pic>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37485" y="2556387"/>
            <a:ext cx="3936752" cy="2952564"/>
          </a:xfrm>
          <a:prstGeom prst="rect">
            <a:avLst/>
          </a:prstGeom>
        </p:spPr>
      </p:pic>
    </p:spTree>
    <p:extLst>
      <p:ext uri="{BB962C8B-B14F-4D97-AF65-F5344CB8AC3E}">
        <p14:creationId xmlns:p14="http://schemas.microsoft.com/office/powerpoint/2010/main" val="128908242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a:extLst>
              <a:ext uri="{FF2B5EF4-FFF2-40B4-BE49-F238E27FC236}">
                <a16:creationId xmlns:a16="http://schemas.microsoft.com/office/drawing/2014/main" id="{C1DF27F8-EF5F-E8E1-12EC-63AD05EE93DB}"/>
              </a:ext>
            </a:extLst>
          </p:cNvPr>
          <p:cNvSpPr>
            <a:spLocks noGrp="1"/>
          </p:cNvSpPr>
          <p:nvPr>
            <p:ph type="title"/>
          </p:nvPr>
        </p:nvSpPr>
        <p:spPr>
          <a:xfrm>
            <a:off x="1516566" y="365125"/>
            <a:ext cx="8639199" cy="1325563"/>
          </a:xfrm>
        </p:spPr>
        <p:txBody>
          <a:bodyPr>
            <a:normAutofit/>
          </a:bodyPr>
          <a:lstStyle/>
          <a:p>
            <a:r>
              <a:rPr lang="ru-RU" sz="4000" dirty="0" smtClean="0"/>
              <a:t>Наличие болезней и вредителей</a:t>
            </a:r>
            <a:endParaRPr lang="ru-RU" sz="4000" dirty="0"/>
          </a:p>
        </p:txBody>
      </p:sp>
      <p:sp>
        <p:nvSpPr>
          <p:cNvPr id="6" name="Объект 5">
            <a:extLst>
              <a:ext uri="{FF2B5EF4-FFF2-40B4-BE49-F238E27FC236}">
                <a16:creationId xmlns:a16="http://schemas.microsoft.com/office/drawing/2014/main" id="{46819A51-9BB6-F240-1004-E0595998A3C2}"/>
              </a:ext>
            </a:extLst>
          </p:cNvPr>
          <p:cNvSpPr>
            <a:spLocks noGrp="1"/>
          </p:cNvSpPr>
          <p:nvPr>
            <p:ph idx="1"/>
          </p:nvPr>
        </p:nvSpPr>
        <p:spPr>
          <a:xfrm>
            <a:off x="1516569" y="1825625"/>
            <a:ext cx="6998166" cy="4140277"/>
          </a:xfrm>
        </p:spPr>
        <p:txBody>
          <a:bodyPr>
            <a:noAutofit/>
          </a:bodyPr>
          <a:lstStyle/>
          <a:p>
            <a:pPr marL="0" indent="0">
              <a:buNone/>
            </a:pPr>
            <a:r>
              <a:rPr lang="ru-RU" sz="2100" dirty="0"/>
              <a:t>Ключевой ошибкой является и то, что фермеры, при покупке саженцев не обращают внимание на наличие на них болезней и вредителей, и не проводят профилактические обработки против них.</a:t>
            </a:r>
          </a:p>
          <a:p>
            <a:pPr marL="0" indent="0">
              <a:buNone/>
            </a:pPr>
            <a:r>
              <a:rPr lang="ru-RU" sz="2100" dirty="0"/>
              <a:t>Купленные саженцы внешне могут выглядеть совершенно здоровыми, но это не означает что на них не присутствует грибковая инфекция в скрытом состоянии. Могут чем-то заразиться растения и при транспортировке. Местные паразитические организмы также могут на них поселиться. Поэтому обработки фунгицидами нужно начинать сразу после выгрузки растений из транспортного средства. Против вредителей обработки нужно проводить при появлении первых признаков повреждения ими растений.</a:t>
            </a:r>
          </a:p>
        </p:txBody>
      </p:sp>
      <p:pic>
        <p:nvPicPr>
          <p:cNvPr id="4" name="Рисунок 3">
            <a:extLst>
              <a:ext uri="{FF2B5EF4-FFF2-40B4-BE49-F238E27FC236}">
                <a16:creationId xmlns:a16="http://schemas.microsoft.com/office/drawing/2014/main" id="{1C7B110F-9413-46D7-107A-27592CB8CC1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55765" y="161619"/>
            <a:ext cx="1529069" cy="1529069"/>
          </a:xfrm>
          <a:prstGeom prst="rect">
            <a:avLst/>
          </a:prstGeom>
        </p:spPr>
      </p:pic>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4734" y="2556387"/>
            <a:ext cx="3559503" cy="2669627"/>
          </a:xfrm>
          <a:prstGeom prst="rect">
            <a:avLst/>
          </a:prstGeom>
        </p:spPr>
      </p:pic>
    </p:spTree>
    <p:extLst>
      <p:ext uri="{BB962C8B-B14F-4D97-AF65-F5344CB8AC3E}">
        <p14:creationId xmlns:p14="http://schemas.microsoft.com/office/powerpoint/2010/main" val="246574038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a:extLst>
              <a:ext uri="{FF2B5EF4-FFF2-40B4-BE49-F238E27FC236}">
                <a16:creationId xmlns:a16="http://schemas.microsoft.com/office/drawing/2014/main" id="{C1DF27F8-EF5F-E8E1-12EC-63AD05EE93DB}"/>
              </a:ext>
            </a:extLst>
          </p:cNvPr>
          <p:cNvSpPr>
            <a:spLocks noGrp="1"/>
          </p:cNvSpPr>
          <p:nvPr>
            <p:ph type="title"/>
          </p:nvPr>
        </p:nvSpPr>
        <p:spPr>
          <a:xfrm>
            <a:off x="1516566" y="365125"/>
            <a:ext cx="8639199" cy="1325563"/>
          </a:xfrm>
        </p:spPr>
        <p:txBody>
          <a:bodyPr>
            <a:normAutofit/>
          </a:bodyPr>
          <a:lstStyle/>
          <a:p>
            <a:r>
              <a:rPr lang="ru-RU" sz="4000" dirty="0"/>
              <a:t>Наличие болезней и вредителей</a:t>
            </a:r>
            <a:endParaRPr lang="ru-RU" sz="4000" dirty="0"/>
          </a:p>
        </p:txBody>
      </p:sp>
      <p:sp>
        <p:nvSpPr>
          <p:cNvPr id="6" name="Объект 5">
            <a:extLst>
              <a:ext uri="{FF2B5EF4-FFF2-40B4-BE49-F238E27FC236}">
                <a16:creationId xmlns:a16="http://schemas.microsoft.com/office/drawing/2014/main" id="{46819A51-9BB6-F240-1004-E0595998A3C2}"/>
              </a:ext>
            </a:extLst>
          </p:cNvPr>
          <p:cNvSpPr>
            <a:spLocks noGrp="1"/>
          </p:cNvSpPr>
          <p:nvPr>
            <p:ph idx="1"/>
          </p:nvPr>
        </p:nvSpPr>
        <p:spPr>
          <a:xfrm>
            <a:off x="1516569" y="1825625"/>
            <a:ext cx="5631483" cy="4140277"/>
          </a:xfrm>
        </p:spPr>
        <p:txBody>
          <a:bodyPr>
            <a:noAutofit/>
          </a:bodyPr>
          <a:lstStyle/>
          <a:p>
            <a:pPr marL="0" indent="0">
              <a:buNone/>
            </a:pPr>
            <a:r>
              <a:rPr lang="ru-RU" sz="2100" dirty="0"/>
              <a:t>Профилактические обработки желательно регулярно проводить в первый и даже второй год выращивания (до вступления </a:t>
            </a:r>
            <a:r>
              <a:rPr lang="ru-RU" sz="2100" dirty="0" smtClean="0"/>
              <a:t>растений</a:t>
            </a:r>
            <a:br>
              <a:rPr lang="ru-RU" sz="2100" dirty="0" smtClean="0"/>
            </a:br>
            <a:r>
              <a:rPr lang="ru-RU" sz="2100" dirty="0" smtClean="0"/>
              <a:t>в </a:t>
            </a:r>
            <a:r>
              <a:rPr lang="ru-RU" sz="2100" dirty="0"/>
              <a:t>плодоношение), чередуя различные препараты. Это, во-первых, очень сильно снизит инфекционную нагрузку, а во-вторых, позволит растениям закрепиться в почве, адаптироваться к новым условиям и успешно противостоять паразитам. В дальнейшем будет достаточно 2-3 обработок весной, до начала цветения и осенью после окончания сбора урожая.</a:t>
            </a:r>
          </a:p>
        </p:txBody>
      </p:sp>
      <p:pic>
        <p:nvPicPr>
          <p:cNvPr id="4" name="Рисунок 3">
            <a:extLst>
              <a:ext uri="{FF2B5EF4-FFF2-40B4-BE49-F238E27FC236}">
                <a16:creationId xmlns:a16="http://schemas.microsoft.com/office/drawing/2014/main" id="{1C7B110F-9413-46D7-107A-27592CB8CC1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55765" y="161619"/>
            <a:ext cx="1529069" cy="1529069"/>
          </a:xfrm>
          <a:prstGeom prst="rect">
            <a:avLst/>
          </a:prstGeom>
        </p:spPr>
      </p:pic>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3773" y="1894194"/>
            <a:ext cx="4819675" cy="3614757"/>
          </a:xfrm>
          <a:prstGeom prst="rect">
            <a:avLst/>
          </a:prstGeom>
        </p:spPr>
      </p:pic>
    </p:spTree>
    <p:extLst>
      <p:ext uri="{BB962C8B-B14F-4D97-AF65-F5344CB8AC3E}">
        <p14:creationId xmlns:p14="http://schemas.microsoft.com/office/powerpoint/2010/main" val="345137626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a:extLst>
              <a:ext uri="{FF2B5EF4-FFF2-40B4-BE49-F238E27FC236}">
                <a16:creationId xmlns:a16="http://schemas.microsoft.com/office/drawing/2014/main" id="{C1DF27F8-EF5F-E8E1-12EC-63AD05EE93DB}"/>
              </a:ext>
            </a:extLst>
          </p:cNvPr>
          <p:cNvSpPr>
            <a:spLocks noGrp="1"/>
          </p:cNvSpPr>
          <p:nvPr>
            <p:ph type="title"/>
          </p:nvPr>
        </p:nvSpPr>
        <p:spPr>
          <a:xfrm>
            <a:off x="1516566" y="365125"/>
            <a:ext cx="8639199" cy="1325563"/>
          </a:xfrm>
        </p:spPr>
        <p:txBody>
          <a:bodyPr>
            <a:normAutofit/>
          </a:bodyPr>
          <a:lstStyle/>
          <a:p>
            <a:r>
              <a:rPr lang="ru-RU" sz="4000" dirty="0" smtClean="0"/>
              <a:t>Слишком интенсивное питание</a:t>
            </a:r>
            <a:endParaRPr lang="ru-RU" sz="4000" dirty="0"/>
          </a:p>
        </p:txBody>
      </p:sp>
      <p:sp>
        <p:nvSpPr>
          <p:cNvPr id="6" name="Объект 5">
            <a:extLst>
              <a:ext uri="{FF2B5EF4-FFF2-40B4-BE49-F238E27FC236}">
                <a16:creationId xmlns:a16="http://schemas.microsoft.com/office/drawing/2014/main" id="{46819A51-9BB6-F240-1004-E0595998A3C2}"/>
              </a:ext>
            </a:extLst>
          </p:cNvPr>
          <p:cNvSpPr>
            <a:spLocks noGrp="1"/>
          </p:cNvSpPr>
          <p:nvPr>
            <p:ph idx="1"/>
          </p:nvPr>
        </p:nvSpPr>
        <p:spPr>
          <a:xfrm>
            <a:off x="1516569" y="1825625"/>
            <a:ext cx="5336515" cy="4140277"/>
          </a:xfrm>
        </p:spPr>
        <p:txBody>
          <a:bodyPr>
            <a:noAutofit/>
          </a:bodyPr>
          <a:lstStyle/>
          <a:p>
            <a:pPr marL="0" indent="0">
              <a:buNone/>
            </a:pPr>
            <a:r>
              <a:rPr lang="ru-RU" sz="2100" dirty="0"/>
              <a:t>Следующей распространенной ошибкой является слишком интенсивное </a:t>
            </a:r>
            <a:r>
              <a:rPr lang="ru-RU" sz="2100" dirty="0" smtClean="0"/>
              <a:t>питание</a:t>
            </a:r>
            <a:br>
              <a:rPr lang="ru-RU" sz="2100" dirty="0" smtClean="0"/>
            </a:br>
            <a:r>
              <a:rPr lang="ru-RU" sz="2100" dirty="0" smtClean="0"/>
              <a:t>в </a:t>
            </a:r>
            <a:r>
              <a:rPr lang="ru-RU" sz="2100" dirty="0"/>
              <a:t>первый год выращивания.</a:t>
            </a:r>
          </a:p>
          <a:p>
            <a:pPr marL="0" indent="0">
              <a:buNone/>
            </a:pPr>
            <a:r>
              <a:rPr lang="ru-RU" sz="2100" dirty="0" smtClean="0"/>
              <a:t>Голубика </a:t>
            </a:r>
            <a:r>
              <a:rPr lang="ru-RU" sz="2100" dirty="0"/>
              <a:t>является растением, которому </a:t>
            </a:r>
            <a:r>
              <a:rPr lang="ru-RU" sz="2100" b="1" dirty="0"/>
              <a:t>не нужно интенсивное минеральное питание</a:t>
            </a:r>
            <a:r>
              <a:rPr lang="ru-RU" sz="2100" dirty="0"/>
              <a:t>. Она растет на бедных почвах, и сама может добыть себе питание из любой почвы, благодаря микоризе. </a:t>
            </a:r>
          </a:p>
        </p:txBody>
      </p:sp>
      <p:pic>
        <p:nvPicPr>
          <p:cNvPr id="4" name="Рисунок 3">
            <a:extLst>
              <a:ext uri="{FF2B5EF4-FFF2-40B4-BE49-F238E27FC236}">
                <a16:creationId xmlns:a16="http://schemas.microsoft.com/office/drawing/2014/main" id="{1C7B110F-9413-46D7-107A-27592CB8CC1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55765" y="161619"/>
            <a:ext cx="1529069" cy="1529069"/>
          </a:xfrm>
          <a:prstGeom prst="rect">
            <a:avLst/>
          </a:prstGeom>
        </p:spPr>
      </p:pic>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9395" y="1763411"/>
            <a:ext cx="4994054" cy="3745540"/>
          </a:xfrm>
          <a:prstGeom prst="rect">
            <a:avLst/>
          </a:prstGeom>
        </p:spPr>
      </p:pic>
    </p:spTree>
    <p:extLst>
      <p:ext uri="{BB962C8B-B14F-4D97-AF65-F5344CB8AC3E}">
        <p14:creationId xmlns:p14="http://schemas.microsoft.com/office/powerpoint/2010/main" val="351734490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a:extLst>
              <a:ext uri="{FF2B5EF4-FFF2-40B4-BE49-F238E27FC236}">
                <a16:creationId xmlns:a16="http://schemas.microsoft.com/office/drawing/2014/main" id="{C1DF27F8-EF5F-E8E1-12EC-63AD05EE93DB}"/>
              </a:ext>
            </a:extLst>
          </p:cNvPr>
          <p:cNvSpPr>
            <a:spLocks noGrp="1"/>
          </p:cNvSpPr>
          <p:nvPr>
            <p:ph type="title"/>
          </p:nvPr>
        </p:nvSpPr>
        <p:spPr>
          <a:xfrm>
            <a:off x="1516566" y="365125"/>
            <a:ext cx="8639199" cy="1325563"/>
          </a:xfrm>
        </p:spPr>
        <p:txBody>
          <a:bodyPr>
            <a:normAutofit/>
          </a:bodyPr>
          <a:lstStyle/>
          <a:p>
            <a:r>
              <a:rPr lang="ru-RU" sz="4000" dirty="0"/>
              <a:t>Слишком интенсивное питание</a:t>
            </a:r>
          </a:p>
        </p:txBody>
      </p:sp>
      <p:sp>
        <p:nvSpPr>
          <p:cNvPr id="6" name="Объект 5">
            <a:extLst>
              <a:ext uri="{FF2B5EF4-FFF2-40B4-BE49-F238E27FC236}">
                <a16:creationId xmlns:a16="http://schemas.microsoft.com/office/drawing/2014/main" id="{46819A51-9BB6-F240-1004-E0595998A3C2}"/>
              </a:ext>
            </a:extLst>
          </p:cNvPr>
          <p:cNvSpPr>
            <a:spLocks noGrp="1"/>
          </p:cNvSpPr>
          <p:nvPr>
            <p:ph idx="1"/>
          </p:nvPr>
        </p:nvSpPr>
        <p:spPr>
          <a:xfrm>
            <a:off x="1516569" y="1825625"/>
            <a:ext cx="6457392" cy="4140277"/>
          </a:xfrm>
        </p:spPr>
        <p:txBody>
          <a:bodyPr>
            <a:noAutofit/>
          </a:bodyPr>
          <a:lstStyle/>
          <a:p>
            <a:pPr marL="0" indent="0">
              <a:buNone/>
            </a:pPr>
            <a:r>
              <a:rPr lang="ru-RU" sz="2100" dirty="0"/>
              <a:t>При интенсивном питании в первый год выращивания растения активно наращивают надземную </a:t>
            </a:r>
            <a:r>
              <a:rPr lang="ru-RU" sz="2100" dirty="0" smtClean="0"/>
              <a:t>часть</a:t>
            </a:r>
            <a:br>
              <a:rPr lang="ru-RU" sz="2100" dirty="0" smtClean="0"/>
            </a:br>
            <a:r>
              <a:rPr lang="ru-RU" sz="2100" dirty="0" smtClean="0"/>
              <a:t>в </a:t>
            </a:r>
            <a:r>
              <a:rPr lang="ru-RU" sz="2100" dirty="0"/>
              <a:t>ущерб подземной. В итоге наблюдается дисбаланс между развитием корневой системы и вегетативной части куста. </a:t>
            </a:r>
          </a:p>
          <a:p>
            <a:pPr marL="0" indent="0">
              <a:buNone/>
            </a:pPr>
            <a:r>
              <a:rPr lang="ru-RU" sz="2100" dirty="0"/>
              <a:t>Слабая корневая система не в состоянии обеспечить развитую надземную часть достаточным количеством воды и питания. В результате рост замедляется, часть побегов засыхает, большинство не успевает одревеснеть и в зимний период обмерзает.</a:t>
            </a:r>
          </a:p>
        </p:txBody>
      </p:sp>
      <p:pic>
        <p:nvPicPr>
          <p:cNvPr id="4" name="Рисунок 3">
            <a:extLst>
              <a:ext uri="{FF2B5EF4-FFF2-40B4-BE49-F238E27FC236}">
                <a16:creationId xmlns:a16="http://schemas.microsoft.com/office/drawing/2014/main" id="{1C7B110F-9413-46D7-107A-27592CB8CC1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55765" y="161619"/>
            <a:ext cx="1529069" cy="1529069"/>
          </a:xfrm>
          <a:prstGeom prst="rect">
            <a:avLst/>
          </a:prstGeom>
        </p:spPr>
      </p:pic>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2107" y="1690689"/>
            <a:ext cx="2890404" cy="3853872"/>
          </a:xfrm>
          <a:prstGeom prst="rect">
            <a:avLst/>
          </a:prstGeom>
        </p:spPr>
      </p:pic>
    </p:spTree>
    <p:extLst>
      <p:ext uri="{BB962C8B-B14F-4D97-AF65-F5344CB8AC3E}">
        <p14:creationId xmlns:p14="http://schemas.microsoft.com/office/powerpoint/2010/main" val="28473750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a:extLst>
              <a:ext uri="{FF2B5EF4-FFF2-40B4-BE49-F238E27FC236}">
                <a16:creationId xmlns:a16="http://schemas.microsoft.com/office/drawing/2014/main" id="{C1DF27F8-EF5F-E8E1-12EC-63AD05EE93DB}"/>
              </a:ext>
            </a:extLst>
          </p:cNvPr>
          <p:cNvSpPr>
            <a:spLocks noGrp="1"/>
          </p:cNvSpPr>
          <p:nvPr>
            <p:ph type="title"/>
          </p:nvPr>
        </p:nvSpPr>
        <p:spPr>
          <a:xfrm>
            <a:off x="1516566" y="365125"/>
            <a:ext cx="8639199" cy="1325563"/>
          </a:xfrm>
        </p:spPr>
        <p:txBody>
          <a:bodyPr/>
          <a:lstStyle/>
          <a:p>
            <a:r>
              <a:rPr lang="ru-RU" dirty="0" smtClean="0"/>
              <a:t>Заключение</a:t>
            </a:r>
            <a:endParaRPr lang="ru-RU" dirty="0"/>
          </a:p>
        </p:txBody>
      </p:sp>
      <p:sp>
        <p:nvSpPr>
          <p:cNvPr id="6" name="Объект 5">
            <a:extLst>
              <a:ext uri="{FF2B5EF4-FFF2-40B4-BE49-F238E27FC236}">
                <a16:creationId xmlns:a16="http://schemas.microsoft.com/office/drawing/2014/main" id="{46819A51-9BB6-F240-1004-E0595998A3C2}"/>
              </a:ext>
            </a:extLst>
          </p:cNvPr>
          <p:cNvSpPr>
            <a:spLocks noGrp="1"/>
          </p:cNvSpPr>
          <p:nvPr>
            <p:ph idx="1"/>
          </p:nvPr>
        </p:nvSpPr>
        <p:spPr>
          <a:xfrm>
            <a:off x="1516569" y="1825625"/>
            <a:ext cx="5552826" cy="4140277"/>
          </a:xfrm>
        </p:spPr>
        <p:txBody>
          <a:bodyPr>
            <a:noAutofit/>
          </a:bodyPr>
          <a:lstStyle/>
          <a:p>
            <a:pPr marL="0" indent="0">
              <a:buNone/>
            </a:pPr>
            <a:r>
              <a:rPr lang="ru-RU" sz="2100" dirty="0"/>
              <a:t>В заключение хочется отметить, что, следуя всем замечаниям, приведенным в данной презентации, вы можете избежать многих ошибок, но вряд ли мне удалось учесть их все.  Поэтому, прежде чем высаживать гектарами любую культуру, а не только голубику, нужно выяснить какие условия для нее подходят лучше всего. На основании этого </a:t>
            </a:r>
            <a:r>
              <a:rPr lang="ru-RU" sz="2100" dirty="0" smtClean="0"/>
              <a:t>оценить</a:t>
            </a:r>
            <a:br>
              <a:rPr lang="ru-RU" sz="2100" dirty="0" smtClean="0"/>
            </a:br>
            <a:r>
              <a:rPr lang="ru-RU" sz="2100" dirty="0" smtClean="0"/>
              <a:t>с </a:t>
            </a:r>
            <a:r>
              <a:rPr lang="ru-RU" sz="2100" dirty="0"/>
              <a:t>чем вы столкнетесь, какие усилия придется приложить и какие затраты понести вам придется для создания условий выращивания выбранной культуры. И только после этого приступать к выбору и подготовке участка, поиску и приобретению саженцев. </a:t>
            </a:r>
          </a:p>
        </p:txBody>
      </p:sp>
      <p:pic>
        <p:nvPicPr>
          <p:cNvPr id="4" name="Рисунок 3">
            <a:extLst>
              <a:ext uri="{FF2B5EF4-FFF2-40B4-BE49-F238E27FC236}">
                <a16:creationId xmlns:a16="http://schemas.microsoft.com/office/drawing/2014/main" id="{1C7B110F-9413-46D7-107A-27592CB8CC1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55765" y="161619"/>
            <a:ext cx="1529069" cy="1529069"/>
          </a:xfrm>
          <a:prstGeom prst="rect">
            <a:avLst/>
          </a:prstGeom>
        </p:spPr>
      </p:pic>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3461" y="1763411"/>
            <a:ext cx="4989988" cy="3742491"/>
          </a:xfrm>
          <a:prstGeom prst="rect">
            <a:avLst/>
          </a:prstGeom>
        </p:spPr>
      </p:pic>
    </p:spTree>
    <p:extLst>
      <p:ext uri="{BB962C8B-B14F-4D97-AF65-F5344CB8AC3E}">
        <p14:creationId xmlns:p14="http://schemas.microsoft.com/office/powerpoint/2010/main" val="344913941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4">
            <a:extLst>
              <a:ext uri="{FF2B5EF4-FFF2-40B4-BE49-F238E27FC236}">
                <a16:creationId xmlns:a16="http://schemas.microsoft.com/office/drawing/2014/main" id="{32A2A1C2-33A1-0A40-9D8E-135DBE65FA3C}"/>
              </a:ext>
            </a:extLst>
          </p:cNvPr>
          <p:cNvSpPr>
            <a:spLocks noGrp="1"/>
          </p:cNvSpPr>
          <p:nvPr>
            <p:ph type="sldNum" sz="quarter" idx="12"/>
          </p:nvPr>
        </p:nvSpPr>
        <p:spPr/>
        <p:txBody>
          <a:bodyPr/>
          <a:lstStyle/>
          <a:p>
            <a:fld id="{A9EF7520-39D1-9441-8AAA-83801A63571E}" type="slidenum">
              <a:rPr lang="en-RU" smtClean="0"/>
              <a:t>28</a:t>
            </a:fld>
            <a:endParaRPr lang="en-RU"/>
          </a:p>
        </p:txBody>
      </p:sp>
      <p:sp>
        <p:nvSpPr>
          <p:cNvPr id="6" name="Заголовок 5">
            <a:extLst>
              <a:ext uri="{FF2B5EF4-FFF2-40B4-BE49-F238E27FC236}">
                <a16:creationId xmlns:a16="http://schemas.microsoft.com/office/drawing/2014/main" id="{BF99B9EF-5E59-BA06-5A4E-81A86B4711CB}"/>
              </a:ext>
            </a:extLst>
          </p:cNvPr>
          <p:cNvSpPr>
            <a:spLocks noGrp="1"/>
          </p:cNvSpPr>
          <p:nvPr>
            <p:ph type="title"/>
          </p:nvPr>
        </p:nvSpPr>
        <p:spPr>
          <a:xfrm>
            <a:off x="2500516" y="1533834"/>
            <a:ext cx="6633521" cy="796412"/>
          </a:xfrm>
        </p:spPr>
        <p:txBody>
          <a:bodyPr>
            <a:normAutofit/>
          </a:bodyPr>
          <a:lstStyle/>
          <a:p>
            <a:pPr algn="l"/>
            <a:r>
              <a:rPr lang="ru-RU" sz="4600" b="1" dirty="0" smtClean="0"/>
              <a:t>СПАСИБО ЗА ВНИМАНИЕ</a:t>
            </a:r>
            <a:endParaRPr lang="ru-RU" sz="4600" dirty="0"/>
          </a:p>
        </p:txBody>
      </p:sp>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9843" y="2576052"/>
            <a:ext cx="4880077" cy="3660058"/>
          </a:xfrm>
          <a:prstGeom prst="rect">
            <a:avLst/>
          </a:prstGeom>
        </p:spPr>
      </p:pic>
    </p:spTree>
    <p:extLst>
      <p:ext uri="{BB962C8B-B14F-4D97-AF65-F5344CB8AC3E}">
        <p14:creationId xmlns:p14="http://schemas.microsoft.com/office/powerpoint/2010/main" val="15688733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4">
            <a:extLst>
              <a:ext uri="{FF2B5EF4-FFF2-40B4-BE49-F238E27FC236}">
                <a16:creationId xmlns:a16="http://schemas.microsoft.com/office/drawing/2014/main" id="{32A2A1C2-33A1-0A40-9D8E-135DBE65FA3C}"/>
              </a:ext>
            </a:extLst>
          </p:cNvPr>
          <p:cNvSpPr>
            <a:spLocks noGrp="1"/>
          </p:cNvSpPr>
          <p:nvPr>
            <p:ph type="sldNum" sz="quarter" idx="12"/>
          </p:nvPr>
        </p:nvSpPr>
        <p:spPr/>
        <p:txBody>
          <a:bodyPr/>
          <a:lstStyle/>
          <a:p>
            <a:fld id="{A9EF7520-39D1-9441-8AAA-83801A63571E}" type="slidenum">
              <a:rPr lang="en-RU" smtClean="0"/>
              <a:t>29</a:t>
            </a:fld>
            <a:endParaRPr lang="en-RU"/>
          </a:p>
        </p:txBody>
      </p:sp>
      <p:sp>
        <p:nvSpPr>
          <p:cNvPr id="6" name="Заголовок 5">
            <a:extLst>
              <a:ext uri="{FF2B5EF4-FFF2-40B4-BE49-F238E27FC236}">
                <a16:creationId xmlns:a16="http://schemas.microsoft.com/office/drawing/2014/main" id="{BF99B9EF-5E59-BA06-5A4E-81A86B4711CB}"/>
              </a:ext>
            </a:extLst>
          </p:cNvPr>
          <p:cNvSpPr>
            <a:spLocks noGrp="1"/>
          </p:cNvSpPr>
          <p:nvPr>
            <p:ph type="title"/>
          </p:nvPr>
        </p:nvSpPr>
        <p:spPr>
          <a:xfrm>
            <a:off x="1851587" y="1671484"/>
            <a:ext cx="6633521" cy="1425677"/>
          </a:xfrm>
        </p:spPr>
        <p:txBody>
          <a:bodyPr>
            <a:normAutofit/>
          </a:bodyPr>
          <a:lstStyle/>
          <a:p>
            <a:pPr algn="l"/>
            <a:r>
              <a:rPr lang="ru-RU" sz="4600" b="1" dirty="0"/>
              <a:t>Вопросы?</a:t>
            </a:r>
            <a:endParaRPr lang="ru-RU" sz="4600" dirty="0"/>
          </a:p>
        </p:txBody>
      </p:sp>
      <p:sp>
        <p:nvSpPr>
          <p:cNvPr id="3" name="Объект 2">
            <a:extLst>
              <a:ext uri="{FF2B5EF4-FFF2-40B4-BE49-F238E27FC236}">
                <a16:creationId xmlns:a16="http://schemas.microsoft.com/office/drawing/2014/main" id="{CBFB83D7-F778-3945-83F2-E2D258872AEA}"/>
              </a:ext>
            </a:extLst>
          </p:cNvPr>
          <p:cNvSpPr>
            <a:spLocks noGrp="1"/>
          </p:cNvSpPr>
          <p:nvPr>
            <p:ph sz="quarter" idx="13"/>
          </p:nvPr>
        </p:nvSpPr>
        <p:spPr>
          <a:xfrm>
            <a:off x="1851588" y="2999678"/>
            <a:ext cx="6633521" cy="3126139"/>
          </a:xfrm>
        </p:spPr>
        <p:txBody>
          <a:bodyPr>
            <a:normAutofit lnSpcReduction="10000"/>
          </a:bodyPr>
          <a:lstStyle/>
          <a:p>
            <a:r>
              <a:rPr lang="ru-RU" dirty="0"/>
              <a:t>Контакты докладчика:</a:t>
            </a:r>
          </a:p>
          <a:p>
            <a:pPr marL="457200" indent="-457200">
              <a:buFont typeface="Arial" panose="020B0604020202020204" pitchFamily="34" charset="0"/>
              <a:buChar char="•"/>
            </a:pPr>
            <a:r>
              <a:rPr lang="ru-RU" dirty="0" err="1" smtClean="0"/>
              <a:t>Курлович</a:t>
            </a:r>
            <a:r>
              <a:rPr lang="ru-RU" dirty="0" smtClean="0"/>
              <a:t> Татьяна Владимировна</a:t>
            </a:r>
            <a:endParaRPr lang="en-US" dirty="0"/>
          </a:p>
          <a:p>
            <a:pPr marL="457200" indent="-457200">
              <a:buFont typeface="Arial" panose="020B0604020202020204" pitchFamily="34" charset="0"/>
              <a:buChar char="•"/>
            </a:pPr>
            <a:r>
              <a:rPr lang="ru-RU" dirty="0" smtClean="0"/>
              <a:t>Ведущий научный сотрудник НПО «Биотехнологический комплекс»</a:t>
            </a:r>
            <a:endParaRPr lang="ru-RU" dirty="0"/>
          </a:p>
          <a:p>
            <a:pPr marL="457200" indent="-457200">
              <a:buFont typeface="Arial" panose="020B0604020202020204" pitchFamily="34" charset="0"/>
              <a:buChar char="•"/>
            </a:pPr>
            <a:r>
              <a:rPr lang="en-US" dirty="0" smtClean="0"/>
              <a:t>+375-29-207-45-52</a:t>
            </a:r>
            <a:endParaRPr lang="ru-RU" dirty="0"/>
          </a:p>
          <a:p>
            <a:pPr marL="457200" indent="-457200">
              <a:buFont typeface="Arial" panose="020B0604020202020204" pitchFamily="34" charset="0"/>
              <a:buChar char="•"/>
            </a:pPr>
            <a:r>
              <a:rPr lang="en-US" dirty="0" smtClean="0"/>
              <a:t>vaccinium@mail.ru</a:t>
            </a:r>
            <a:endParaRPr lang="en-US" dirty="0"/>
          </a:p>
          <a:p>
            <a:pPr marL="457200" indent="-457200">
              <a:buFont typeface="Arial" panose="020B0604020202020204" pitchFamily="34" charset="0"/>
              <a:buChar char="•"/>
            </a:pPr>
            <a:r>
              <a:rPr lang="en-US" dirty="0"/>
              <a:t>t</a:t>
            </a:r>
            <a:r>
              <a:rPr lang="en-US" dirty="0" smtClean="0"/>
              <a:t>kurlovich.ru</a:t>
            </a:r>
            <a:endParaRPr lang="ru-RU" dirty="0"/>
          </a:p>
        </p:txBody>
      </p:sp>
      <p:sp>
        <p:nvSpPr>
          <p:cNvPr id="12" name="Объект 11">
            <a:extLst>
              <a:ext uri="{FF2B5EF4-FFF2-40B4-BE49-F238E27FC236}">
                <a16:creationId xmlns:a16="http://schemas.microsoft.com/office/drawing/2014/main" id="{6FAB1E95-EDEC-4F21-C63A-B4EDD66E1DD1}"/>
              </a:ext>
            </a:extLst>
          </p:cNvPr>
          <p:cNvSpPr>
            <a:spLocks noGrp="1"/>
          </p:cNvSpPr>
          <p:nvPr>
            <p:ph sz="quarter" idx="15"/>
          </p:nvPr>
        </p:nvSpPr>
        <p:spPr>
          <a:xfrm>
            <a:off x="1851025" y="477838"/>
            <a:ext cx="7129129" cy="1330325"/>
          </a:xfrm>
        </p:spPr>
        <p:txBody>
          <a:bodyPr>
            <a:noAutofit/>
          </a:bodyPr>
          <a:lstStyle/>
          <a:p>
            <a:r>
              <a:rPr lang="ru-RU" sz="3200" dirty="0" smtClean="0"/>
              <a:t>ГНУ «Центральный ботанический сад»</a:t>
            </a:r>
            <a:br>
              <a:rPr lang="ru-RU" sz="3200" dirty="0" smtClean="0"/>
            </a:br>
            <a:r>
              <a:rPr lang="ru-RU" sz="3200" dirty="0" smtClean="0"/>
              <a:t>НАН Беларуси</a:t>
            </a:r>
            <a:endParaRPr lang="ru-RU" sz="3200" dirty="0"/>
          </a:p>
        </p:txBody>
      </p:sp>
      <p:pic>
        <p:nvPicPr>
          <p:cNvPr id="15" name="Рисунок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80154" y="477838"/>
            <a:ext cx="2753392" cy="2753392"/>
          </a:xfrm>
          <a:prstGeom prst="rect">
            <a:avLst/>
          </a:prstGeom>
        </p:spPr>
      </p:pic>
    </p:spTree>
    <p:extLst>
      <p:ext uri="{BB962C8B-B14F-4D97-AF65-F5344CB8AC3E}">
        <p14:creationId xmlns:p14="http://schemas.microsoft.com/office/powerpoint/2010/main" val="74069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a:extLst>
              <a:ext uri="{FF2B5EF4-FFF2-40B4-BE49-F238E27FC236}">
                <a16:creationId xmlns:a16="http://schemas.microsoft.com/office/drawing/2014/main" id="{C1DF27F8-EF5F-E8E1-12EC-63AD05EE93DB}"/>
              </a:ext>
            </a:extLst>
          </p:cNvPr>
          <p:cNvSpPr>
            <a:spLocks noGrp="1"/>
          </p:cNvSpPr>
          <p:nvPr>
            <p:ph type="title"/>
          </p:nvPr>
        </p:nvSpPr>
        <p:spPr>
          <a:xfrm>
            <a:off x="1516566" y="365125"/>
            <a:ext cx="8639199" cy="1325563"/>
          </a:xfrm>
        </p:spPr>
        <p:txBody>
          <a:bodyPr>
            <a:normAutofit/>
          </a:bodyPr>
          <a:lstStyle/>
          <a:p>
            <a:r>
              <a:rPr lang="ru-RU" sz="4000" dirty="0"/>
              <a:t>Неправильно </a:t>
            </a:r>
            <a:r>
              <a:rPr lang="ru-RU" sz="4000" dirty="0" smtClean="0"/>
              <a:t>выбран </a:t>
            </a:r>
            <a:r>
              <a:rPr lang="ru-RU" sz="4000" dirty="0"/>
              <a:t>участок</a:t>
            </a:r>
          </a:p>
        </p:txBody>
      </p:sp>
      <p:sp>
        <p:nvSpPr>
          <p:cNvPr id="6" name="Объект 5">
            <a:extLst>
              <a:ext uri="{FF2B5EF4-FFF2-40B4-BE49-F238E27FC236}">
                <a16:creationId xmlns:a16="http://schemas.microsoft.com/office/drawing/2014/main" id="{46819A51-9BB6-F240-1004-E0595998A3C2}"/>
              </a:ext>
            </a:extLst>
          </p:cNvPr>
          <p:cNvSpPr>
            <a:spLocks noGrp="1"/>
          </p:cNvSpPr>
          <p:nvPr>
            <p:ph idx="1"/>
          </p:nvPr>
        </p:nvSpPr>
        <p:spPr>
          <a:xfrm>
            <a:off x="1516567" y="1825625"/>
            <a:ext cx="5621652" cy="4140277"/>
          </a:xfrm>
        </p:spPr>
        <p:txBody>
          <a:bodyPr>
            <a:normAutofit/>
          </a:bodyPr>
          <a:lstStyle/>
          <a:p>
            <a:pPr marL="0" indent="0">
              <a:buNone/>
            </a:pPr>
            <a:r>
              <a:rPr lang="ru-RU" sz="2100" dirty="0" smtClean="0"/>
              <a:t>Первой </a:t>
            </a:r>
            <a:r>
              <a:rPr lang="ru-RU" sz="2100" dirty="0"/>
              <a:t>часто совершаемой ошибкой является подход к выбору места посадки. Неправильно выбранный участок часто является причиной многих проблем, возникающих при выращивании голубики</a:t>
            </a:r>
            <a:r>
              <a:rPr lang="ru-RU" sz="2100" dirty="0" smtClean="0"/>
              <a:t>.</a:t>
            </a:r>
            <a:endParaRPr lang="ru-RU" sz="2100" dirty="0"/>
          </a:p>
        </p:txBody>
      </p:sp>
      <p:pic>
        <p:nvPicPr>
          <p:cNvPr id="4" name="Рисунок 3">
            <a:extLst>
              <a:ext uri="{FF2B5EF4-FFF2-40B4-BE49-F238E27FC236}">
                <a16:creationId xmlns:a16="http://schemas.microsoft.com/office/drawing/2014/main" id="{1C7B110F-9413-46D7-107A-27592CB8CC1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55765" y="161619"/>
            <a:ext cx="1529069" cy="1529069"/>
          </a:xfrm>
          <a:prstGeom prst="rect">
            <a:avLst/>
          </a:prstGeom>
        </p:spPr>
      </p:pic>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0940" y="1690688"/>
            <a:ext cx="2479936" cy="4408776"/>
          </a:xfrm>
          <a:prstGeom prst="rect">
            <a:avLst/>
          </a:prstGeom>
        </p:spPr>
      </p:pic>
    </p:spTree>
    <p:extLst>
      <p:ext uri="{BB962C8B-B14F-4D97-AF65-F5344CB8AC3E}">
        <p14:creationId xmlns:p14="http://schemas.microsoft.com/office/powerpoint/2010/main" val="8213830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a:extLst>
              <a:ext uri="{FF2B5EF4-FFF2-40B4-BE49-F238E27FC236}">
                <a16:creationId xmlns:a16="http://schemas.microsoft.com/office/drawing/2014/main" id="{C1DF27F8-EF5F-E8E1-12EC-63AD05EE93DB}"/>
              </a:ext>
            </a:extLst>
          </p:cNvPr>
          <p:cNvSpPr>
            <a:spLocks noGrp="1"/>
          </p:cNvSpPr>
          <p:nvPr>
            <p:ph type="title"/>
          </p:nvPr>
        </p:nvSpPr>
        <p:spPr>
          <a:xfrm>
            <a:off x="1516566" y="365125"/>
            <a:ext cx="8639199" cy="1325563"/>
          </a:xfrm>
        </p:spPr>
        <p:txBody>
          <a:bodyPr>
            <a:normAutofit/>
          </a:bodyPr>
          <a:lstStyle/>
          <a:p>
            <a:r>
              <a:rPr lang="ru-RU" sz="4000" dirty="0"/>
              <a:t>Неправильно </a:t>
            </a:r>
            <a:r>
              <a:rPr lang="ru-RU" sz="4000" dirty="0" smtClean="0"/>
              <a:t>выбран </a:t>
            </a:r>
            <a:r>
              <a:rPr lang="ru-RU" sz="4000" dirty="0"/>
              <a:t>участок</a:t>
            </a:r>
          </a:p>
        </p:txBody>
      </p:sp>
      <p:sp>
        <p:nvSpPr>
          <p:cNvPr id="6" name="Объект 5">
            <a:extLst>
              <a:ext uri="{FF2B5EF4-FFF2-40B4-BE49-F238E27FC236}">
                <a16:creationId xmlns:a16="http://schemas.microsoft.com/office/drawing/2014/main" id="{46819A51-9BB6-F240-1004-E0595998A3C2}"/>
              </a:ext>
            </a:extLst>
          </p:cNvPr>
          <p:cNvSpPr>
            <a:spLocks noGrp="1"/>
          </p:cNvSpPr>
          <p:nvPr>
            <p:ph idx="1"/>
          </p:nvPr>
        </p:nvSpPr>
        <p:spPr>
          <a:xfrm>
            <a:off x="1516567" y="1825625"/>
            <a:ext cx="6328570" cy="4140277"/>
          </a:xfrm>
        </p:spPr>
        <p:txBody>
          <a:bodyPr>
            <a:normAutofit/>
          </a:bodyPr>
          <a:lstStyle/>
          <a:p>
            <a:pPr marL="0" indent="0">
              <a:buNone/>
            </a:pPr>
            <a:r>
              <a:rPr lang="ru-RU" sz="2100" dirty="0" smtClean="0"/>
              <a:t>Участок, </a:t>
            </a:r>
            <a:r>
              <a:rPr lang="ru-RU" sz="2100" dirty="0"/>
              <a:t>расположенный в </a:t>
            </a:r>
            <a:r>
              <a:rPr lang="ru-RU" sz="2100" dirty="0" smtClean="0"/>
              <a:t>низине, </a:t>
            </a:r>
            <a:r>
              <a:rPr lang="ru-RU" sz="2100" dirty="0"/>
              <a:t>часто является: </a:t>
            </a:r>
          </a:p>
          <a:p>
            <a:r>
              <a:rPr lang="ru-RU" sz="2100" dirty="0"/>
              <a:t>м</a:t>
            </a:r>
            <a:r>
              <a:rPr lang="ru-RU" sz="2100" dirty="0" smtClean="0"/>
              <a:t>естом </a:t>
            </a:r>
            <a:r>
              <a:rPr lang="ru-RU" sz="2100" dirty="0"/>
              <a:t>скопления туманов или холодного воздуха во время заморозков;</a:t>
            </a:r>
          </a:p>
          <a:p>
            <a:r>
              <a:rPr lang="ru-RU" sz="2100" dirty="0"/>
              <a:t>м</a:t>
            </a:r>
            <a:r>
              <a:rPr lang="ru-RU" sz="2100" dirty="0" smtClean="0"/>
              <a:t>естом застоя </a:t>
            </a:r>
            <a:r>
              <a:rPr lang="ru-RU" sz="2100" dirty="0"/>
              <a:t>воды весной во </a:t>
            </a:r>
            <a:r>
              <a:rPr lang="ru-RU" sz="2100" dirty="0" smtClean="0"/>
              <a:t>время </a:t>
            </a:r>
            <a:r>
              <a:rPr lang="ru-RU" sz="2100" dirty="0"/>
              <a:t>таяния снега и паводков</a:t>
            </a:r>
            <a:r>
              <a:rPr lang="ru-RU" sz="2100" dirty="0" smtClean="0"/>
              <a:t>, и </a:t>
            </a:r>
            <a:r>
              <a:rPr lang="ru-RU" sz="2100" dirty="0"/>
              <a:t>летом во время сильных дождей.</a:t>
            </a:r>
          </a:p>
        </p:txBody>
      </p:sp>
      <p:pic>
        <p:nvPicPr>
          <p:cNvPr id="4" name="Рисунок 3">
            <a:extLst>
              <a:ext uri="{FF2B5EF4-FFF2-40B4-BE49-F238E27FC236}">
                <a16:creationId xmlns:a16="http://schemas.microsoft.com/office/drawing/2014/main" id="{1C7B110F-9413-46D7-107A-27592CB8CC1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55765" y="161619"/>
            <a:ext cx="1529069" cy="1529069"/>
          </a:xfrm>
          <a:prstGeom prst="rect">
            <a:avLst/>
          </a:prstGeom>
        </p:spPr>
      </p:pic>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92553" y="1690688"/>
            <a:ext cx="2894545" cy="3859394"/>
          </a:xfrm>
          <a:prstGeom prst="rect">
            <a:avLst/>
          </a:prstGeom>
        </p:spPr>
      </p:pic>
    </p:spTree>
    <p:extLst>
      <p:ext uri="{BB962C8B-B14F-4D97-AF65-F5344CB8AC3E}">
        <p14:creationId xmlns:p14="http://schemas.microsoft.com/office/powerpoint/2010/main" val="30865670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a:extLst>
              <a:ext uri="{FF2B5EF4-FFF2-40B4-BE49-F238E27FC236}">
                <a16:creationId xmlns:a16="http://schemas.microsoft.com/office/drawing/2014/main" id="{C1DF27F8-EF5F-E8E1-12EC-63AD05EE93DB}"/>
              </a:ext>
            </a:extLst>
          </p:cNvPr>
          <p:cNvSpPr>
            <a:spLocks noGrp="1"/>
          </p:cNvSpPr>
          <p:nvPr>
            <p:ph type="title"/>
          </p:nvPr>
        </p:nvSpPr>
        <p:spPr>
          <a:xfrm>
            <a:off x="1516566" y="365125"/>
            <a:ext cx="8639199" cy="1325563"/>
          </a:xfrm>
        </p:spPr>
        <p:txBody>
          <a:bodyPr>
            <a:normAutofit/>
          </a:bodyPr>
          <a:lstStyle/>
          <a:p>
            <a:r>
              <a:rPr lang="ru-RU" sz="4000" dirty="0"/>
              <a:t>Неправильно </a:t>
            </a:r>
            <a:r>
              <a:rPr lang="ru-RU" sz="4000" dirty="0" smtClean="0"/>
              <a:t>выбран </a:t>
            </a:r>
            <a:r>
              <a:rPr lang="ru-RU" sz="4000" dirty="0"/>
              <a:t>участок</a:t>
            </a:r>
          </a:p>
        </p:txBody>
      </p:sp>
      <p:sp>
        <p:nvSpPr>
          <p:cNvPr id="6" name="Объект 5">
            <a:extLst>
              <a:ext uri="{FF2B5EF4-FFF2-40B4-BE49-F238E27FC236}">
                <a16:creationId xmlns:a16="http://schemas.microsoft.com/office/drawing/2014/main" id="{46819A51-9BB6-F240-1004-E0595998A3C2}"/>
              </a:ext>
            </a:extLst>
          </p:cNvPr>
          <p:cNvSpPr>
            <a:spLocks noGrp="1"/>
          </p:cNvSpPr>
          <p:nvPr>
            <p:ph idx="1"/>
          </p:nvPr>
        </p:nvSpPr>
        <p:spPr>
          <a:xfrm>
            <a:off x="1516568" y="1825625"/>
            <a:ext cx="5341432" cy="4140277"/>
          </a:xfrm>
        </p:spPr>
        <p:txBody>
          <a:bodyPr>
            <a:normAutofit/>
          </a:bodyPr>
          <a:lstStyle/>
          <a:p>
            <a:pPr marL="0" indent="0">
              <a:buNone/>
            </a:pPr>
            <a:r>
              <a:rPr lang="ru-RU" sz="2100" dirty="0"/>
              <a:t>Это чревато задержкой роста весной, гибелью урожая из-за </a:t>
            </a:r>
            <a:r>
              <a:rPr lang="ru-RU" sz="2100" b="1" dirty="0"/>
              <a:t>заморозков</a:t>
            </a:r>
            <a:r>
              <a:rPr lang="ru-RU" sz="2100" dirty="0"/>
              <a:t> и грибковых болезней, распространением грибных и бактериальных болезней на надземной и подземной частях растения, скоплением вредителей.</a:t>
            </a:r>
          </a:p>
        </p:txBody>
      </p:sp>
      <p:pic>
        <p:nvPicPr>
          <p:cNvPr id="4" name="Рисунок 3">
            <a:extLst>
              <a:ext uri="{FF2B5EF4-FFF2-40B4-BE49-F238E27FC236}">
                <a16:creationId xmlns:a16="http://schemas.microsoft.com/office/drawing/2014/main" id="{1C7B110F-9413-46D7-107A-27592CB8CC1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55765" y="161619"/>
            <a:ext cx="1529069" cy="1529069"/>
          </a:xfrm>
          <a:prstGeom prst="rect">
            <a:avLst/>
          </a:prstGeom>
        </p:spPr>
      </p:pic>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0043" y="1745673"/>
            <a:ext cx="2824193" cy="3765590"/>
          </a:xfrm>
          <a:prstGeom prst="rect">
            <a:avLst/>
          </a:prstGeom>
        </p:spPr>
      </p:pic>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226809" y="3151288"/>
            <a:ext cx="3765590" cy="2118145"/>
          </a:xfrm>
          <a:prstGeom prst="rect">
            <a:avLst/>
          </a:prstGeom>
        </p:spPr>
      </p:pic>
    </p:spTree>
    <p:extLst>
      <p:ext uri="{BB962C8B-B14F-4D97-AF65-F5344CB8AC3E}">
        <p14:creationId xmlns:p14="http://schemas.microsoft.com/office/powerpoint/2010/main" val="34696965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a:extLst>
              <a:ext uri="{FF2B5EF4-FFF2-40B4-BE49-F238E27FC236}">
                <a16:creationId xmlns:a16="http://schemas.microsoft.com/office/drawing/2014/main" id="{C1DF27F8-EF5F-E8E1-12EC-63AD05EE93DB}"/>
              </a:ext>
            </a:extLst>
          </p:cNvPr>
          <p:cNvSpPr>
            <a:spLocks noGrp="1"/>
          </p:cNvSpPr>
          <p:nvPr>
            <p:ph type="title"/>
          </p:nvPr>
        </p:nvSpPr>
        <p:spPr>
          <a:xfrm>
            <a:off x="1516566" y="365125"/>
            <a:ext cx="8639199" cy="1325563"/>
          </a:xfrm>
        </p:spPr>
        <p:txBody>
          <a:bodyPr>
            <a:normAutofit/>
          </a:bodyPr>
          <a:lstStyle/>
          <a:p>
            <a:r>
              <a:rPr lang="ru-RU" sz="4000" dirty="0"/>
              <a:t>Неправильно </a:t>
            </a:r>
            <a:r>
              <a:rPr lang="ru-RU" sz="4000" dirty="0" smtClean="0"/>
              <a:t>выбран </a:t>
            </a:r>
            <a:r>
              <a:rPr lang="ru-RU" sz="4000" dirty="0"/>
              <a:t>участок</a:t>
            </a:r>
          </a:p>
        </p:txBody>
      </p:sp>
      <p:sp>
        <p:nvSpPr>
          <p:cNvPr id="6" name="Объект 5">
            <a:extLst>
              <a:ext uri="{FF2B5EF4-FFF2-40B4-BE49-F238E27FC236}">
                <a16:creationId xmlns:a16="http://schemas.microsoft.com/office/drawing/2014/main" id="{46819A51-9BB6-F240-1004-E0595998A3C2}"/>
              </a:ext>
            </a:extLst>
          </p:cNvPr>
          <p:cNvSpPr>
            <a:spLocks noGrp="1"/>
          </p:cNvSpPr>
          <p:nvPr>
            <p:ph idx="1"/>
          </p:nvPr>
        </p:nvSpPr>
        <p:spPr>
          <a:xfrm>
            <a:off x="1516568" y="1825625"/>
            <a:ext cx="6242901" cy="4140277"/>
          </a:xfrm>
        </p:spPr>
        <p:txBody>
          <a:bodyPr>
            <a:noAutofit/>
          </a:bodyPr>
          <a:lstStyle/>
          <a:p>
            <a:pPr marL="0" indent="0">
              <a:buNone/>
            </a:pPr>
            <a:r>
              <a:rPr lang="ru-RU" sz="2100" dirty="0"/>
              <a:t>На участке, расположенном на открытой, продуваемой местности растения подвержены:</a:t>
            </a:r>
          </a:p>
          <a:p>
            <a:r>
              <a:rPr lang="ru-RU" sz="2100" dirty="0" smtClean="0"/>
              <a:t>иссушению </a:t>
            </a:r>
            <a:r>
              <a:rPr lang="ru-RU" sz="2100" dirty="0"/>
              <a:t>из-за постоянного ветра;</a:t>
            </a:r>
          </a:p>
          <a:p>
            <a:r>
              <a:rPr lang="ru-RU" sz="2100" dirty="0" smtClean="0"/>
              <a:t>механическим </a:t>
            </a:r>
            <a:r>
              <a:rPr lang="ru-RU" sz="2100" dirty="0"/>
              <a:t>повреждениям ветвей;</a:t>
            </a:r>
          </a:p>
          <a:p>
            <a:r>
              <a:rPr lang="ru-RU" sz="2100" dirty="0" smtClean="0"/>
              <a:t>преждевременному </a:t>
            </a:r>
            <a:r>
              <a:rPr lang="ru-RU" sz="2100" dirty="0"/>
              <a:t>опадению цветков и плохому опылению, снижению качества плодов;</a:t>
            </a:r>
          </a:p>
          <a:p>
            <a:r>
              <a:rPr lang="ru-RU" sz="2100" dirty="0" smtClean="0"/>
              <a:t>снижению </a:t>
            </a:r>
            <a:r>
              <a:rPr lang="ru-RU" sz="2100" dirty="0"/>
              <a:t>сопротивляемости болезням и вредителям.</a:t>
            </a:r>
          </a:p>
          <a:p>
            <a:pPr marL="0" indent="0">
              <a:buNone/>
            </a:pPr>
            <a:r>
              <a:rPr lang="ru-RU" sz="2100" dirty="0" smtClean="0"/>
              <a:t>При </a:t>
            </a:r>
            <a:r>
              <a:rPr lang="ru-RU" sz="2100" dirty="0"/>
              <a:t>закладке посадок необходимо сразу учитывать все эти нюансы и предусмотреть мероприятия по их устранению.</a:t>
            </a:r>
          </a:p>
        </p:txBody>
      </p:sp>
      <p:pic>
        <p:nvPicPr>
          <p:cNvPr id="4" name="Рисунок 3">
            <a:extLst>
              <a:ext uri="{FF2B5EF4-FFF2-40B4-BE49-F238E27FC236}">
                <a16:creationId xmlns:a16="http://schemas.microsoft.com/office/drawing/2014/main" id="{1C7B110F-9413-46D7-107A-27592CB8CC1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55765" y="161619"/>
            <a:ext cx="1529069" cy="1529069"/>
          </a:xfrm>
          <a:prstGeom prst="rect">
            <a:avLst/>
          </a:prstGeom>
        </p:spPr>
      </p:pic>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9470" y="1825625"/>
            <a:ext cx="2107220" cy="2809626"/>
          </a:xfrm>
          <a:prstGeom prst="rect">
            <a:avLst/>
          </a:prstGeom>
        </p:spPr>
      </p:pic>
      <p:pic>
        <p:nvPicPr>
          <p:cNvPr id="8" name="Рисунок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7016" y="2701636"/>
            <a:ext cx="2107220" cy="2809626"/>
          </a:xfrm>
          <a:prstGeom prst="rect">
            <a:avLst/>
          </a:prstGeom>
        </p:spPr>
      </p:pic>
    </p:spTree>
    <p:extLst>
      <p:ext uri="{BB962C8B-B14F-4D97-AF65-F5344CB8AC3E}">
        <p14:creationId xmlns:p14="http://schemas.microsoft.com/office/powerpoint/2010/main" val="50068374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a:extLst>
              <a:ext uri="{FF2B5EF4-FFF2-40B4-BE49-F238E27FC236}">
                <a16:creationId xmlns:a16="http://schemas.microsoft.com/office/drawing/2014/main" id="{C1DF27F8-EF5F-E8E1-12EC-63AD05EE93DB}"/>
              </a:ext>
            </a:extLst>
          </p:cNvPr>
          <p:cNvSpPr>
            <a:spLocks noGrp="1"/>
          </p:cNvSpPr>
          <p:nvPr>
            <p:ph type="title"/>
          </p:nvPr>
        </p:nvSpPr>
        <p:spPr>
          <a:xfrm>
            <a:off x="1516566" y="365125"/>
            <a:ext cx="8639199" cy="1325563"/>
          </a:xfrm>
        </p:spPr>
        <p:txBody>
          <a:bodyPr>
            <a:normAutofit/>
          </a:bodyPr>
          <a:lstStyle/>
          <a:p>
            <a:r>
              <a:rPr lang="ru-RU" sz="4000" dirty="0" smtClean="0"/>
              <a:t>Не сделан анализ почвы и воды</a:t>
            </a:r>
            <a:endParaRPr lang="ru-RU" sz="4000" dirty="0"/>
          </a:p>
        </p:txBody>
      </p:sp>
      <p:sp>
        <p:nvSpPr>
          <p:cNvPr id="6" name="Объект 5">
            <a:extLst>
              <a:ext uri="{FF2B5EF4-FFF2-40B4-BE49-F238E27FC236}">
                <a16:creationId xmlns:a16="http://schemas.microsoft.com/office/drawing/2014/main" id="{46819A51-9BB6-F240-1004-E0595998A3C2}"/>
              </a:ext>
            </a:extLst>
          </p:cNvPr>
          <p:cNvSpPr>
            <a:spLocks noGrp="1"/>
          </p:cNvSpPr>
          <p:nvPr>
            <p:ph idx="1"/>
          </p:nvPr>
        </p:nvSpPr>
        <p:spPr>
          <a:xfrm>
            <a:off x="1516569" y="1825625"/>
            <a:ext cx="6141532" cy="4140277"/>
          </a:xfrm>
        </p:spPr>
        <p:txBody>
          <a:bodyPr>
            <a:noAutofit/>
          </a:bodyPr>
          <a:lstStyle/>
          <a:p>
            <a:pPr marL="0" indent="0">
              <a:buNone/>
            </a:pPr>
            <a:r>
              <a:rPr lang="ru-RU" sz="2100" dirty="0"/>
              <a:t>Вторая очень распространенная ошибка: не сделан анализ почвы и поливной воды на рН, на содержание элементов питания, на загрязнение вредными веществами.</a:t>
            </a:r>
          </a:p>
          <a:p>
            <a:pPr marL="0" indent="0">
              <a:buNone/>
            </a:pPr>
            <a:r>
              <a:rPr lang="ru-RU" sz="2100" dirty="0"/>
              <a:t>Голубика растет </a:t>
            </a:r>
            <a:r>
              <a:rPr lang="ru-RU" sz="2100" b="1" dirty="0"/>
              <a:t>на среднекислой почве при уровне рН (в водной вытяжке) почвенного раствора от 4 до 5 единиц</a:t>
            </a:r>
            <a:r>
              <a:rPr lang="ru-RU" sz="2100" dirty="0"/>
              <a:t>. Отклонение от этой нормы в любую сторону приводит к негативным последствиям. Уровень рН нужно регулировать с помощью </a:t>
            </a:r>
            <a:r>
              <a:rPr lang="ru-RU" sz="2100" b="1" dirty="0"/>
              <a:t>внесения в почву серы или извести</a:t>
            </a:r>
            <a:r>
              <a:rPr lang="ru-RU" sz="2100" dirty="0"/>
              <a:t>, </a:t>
            </a:r>
            <a:r>
              <a:rPr lang="ru-RU" sz="2100" b="1" dirty="0"/>
              <a:t>добавления в поливную воду нужного количества кислоты или щелочи</a:t>
            </a:r>
            <a:r>
              <a:rPr lang="ru-RU" sz="2100" dirty="0"/>
              <a:t>. Но если рН почвы неизвестен, то и что в этом случае делать также не понятно.</a:t>
            </a:r>
          </a:p>
        </p:txBody>
      </p:sp>
      <p:pic>
        <p:nvPicPr>
          <p:cNvPr id="4" name="Рисунок 3">
            <a:extLst>
              <a:ext uri="{FF2B5EF4-FFF2-40B4-BE49-F238E27FC236}">
                <a16:creationId xmlns:a16="http://schemas.microsoft.com/office/drawing/2014/main" id="{1C7B110F-9413-46D7-107A-27592CB8CC1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55765" y="161619"/>
            <a:ext cx="1529069" cy="1529069"/>
          </a:xfrm>
          <a:prstGeom prst="rect">
            <a:avLst/>
          </a:prstGeom>
        </p:spPr>
      </p:pic>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8331" y="2684206"/>
            <a:ext cx="2312617" cy="3089926"/>
          </a:xfrm>
          <a:prstGeom prst="rect">
            <a:avLst/>
          </a:prstGeom>
        </p:spPr>
      </p:pic>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84217" y="2143433"/>
            <a:ext cx="1893483" cy="3367830"/>
          </a:xfrm>
          <a:prstGeom prst="rect">
            <a:avLst/>
          </a:prstGeom>
        </p:spPr>
      </p:pic>
    </p:spTree>
    <p:extLst>
      <p:ext uri="{BB962C8B-B14F-4D97-AF65-F5344CB8AC3E}">
        <p14:creationId xmlns:p14="http://schemas.microsoft.com/office/powerpoint/2010/main" val="39903643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2303" y="1717516"/>
            <a:ext cx="3267371" cy="4356494"/>
          </a:xfrm>
          <a:prstGeom prst="rect">
            <a:avLst/>
          </a:prstGeom>
        </p:spPr>
      </p:pic>
      <p:sp>
        <p:nvSpPr>
          <p:cNvPr id="5" name="Заголовок 4">
            <a:extLst>
              <a:ext uri="{FF2B5EF4-FFF2-40B4-BE49-F238E27FC236}">
                <a16:creationId xmlns:a16="http://schemas.microsoft.com/office/drawing/2014/main" id="{C1DF27F8-EF5F-E8E1-12EC-63AD05EE93DB}"/>
              </a:ext>
            </a:extLst>
          </p:cNvPr>
          <p:cNvSpPr>
            <a:spLocks noGrp="1"/>
          </p:cNvSpPr>
          <p:nvPr>
            <p:ph type="title"/>
          </p:nvPr>
        </p:nvSpPr>
        <p:spPr>
          <a:xfrm>
            <a:off x="1516566" y="365125"/>
            <a:ext cx="8639199" cy="1325563"/>
          </a:xfrm>
        </p:spPr>
        <p:txBody>
          <a:bodyPr>
            <a:normAutofit/>
          </a:bodyPr>
          <a:lstStyle/>
          <a:p>
            <a:r>
              <a:rPr lang="ru-RU" sz="4000" dirty="0"/>
              <a:t>Не сделан анализ почвы и воды</a:t>
            </a:r>
          </a:p>
        </p:txBody>
      </p:sp>
      <p:sp>
        <p:nvSpPr>
          <p:cNvPr id="6" name="Объект 5">
            <a:extLst>
              <a:ext uri="{FF2B5EF4-FFF2-40B4-BE49-F238E27FC236}">
                <a16:creationId xmlns:a16="http://schemas.microsoft.com/office/drawing/2014/main" id="{46819A51-9BB6-F240-1004-E0595998A3C2}"/>
              </a:ext>
            </a:extLst>
          </p:cNvPr>
          <p:cNvSpPr>
            <a:spLocks noGrp="1"/>
          </p:cNvSpPr>
          <p:nvPr>
            <p:ph idx="1"/>
          </p:nvPr>
        </p:nvSpPr>
        <p:spPr>
          <a:xfrm>
            <a:off x="1516569" y="1825625"/>
            <a:ext cx="5300791" cy="4140277"/>
          </a:xfrm>
        </p:spPr>
        <p:txBody>
          <a:bodyPr>
            <a:noAutofit/>
          </a:bodyPr>
          <a:lstStyle/>
          <a:p>
            <a:pPr marL="0" indent="0">
              <a:buNone/>
            </a:pPr>
            <a:r>
              <a:rPr lang="ru-RU" sz="2100" dirty="0"/>
              <a:t>В почве и воде могут содержаться опасные вещества, что скажется на получаемой продукции. </a:t>
            </a:r>
          </a:p>
          <a:p>
            <a:pPr marL="0" indent="0">
              <a:buNone/>
            </a:pPr>
            <a:r>
              <a:rPr lang="ru-RU" sz="2100" dirty="0"/>
              <a:t>Почва и вода могут содержать значительное избыточное количество любого из элементов питания. С током воды он может попадать в зону питания растения и нарушать баланс в этом процессе. Возникает необходимость в корректировке питания, но отсутствие анализов не позволяет ее произвести.</a:t>
            </a:r>
          </a:p>
        </p:txBody>
      </p:sp>
      <p:pic>
        <p:nvPicPr>
          <p:cNvPr id="4" name="Рисунок 3">
            <a:extLst>
              <a:ext uri="{FF2B5EF4-FFF2-40B4-BE49-F238E27FC236}">
                <a16:creationId xmlns:a16="http://schemas.microsoft.com/office/drawing/2014/main" id="{1C7B110F-9413-46D7-107A-27592CB8CC1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55765" y="161619"/>
            <a:ext cx="1529069" cy="1529069"/>
          </a:xfrm>
          <a:prstGeom prst="rect">
            <a:avLst/>
          </a:prstGeom>
        </p:spPr>
      </p:pic>
    </p:spTree>
    <p:extLst>
      <p:ext uri="{BB962C8B-B14F-4D97-AF65-F5344CB8AC3E}">
        <p14:creationId xmlns:p14="http://schemas.microsoft.com/office/powerpoint/2010/main" val="35673268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a:extLst>
              <a:ext uri="{FF2B5EF4-FFF2-40B4-BE49-F238E27FC236}">
                <a16:creationId xmlns:a16="http://schemas.microsoft.com/office/drawing/2014/main" id="{C1DF27F8-EF5F-E8E1-12EC-63AD05EE93DB}"/>
              </a:ext>
            </a:extLst>
          </p:cNvPr>
          <p:cNvSpPr>
            <a:spLocks noGrp="1"/>
          </p:cNvSpPr>
          <p:nvPr>
            <p:ph type="title"/>
          </p:nvPr>
        </p:nvSpPr>
        <p:spPr>
          <a:xfrm>
            <a:off x="1516566" y="365125"/>
            <a:ext cx="8639199" cy="1325563"/>
          </a:xfrm>
        </p:spPr>
        <p:txBody>
          <a:bodyPr>
            <a:normAutofit/>
          </a:bodyPr>
          <a:lstStyle/>
          <a:p>
            <a:r>
              <a:rPr lang="ru-RU" sz="4000" dirty="0"/>
              <a:t>Не сделан анализ почвы и воды</a:t>
            </a:r>
          </a:p>
        </p:txBody>
      </p:sp>
      <p:sp>
        <p:nvSpPr>
          <p:cNvPr id="6" name="Объект 5">
            <a:extLst>
              <a:ext uri="{FF2B5EF4-FFF2-40B4-BE49-F238E27FC236}">
                <a16:creationId xmlns:a16="http://schemas.microsoft.com/office/drawing/2014/main" id="{46819A51-9BB6-F240-1004-E0595998A3C2}"/>
              </a:ext>
            </a:extLst>
          </p:cNvPr>
          <p:cNvSpPr>
            <a:spLocks noGrp="1"/>
          </p:cNvSpPr>
          <p:nvPr>
            <p:ph idx="1"/>
          </p:nvPr>
        </p:nvSpPr>
        <p:spPr>
          <a:xfrm>
            <a:off x="1516569" y="1825625"/>
            <a:ext cx="4833431" cy="4140277"/>
          </a:xfrm>
        </p:spPr>
        <p:txBody>
          <a:bodyPr>
            <a:noAutofit/>
          </a:bodyPr>
          <a:lstStyle/>
          <a:p>
            <a:pPr marL="0" indent="0">
              <a:buNone/>
            </a:pPr>
            <a:r>
              <a:rPr lang="ru-RU" sz="2100" dirty="0"/>
              <a:t>Как правило не проводится и обследование участка на наличие в почве опасных биологических объектов (вредных бактерий и грибов, нематод, личинок хруща и </a:t>
            </a:r>
            <a:r>
              <a:rPr lang="ru-RU" sz="2100" dirty="0" err="1"/>
              <a:t>т.д</a:t>
            </a:r>
            <a:r>
              <a:rPr lang="ru-RU" sz="2100" dirty="0"/>
              <a:t>).</a:t>
            </a:r>
          </a:p>
        </p:txBody>
      </p:sp>
      <p:pic>
        <p:nvPicPr>
          <p:cNvPr id="4" name="Рисунок 3">
            <a:extLst>
              <a:ext uri="{FF2B5EF4-FFF2-40B4-BE49-F238E27FC236}">
                <a16:creationId xmlns:a16="http://schemas.microsoft.com/office/drawing/2014/main" id="{1C7B110F-9413-46D7-107A-27592CB8CC1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55765" y="161619"/>
            <a:ext cx="1529069" cy="1529069"/>
          </a:xfrm>
          <a:prstGeom prst="rect">
            <a:avLst/>
          </a:prstGeom>
        </p:spPr>
      </p:pic>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2303" y="1717516"/>
            <a:ext cx="3267371" cy="4356494"/>
          </a:xfrm>
          <a:prstGeom prst="rect">
            <a:avLst/>
          </a:prstGeom>
        </p:spPr>
      </p:pic>
    </p:spTree>
    <p:extLst>
      <p:ext uri="{BB962C8B-B14F-4D97-AF65-F5344CB8AC3E}">
        <p14:creationId xmlns:p14="http://schemas.microsoft.com/office/powerpoint/2010/main" val="123845369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2749</TotalTime>
  <Words>1349</Words>
  <Application>Microsoft Office PowerPoint</Application>
  <PresentationFormat>Широкоэкранный</PresentationFormat>
  <Paragraphs>88</Paragraphs>
  <Slides>29</Slides>
  <Notes>3</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29</vt:i4>
      </vt:variant>
    </vt:vector>
  </HeadingPairs>
  <TitlesOfParts>
    <vt:vector size="34" baseType="lpstr">
      <vt:lpstr>Cuprum</vt:lpstr>
      <vt:lpstr>Arial</vt:lpstr>
      <vt:lpstr>Calibri</vt:lpstr>
      <vt:lpstr>Calibri Light</vt:lpstr>
      <vt:lpstr>Office Theme</vt:lpstr>
      <vt:lpstr>Ключевые ошибки фермеров при закладке плантации голубики и как их избежать</vt:lpstr>
      <vt:lpstr>Ключевые ошибки при закладке плантации голубики</vt:lpstr>
      <vt:lpstr>Неправильно выбран участок</vt:lpstr>
      <vt:lpstr>Неправильно выбран участок</vt:lpstr>
      <vt:lpstr>Неправильно выбран участок</vt:lpstr>
      <vt:lpstr>Неправильно выбран участок</vt:lpstr>
      <vt:lpstr>Не сделан анализ почвы и воды</vt:lpstr>
      <vt:lpstr>Не сделан анализ почвы и воды</vt:lpstr>
      <vt:lpstr>Не сделан анализ почвы и воды</vt:lpstr>
      <vt:lpstr>Не сделан анализ почвы и воды</vt:lpstr>
      <vt:lpstr>Неправильно подготовлена почва</vt:lpstr>
      <vt:lpstr>Неправильно подготовлена почва</vt:lpstr>
      <vt:lpstr>Неправильно подготовлена почва</vt:lpstr>
      <vt:lpstr>Неправильный подбор сортов</vt:lpstr>
      <vt:lpstr>Неправильный подбор сортов</vt:lpstr>
      <vt:lpstr>Неправильный подбор сортов</vt:lpstr>
      <vt:lpstr>Отсутствие системы водоснабжения</vt:lpstr>
      <vt:lpstr>Отсутствие системы водоснабжения</vt:lpstr>
      <vt:lpstr>Запущенная корневая система</vt:lpstr>
      <vt:lpstr>Запущенная корневая система</vt:lpstr>
      <vt:lpstr>Запущенная корневая система</vt:lpstr>
      <vt:lpstr>Не расправлен корневой ком</vt:lpstr>
      <vt:lpstr>Наличие болезней и вредителей</vt:lpstr>
      <vt:lpstr>Наличие болезней и вредителей</vt:lpstr>
      <vt:lpstr>Слишком интенсивное питание</vt:lpstr>
      <vt:lpstr>Слишком интенсивное питание</vt:lpstr>
      <vt:lpstr>Заключение</vt:lpstr>
      <vt:lpstr>СПАСИБО ЗА ВНИМАНИЕ</vt:lpstr>
      <vt:lpstr>Вопросы?</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29 августа 2022</dc:title>
  <dc:subject/>
  <dc:creator>Ирина Козий</dc:creator>
  <cp:keywords/>
  <dc:description/>
  <cp:lastModifiedBy>USER</cp:lastModifiedBy>
  <cp:revision>74</cp:revision>
  <dcterms:created xsi:type="dcterms:W3CDTF">2022-01-26T15:43:27Z</dcterms:created>
  <dcterms:modified xsi:type="dcterms:W3CDTF">2023-02-05T14:23:29Z</dcterms:modified>
  <cp:category/>
</cp:coreProperties>
</file>