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ppt/media/image10.jpg" ContentType="image/jpeg"/>
  <Override PartName="/ppt/media/image14.jpg" ContentType="image/jpeg"/>
  <Override PartName="/ppt/media/image4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49" r:id="rId2"/>
    <p:sldId id="352" r:id="rId3"/>
    <p:sldId id="356" r:id="rId4"/>
    <p:sldId id="360" r:id="rId5"/>
    <p:sldId id="354" r:id="rId6"/>
    <p:sldId id="359" r:id="rId7"/>
    <p:sldId id="350" r:id="rId8"/>
    <p:sldId id="364" r:id="rId9"/>
    <p:sldId id="258" r:id="rId10"/>
    <p:sldId id="369" r:id="rId11"/>
    <p:sldId id="368" r:id="rId12"/>
    <p:sldId id="327" r:id="rId13"/>
    <p:sldId id="332" r:id="rId14"/>
    <p:sldId id="331" r:id="rId15"/>
    <p:sldId id="333" r:id="rId16"/>
    <p:sldId id="365" r:id="rId17"/>
    <p:sldId id="329" r:id="rId18"/>
    <p:sldId id="351" r:id="rId19"/>
    <p:sldId id="358" r:id="rId20"/>
    <p:sldId id="370" r:id="rId21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30E312-C002-4E32-9806-286470C6FF62}">
          <p14:sldIdLst>
            <p14:sldId id="349"/>
            <p14:sldId id="352"/>
            <p14:sldId id="356"/>
            <p14:sldId id="360"/>
            <p14:sldId id="354"/>
            <p14:sldId id="359"/>
            <p14:sldId id="350"/>
            <p14:sldId id="364"/>
            <p14:sldId id="258"/>
            <p14:sldId id="369"/>
            <p14:sldId id="368"/>
            <p14:sldId id="327"/>
            <p14:sldId id="332"/>
            <p14:sldId id="331"/>
            <p14:sldId id="333"/>
            <p14:sldId id="365"/>
            <p14:sldId id="329"/>
            <p14:sldId id="351"/>
            <p14:sldId id="358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98C6"/>
    <a:srgbClr val="6FAE26"/>
    <a:srgbClr val="004799"/>
    <a:srgbClr val="094D9C"/>
    <a:srgbClr val="462286"/>
    <a:srgbClr val="9C8F4E"/>
    <a:srgbClr val="081F65"/>
    <a:srgbClr val="006600"/>
    <a:srgbClr val="B5A96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96" autoAdjust="0"/>
    <p:restoredTop sz="94660"/>
  </p:normalViewPr>
  <p:slideViewPr>
    <p:cSldViewPr>
      <p:cViewPr varScale="1">
        <p:scale>
          <a:sx n="64" d="100"/>
          <a:sy n="64" d="100"/>
        </p:scale>
        <p:origin x="8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6163-A9AD-4B07-AB24-85BEE139FAB7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321F4-1B58-4208-8276-4C2365089C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6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9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09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7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4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1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4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9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5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2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CB30E-AA47-42D2-9B88-B65FA1BBD121}" type="datetimeFigureOut">
              <a:rPr lang="ru-RU" smtClean="0"/>
              <a:pPr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E4851-5F6C-4BDD-9BD3-8A3068AE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0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agri-tek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gri-tek.ru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agri-tek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0" y="116632"/>
            <a:ext cx="12192000" cy="6741368"/>
            <a:chOff x="164783" y="13150"/>
            <a:chExt cx="11874060" cy="6858000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6654754" y="13150"/>
              <a:ext cx="0" cy="6858000"/>
            </a:xfrm>
            <a:prstGeom prst="line">
              <a:avLst/>
            </a:prstGeom>
            <a:ln>
              <a:solidFill>
                <a:srgbClr val="B2A668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32104" y="5253734"/>
              <a:ext cx="500673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ООО «АгриТэк»</a:t>
              </a:r>
            </a:p>
            <a:p>
              <a:r>
                <a:rPr lang="ru-RU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109456 г. Москва, Рязанский пр-т, д. 75, к 4, 4-й этаж</a:t>
              </a:r>
            </a:p>
            <a:p>
              <a:r>
                <a:rPr lang="ru-RU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Тел. (495) 128-16-45</a:t>
              </a:r>
            </a:p>
            <a:p>
              <a:r>
                <a:rPr lang="en-US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Email</a:t>
              </a:r>
              <a:r>
                <a:rPr lang="ru-RU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info@agri-tek.ru</a:t>
              </a:r>
              <a:r>
                <a:rPr lang="en-US" dirty="0">
                  <a:solidFill>
                    <a:srgbClr val="B2A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| www.agri-tek.ru</a:t>
              </a:r>
              <a:endParaRPr lang="ru-RU" dirty="0">
                <a:solidFill>
                  <a:srgbClr val="B2A66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168" y="13150"/>
              <a:ext cx="3446495" cy="225090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3" y="2838702"/>
              <a:ext cx="6451917" cy="40324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32104" y="4666396"/>
              <a:ext cx="4439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rgbClr val="9C8F4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Максимова Мария 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123928" y="2440005"/>
              <a:ext cx="4493105" cy="149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57E0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УДОБРЕНИЯ                                               ДЛЯ СЕЛЬСКОХОЗЯЙСТВЕННОГО ПРОИЗВОДСТВА. ОТКРЫТОГО И ЗАЩИЩЕННОГО ГРУНТА, СИСТЕМ  ФЕРТИГАЦИИ</a:t>
              </a:r>
              <a:r>
                <a:rPr lang="ru-RU" sz="1900" b="1" dirty="0">
                  <a:solidFill>
                    <a:srgbClr val="57E0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371" r="40413" b="-371"/>
          <a:stretch/>
        </p:blipFill>
        <p:spPr>
          <a:xfrm>
            <a:off x="3029939" y="1939103"/>
            <a:ext cx="1965499" cy="2969635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1068189" y="130147"/>
            <a:ext cx="9608183" cy="704881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522744"/>
                </a:lnTo>
                <a:lnTo>
                  <a:pt x="9611995" y="522744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1074585" y="6032995"/>
            <a:ext cx="9648702" cy="755535"/>
          </a:xfrm>
          <a:custGeom>
            <a:avLst/>
            <a:gdLst/>
            <a:ahLst/>
            <a:cxnLst/>
            <a:rect l="l" t="t" r="r" b="b"/>
            <a:pathLst>
              <a:path w="9611995" h="523239">
                <a:moveTo>
                  <a:pt x="9611995" y="0"/>
                </a:moveTo>
                <a:lnTo>
                  <a:pt x="0" y="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3287" y="6974256"/>
            <a:ext cx="373599" cy="246011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Прямоугольник 1"/>
          <p:cNvSpPr/>
          <p:nvPr/>
        </p:nvSpPr>
        <p:spPr>
          <a:xfrm>
            <a:off x="1068189" y="6050282"/>
            <a:ext cx="9671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Фертигация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Капельное орошение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</a:t>
            </a:r>
            <a:r>
              <a:rPr lang="ru-RU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-0,3% раствор в течение вегетации  (1-3 кг  удобрений на 1000л воды)</a:t>
            </a:r>
          </a:p>
          <a:p>
            <a:pPr algn="ctr"/>
            <a:endParaRPr lang="ru-RU" sz="20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8910" y="72603"/>
            <a:ext cx="9617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Листовые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r>
              <a:rPr lang="ru-RU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раствор по листу (1-2 кг удобрений на 100л воды)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0958" y="4995787"/>
            <a:ext cx="19442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вегетации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2001" y="1235479"/>
            <a:ext cx="11847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endParaRPr lang="ru-RU" sz="17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вегетации</a:t>
            </a:r>
            <a:endParaRPr lang="ru-RU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t="-1" r="23913" b="1341"/>
          <a:stretch/>
        </p:blipFill>
        <p:spPr>
          <a:xfrm>
            <a:off x="1095686" y="1957939"/>
            <a:ext cx="1985325" cy="2936784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068960" y="847185"/>
            <a:ext cx="39282" cy="524346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0664511" y="631379"/>
            <a:ext cx="36513" cy="562563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962161" y="828028"/>
            <a:ext cx="23499" cy="520496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895119" y="847185"/>
            <a:ext cx="0" cy="520309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071052" y="556796"/>
            <a:ext cx="14365" cy="581986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074166" y="4887148"/>
            <a:ext cx="192889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вегетативной массы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1100334" y="1122222"/>
            <a:ext cx="9640575" cy="4085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 flipV="1">
            <a:off x="1136109" y="4884737"/>
            <a:ext cx="9528401" cy="241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1093252" y="1951162"/>
            <a:ext cx="9630035" cy="248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095109" y="1135705"/>
            <a:ext cx="17797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вегетативной массы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109480" y="1189355"/>
            <a:ext cx="16426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 и 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плодоношение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012618" y="4958955"/>
            <a:ext cx="169635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 и </a:t>
            </a:r>
          </a:p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плодоношение 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 flipV="1">
            <a:off x="1136110" y="5745865"/>
            <a:ext cx="9528400" cy="1844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7539609" y="5049671"/>
            <a:ext cx="258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Плодоношение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286097" y="1374750"/>
            <a:ext cx="2586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Плодоношение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609747" y="572586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13-40-13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1584482" y="816082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13-40-13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438666" y="572433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18-18-18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981650" y="832812"/>
            <a:ext cx="185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18-18-18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927057" y="5724338"/>
            <a:ext cx="185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18-18-18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3013225" y="847185"/>
            <a:ext cx="185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18-18-18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4"/>
          <a:stretch/>
        </p:blipFill>
        <p:spPr>
          <a:xfrm>
            <a:off x="6849357" y="1987899"/>
            <a:ext cx="3815153" cy="293775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-680" r="41203" b="397"/>
          <a:stretch/>
        </p:blipFill>
        <p:spPr>
          <a:xfrm>
            <a:off x="4971951" y="1933303"/>
            <a:ext cx="1923168" cy="2989788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7079842" y="5726923"/>
            <a:ext cx="307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16-20-27 ; 6,4-11-31 ; 4-13-36 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188804" y="828028"/>
            <a:ext cx="307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16-20-27 ; 6,4-11-31 ; 4-13-36 </a:t>
            </a:r>
          </a:p>
        </p:txBody>
      </p:sp>
    </p:spTree>
    <p:extLst>
      <p:ext uri="{BB962C8B-B14F-4D97-AF65-F5344CB8AC3E}">
        <p14:creationId xmlns:p14="http://schemas.microsoft.com/office/powerpoint/2010/main" val="30406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11824" y="263290"/>
            <a:ext cx="4809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ЛИСТОВОЕ 13-40-13</a:t>
            </a:r>
            <a:endParaRPr lang="en-US" sz="2000" b="1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5680" y="1256629"/>
            <a:ext cx="8688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FAE26"/>
              </a:buClr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Высокоэффективное, полностью водорастворимое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комплексное минеральное удобрение с микроэлементами в хелатной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повышенное количество фосфора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участвует в обмене веществ растений и служит источником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</a:t>
            </a:r>
            <a:endParaRPr lang="ru-RU" dirty="0" smtClean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к применению ранней весной при среднесуточной температуре +7°С  по листу для предотвращения фосфорного голодания , в виду снижения скорости усвоения фосфора ,т.к. из почвы в разы усвоение ниже , чем через листовую поверхность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 формирования корневой системы и генеративных органов, цветения и завязи плодов (при его недостатке затормаживается развитие и созревание семян)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 влияет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корневую систему, благодаря водорастворимым соединениям фосфора легко усваивается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растениями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по листу позволяет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насытить культуру необходимым количеством макроэлементов в период активного роста и потребления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фосфора</a:t>
            </a:r>
          </a:p>
          <a:p>
            <a:pPr>
              <a:buClr>
                <a:srgbClr val="6FAE26"/>
              </a:buClr>
            </a:pPr>
            <a:r>
              <a:rPr lang="ru-RU" b="1" dirty="0" smtClean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</a:t>
            </a:r>
            <a:r>
              <a:rPr lang="ru-RU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352" y="1514906"/>
            <a:ext cx="2520000" cy="3239994"/>
          </a:xfrm>
          <a:prstGeom prst="rect">
            <a:avLst/>
          </a:prstGeom>
        </p:spPr>
      </p:pic>
      <p:sp>
        <p:nvSpPr>
          <p:cNvPr id="12" name="object 2"/>
          <p:cNvSpPr/>
          <p:nvPr/>
        </p:nvSpPr>
        <p:spPr>
          <a:xfrm>
            <a:off x="4839" y="290902"/>
            <a:ext cx="2709433" cy="781849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вегетации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7063" t="84516" r="35248" b="8692"/>
          <a:stretch/>
        </p:blipFill>
        <p:spPr>
          <a:xfrm>
            <a:off x="3647729" y="5780944"/>
            <a:ext cx="8460222" cy="9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11824" y="209080"/>
            <a:ext cx="6273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ЛИСТОВОЕ 18-18-18</a:t>
            </a:r>
            <a:endParaRPr lang="en-US" sz="2000" b="1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62684" y="1317126"/>
            <a:ext cx="89721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Высокоэффективное, полностью водорастворимое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комплексное минеральное удобрение с микроэлементами в хелатной форме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все необходимые для растений макро- , мезо- и микроэлементы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в качестве листовых подкормок на овощных,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плодовых,ягодных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культурах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Способствует повышению урожайности и качества сельскохозяйственных культур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в качестве листовой подкормки в начале и середине вегетации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подходит для применения в ранние фазы развития культур, в период неблагоприятных условий для роста (засуха, продолжительные периоды холодной и пасмурной погоды) 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решить проблему скрытого голодания</a:t>
            </a:r>
          </a:p>
          <a:p>
            <a:pPr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использоваться для корневых и листовых подкормок в защищённом и открытом грунте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</a:t>
            </a:r>
            <a:r>
              <a:rPr lang="ru-RU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290" y="1545154"/>
            <a:ext cx="2520000" cy="3239994"/>
          </a:xfrm>
          <a:prstGeom prst="rect">
            <a:avLst/>
          </a:prstGeom>
        </p:spPr>
      </p:pic>
      <p:sp>
        <p:nvSpPr>
          <p:cNvPr id="12" name="object 2"/>
          <p:cNvSpPr/>
          <p:nvPr/>
        </p:nvSpPr>
        <p:spPr>
          <a:xfrm>
            <a:off x="0" y="343112"/>
            <a:ext cx="2714272" cy="747598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вегетации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531" t="83680" r="34983" b="8890"/>
          <a:stretch/>
        </p:blipFill>
        <p:spPr>
          <a:xfrm>
            <a:off x="3811502" y="5656827"/>
            <a:ext cx="8323310" cy="111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511824" y="642353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ЛИСТОВОЕ 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ru-RU" sz="2000" b="1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20495" y="1863196"/>
            <a:ext cx="89417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FAE26"/>
              </a:buClr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Высокоэффективное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полностью водорастворимое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минеральное удобрение с микроэлементами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хелатной форме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все необходимые для растений макро- и микроэлементы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кальция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при выращивании культур для корневых и листовых подкормках в защищённом и открытом грунте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сбалансированному соотношению азота фосфора и калия применяется во второй половине вегетации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применение на зеленных культурах на гидропонике инертных органических и смешанных субстратах.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Упаковка: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кг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360" y="1524509"/>
            <a:ext cx="2520000" cy="3239994"/>
          </a:xfrm>
          <a:prstGeom prst="rect">
            <a:avLst/>
          </a:prstGeom>
        </p:spPr>
      </p:pic>
      <p:sp>
        <p:nvSpPr>
          <p:cNvPr id="12" name="object 2"/>
          <p:cNvSpPr/>
          <p:nvPr/>
        </p:nvSpPr>
        <p:spPr>
          <a:xfrm>
            <a:off x="0" y="242211"/>
            <a:ext cx="2850521" cy="781849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цветения и плодоношения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7625" t="83981" r="34624" b="8317"/>
          <a:stretch/>
        </p:blipFill>
        <p:spPr>
          <a:xfrm>
            <a:off x="3811501" y="5647132"/>
            <a:ext cx="8380499" cy="11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511824" y="696853"/>
            <a:ext cx="5710484" cy="1045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 6,4:11:</a:t>
            </a:r>
            <a:r>
              <a:rPr lang="en-US" sz="2000" b="1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2000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21762" y="1772816"/>
            <a:ext cx="90993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полностью водорастворимое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минеральное удобрение с микроэлементами в хелатной форме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все необходимые для растений макро- и микроэлементы, кроме кальция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при выращивании культур в защищенном грунте на гидропонике; инертных, органических и смешанных субстратах; на всех типах полива;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фертигационных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открытого грунта, в том числе для ягод, овощей и садов. Используется в корневых и некорневых подкормках в защищенном и открытом грунте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Упаковка: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кг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979" y="1741457"/>
            <a:ext cx="2520000" cy="3239994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0" y="242211"/>
            <a:ext cx="2850521" cy="781849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цветения и плодоношения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601" t="83501" r="35168" b="8720"/>
          <a:stretch/>
        </p:blipFill>
        <p:spPr>
          <a:xfrm>
            <a:off x="3811501" y="5661248"/>
            <a:ext cx="8352789" cy="10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511824" y="482379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 smtClean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 16:20:27</a:t>
            </a:r>
          </a:p>
          <a:p>
            <a:r>
              <a:rPr lang="ru-RU" sz="2000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79872" y="1607709"/>
            <a:ext cx="8712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Комплексное, полностью растворимое минеральное удобрение для различных культур с повышенным содержанием фосфора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прекрасный эффект при подкормках в период корнеобразования и цветения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 влияет на качество получаемой продукции (улучшает вкусовые свойства, повышает устойчивость к болезням)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при выращивании культур на всех органических субстратах, почвах и грунтах, на всех типах полива, корневых и некорневых подкормок в защищенном и открытом грунте,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фертигации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Микроэлементы в хелатной форме обеспечивают быстрый эффект, особенно на цветах и зеленных культурах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Упаковка: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кг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643" y="1498042"/>
            <a:ext cx="2520000" cy="3239994"/>
          </a:xfrm>
          <a:prstGeom prst="rect">
            <a:avLst/>
          </a:prstGeom>
        </p:spPr>
      </p:pic>
      <p:sp>
        <p:nvSpPr>
          <p:cNvPr id="11" name="object 2"/>
          <p:cNvSpPr/>
          <p:nvPr/>
        </p:nvSpPr>
        <p:spPr>
          <a:xfrm>
            <a:off x="0" y="242211"/>
            <a:ext cx="2850521" cy="781849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цветения и плодоношения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788" t="84281" r="35150" b="8579"/>
          <a:stretch/>
        </p:blipFill>
        <p:spPr>
          <a:xfrm>
            <a:off x="3811501" y="5805264"/>
            <a:ext cx="8337447" cy="9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11824" y="254597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ЛИСТОВОЕ 10:5:40</a:t>
            </a:r>
          </a:p>
          <a:p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8827" y="1717061"/>
            <a:ext cx="80080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полностью водорастворимое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минеральное удобрение с микроэлементами в хелатной форме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все необходимые для растений макро- и микроэлементы, кроме кальция</a:t>
            </a: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при выращивании культур на всех органических субстратах, почвах и грунтах, на всех типах полива, корневых и листовых подкормках в защищённом и открытом грунте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Упаковка: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кг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352" y="1417786"/>
            <a:ext cx="2520000" cy="32399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382" t="84117" r="35279" b="8670"/>
          <a:stretch/>
        </p:blipFill>
        <p:spPr>
          <a:xfrm>
            <a:off x="3731447" y="5726713"/>
            <a:ext cx="8460553" cy="10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14780" y="1260388"/>
            <a:ext cx="88418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Высокоэффективное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полностью водорастворимое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минеральное удобрение с микроэлементами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хелатной форме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Содержит все необходимые для растений макро-, мезо- и микроэлементы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в качестве листовых подкормок на овощных,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плодовых и зерновых культурах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повышению урожайности и качества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 культур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Применяется во второй половине вегетационного периода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на поздних стадиях развития культур, в период формирования качества урожая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содержание калия активизирует созревание, препятствует опадению плодов, способствует увеличению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размеров плодов, клубней, семян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6FAE26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содержание сахаров, крахмала, усиливает интенсивность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окраски и повышает сохранность урожая </a:t>
            </a:r>
          </a:p>
          <a:p>
            <a:pPr>
              <a:buClr>
                <a:srgbClr val="6FAE26"/>
              </a:buClr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Упаковка: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мешки по 25 кг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559" y="37714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27848" y="25459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r>
              <a:rPr lang="en-US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LeafPower</a:t>
            </a:r>
            <a:r>
              <a:rPr lang="en-US" sz="2000" b="1" dirty="0">
                <a:solidFill>
                  <a:srgbClr val="6FAE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6FAE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 12:11:26</a:t>
            </a:r>
          </a:p>
          <a:p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ЗАКРЫТЫЙ И ОТКРЫТЫЙ</a:t>
            </a:r>
            <a:r>
              <a:rPr lang="en-US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</a:t>
            </a:r>
            <a:endParaRPr lang="en-US" sz="2000" dirty="0">
              <a:solidFill>
                <a:srgbClr val="004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90" y="5013176"/>
            <a:ext cx="37769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1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lang="ru-RU" sz="1200" b="1" spc="-3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endParaRPr lang="ru-RU" sz="12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растворимость в воде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 0,1% раствора 0,9мСм/см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 1% раствора 5</a:t>
            </a:r>
          </a:p>
          <a:p>
            <a:r>
              <a:rPr lang="ru-RU" sz="1200" b="1" spc="-15" dirty="0" err="1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Весение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1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200" b="1" spc="-25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spc="-20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поливе: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теплицах: 0,05-0,2% раствор</a:t>
            </a:r>
          </a:p>
          <a:p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открытом грунте: 0,1-0,2% (1-2 кг/1000л)</a:t>
            </a:r>
          </a:p>
          <a:p>
            <a:r>
              <a:rPr lang="ru-RU" sz="12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Внекорневая </a:t>
            </a:r>
            <a:r>
              <a:rPr lang="ru-RU" sz="12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зерновых и технических культур : 2-4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кг/га</a:t>
            </a:r>
            <a:endParaRPr lang="ru-RU" sz="1200" spc="-20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097" y="1516785"/>
            <a:ext cx="2520000" cy="32399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306" t="84865" r="35453" b="9168"/>
          <a:stretch/>
        </p:blipFill>
        <p:spPr>
          <a:xfrm>
            <a:off x="3647729" y="5877272"/>
            <a:ext cx="8352928" cy="8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" y="260648"/>
            <a:ext cx="6957169" cy="523220"/>
          </a:xfrm>
          <a:prstGeom prst="rect">
            <a:avLst/>
          </a:prstGeom>
          <a:solidFill>
            <a:srgbClr val="094D9C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ЛИНЕЙКИ ВОДОРАСТВОРИМЫХ УДОБРЕНИЙ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653202"/>
              </p:ext>
            </p:extLst>
          </p:nvPr>
        </p:nvGraphicFramePr>
        <p:xfrm>
          <a:off x="540000" y="2996951"/>
          <a:ext cx="11028609" cy="3628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1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3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35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10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10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10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10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10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105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105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2105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0555">
                <a:tc gridSpan="15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400" b="1" spc="2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МАССОВАЯ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ПИТАТЕЛЬНЫХ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3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ВЕЩЕСТВ</a:t>
                      </a:r>
                      <a:r>
                        <a:rPr sz="1400" b="1" spc="1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2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(ЭЛЕМЕНТОВ</a:t>
                      </a:r>
                      <a:r>
                        <a:rPr sz="1400" b="1" spc="35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20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ПИТАНИЯ):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>
                    <a:solidFill>
                      <a:srgbClr val="094D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17">
                <a:tc>
                  <a:txBody>
                    <a:bodyPr/>
                    <a:lstStyle/>
                    <a:p>
                      <a:pPr marL="35560" marR="570230">
                        <a:lnSpc>
                          <a:spcPts val="1400"/>
                        </a:lnSpc>
                        <a:spcBef>
                          <a:spcPts val="7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Fertika </a:t>
                      </a:r>
                      <a:r>
                        <a:rPr sz="1400" b="1" spc="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LeafPower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5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O3</a:t>
                      </a:r>
                      <a:r>
                        <a:rPr sz="1400" b="1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sz="1400" b="1" spc="-18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90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H4</a:t>
                      </a:r>
                      <a:r>
                        <a:rPr sz="1400" b="1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sz="1400" b="1" spc="-18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spc="-3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(NH2)2CO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P2O5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spc="-1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K2O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SO3</a:t>
                      </a:r>
                      <a:endPara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Cu*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Fe*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Mn*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3510" algn="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Zn*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826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50">
                <a:tc>
                  <a:txBody>
                    <a:bodyPr/>
                    <a:lstStyle/>
                    <a:p>
                      <a:pPr marL="35560" marR="85090">
                        <a:lnSpc>
                          <a:spcPts val="1400"/>
                        </a:lnSpc>
                        <a:spcBef>
                          <a:spcPts val="150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 </a:t>
                      </a:r>
                      <a:r>
                        <a:rPr sz="1400" b="1" spc="-3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b="1" spc="-8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 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13-40-13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  <a:r>
                        <a:rPr sz="1400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sz="1400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13,4</a:t>
                      </a:r>
                      <a:r>
                        <a:rPr sz="1400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50">
                <a:tc>
                  <a:txBody>
                    <a:bodyPr/>
                    <a:lstStyle/>
                    <a:p>
                      <a:pPr marL="35560" marR="620395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 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18-18-18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262">
                <a:tc>
                  <a:txBody>
                    <a:bodyPr/>
                    <a:lstStyle/>
                    <a:p>
                      <a:pPr marL="34925" marR="621030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 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10-5-40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250">
                <a:tc>
                  <a:txBody>
                    <a:bodyPr/>
                    <a:lstStyle/>
                    <a:p>
                      <a:pPr marL="34925" marR="621030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b="1" spc="-2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ое 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4-13-36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935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250">
                <a:tc>
                  <a:txBody>
                    <a:bodyPr/>
                    <a:lstStyle/>
                    <a:p>
                      <a:pPr marL="34290" marR="698500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6,4-</a:t>
                      </a:r>
                      <a:r>
                        <a:rPr sz="1400" b="1" spc="-7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9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262">
                <a:tc>
                  <a:txBody>
                    <a:bodyPr/>
                    <a:lstStyle/>
                    <a:p>
                      <a:pPr marL="34290" marR="741045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</a:t>
                      </a:r>
                      <a:r>
                        <a:rPr sz="1400" b="1" spc="-7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9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5570" algn="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247">
                <a:tc>
                  <a:txBody>
                    <a:bodyPr/>
                    <a:lstStyle/>
                    <a:p>
                      <a:pPr marL="33655" marR="732790">
                        <a:lnSpc>
                          <a:spcPts val="1400"/>
                        </a:lnSpc>
                        <a:spcBef>
                          <a:spcPts val="155"/>
                        </a:spcBef>
                      </a:pP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Плюс </a:t>
                      </a:r>
                      <a:r>
                        <a:rPr sz="1400" b="1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16-20-27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990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045">
                <a:tc gridSpan="15">
                  <a:txBody>
                    <a:bodyPr/>
                    <a:lstStyle/>
                    <a:p>
                      <a:pPr marL="336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В форме </a:t>
                      </a:r>
                      <a:r>
                        <a:rPr sz="1400" spc="-1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spc="-4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sz="1400" spc="-3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тно</a:t>
                      </a:r>
                      <a:r>
                        <a:rPr sz="1400" spc="-3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1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-3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динени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4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r>
                        <a:rPr sz="1400" spc="-5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spc="-4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dirty="0">
                          <a:solidFill>
                            <a:srgbClr val="56565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C1AB61"/>
                      </a:solidFill>
                      <a:prstDash val="solid"/>
                    </a:lnL>
                    <a:lnR w="19050">
                      <a:solidFill>
                        <a:srgbClr val="C1AB61"/>
                      </a:solidFill>
                      <a:prstDash val="solid"/>
                    </a:lnR>
                    <a:lnT w="19050">
                      <a:solidFill>
                        <a:srgbClr val="C1AB61"/>
                      </a:solidFill>
                      <a:prstDash val="solid"/>
                    </a:lnT>
                    <a:lnB w="19050">
                      <a:solidFill>
                        <a:srgbClr val="C1AB6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20" y="967677"/>
            <a:ext cx="1575357" cy="2029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816" y="905956"/>
            <a:ext cx="1619669" cy="2086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271" y="939893"/>
            <a:ext cx="1580073" cy="2035348"/>
          </a:xfrm>
          <a:prstGeom prst="rect">
            <a:avLst/>
          </a:prstGeom>
        </p:spPr>
      </p:pic>
      <p:pic>
        <p:nvPicPr>
          <p:cNvPr id="11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2558" y="905956"/>
            <a:ext cx="1581995" cy="2069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17" y="970282"/>
            <a:ext cx="1560961" cy="20107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1451" y="873846"/>
            <a:ext cx="1639773" cy="2112250"/>
          </a:xfrm>
          <a:prstGeom prst="rect">
            <a:avLst/>
          </a:prstGeom>
        </p:spPr>
      </p:pic>
      <p:pic>
        <p:nvPicPr>
          <p:cNvPr id="13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584626" y="873845"/>
            <a:ext cx="1516672" cy="21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5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386" y="404140"/>
            <a:ext cx="248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t="9072" r="24401" b="7292"/>
          <a:stretch/>
        </p:blipFill>
        <p:spPr>
          <a:xfrm>
            <a:off x="8400256" y="1636613"/>
            <a:ext cx="2108396" cy="3644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2577" y="2271831"/>
            <a:ext cx="2416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4072" y="5495020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Powerfol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SP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Паверфол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ВРП), 12 КГ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17,0%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растениям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8862" y="3662468"/>
            <a:ext cx="2484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523" y="5433464"/>
            <a:ext cx="5180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Powerfol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Boron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Паверфол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Борон ВР), 20л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10,9 %  доступного растениям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16895" r="9420" b="15827"/>
          <a:stretch/>
        </p:blipFill>
        <p:spPr>
          <a:xfrm>
            <a:off x="818836" y="1861839"/>
            <a:ext cx="3954653" cy="3194143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1674061" y="105388"/>
            <a:ext cx="9174468" cy="1183640"/>
          </a:xfrm>
          <a:custGeom>
            <a:avLst/>
            <a:gdLst/>
            <a:ahLst/>
            <a:cxnLst/>
            <a:rect l="l" t="t" r="r" b="b"/>
            <a:pathLst>
              <a:path w="9611995" h="1183639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1075156"/>
                </a:lnTo>
                <a:lnTo>
                  <a:pt x="8486" y="1117190"/>
                </a:lnTo>
                <a:lnTo>
                  <a:pt x="31630" y="1151515"/>
                </a:lnTo>
                <a:lnTo>
                  <a:pt x="65960" y="1174658"/>
                </a:lnTo>
                <a:lnTo>
                  <a:pt x="108000" y="1183144"/>
                </a:lnTo>
                <a:lnTo>
                  <a:pt x="9503994" y="1183144"/>
                </a:lnTo>
                <a:lnTo>
                  <a:pt x="9546034" y="1174658"/>
                </a:lnTo>
                <a:lnTo>
                  <a:pt x="9580364" y="1151515"/>
                </a:lnTo>
                <a:lnTo>
                  <a:pt x="9603508" y="1117190"/>
                </a:lnTo>
                <a:lnTo>
                  <a:pt x="9611995" y="10751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1674060" y="211806"/>
            <a:ext cx="867041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ts val="2600"/>
              </a:lnSpc>
              <a:spcBef>
                <a:spcPts val="420"/>
              </a:spcBef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sz="20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spc="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000" spc="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2000" spc="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sz="2000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ПОСТАВЛЯЕТ </a:t>
            </a:r>
            <a:r>
              <a:rPr lang="ru-RU" sz="2000" spc="-6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ru-RU" sz="2000" spc="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r>
              <a:rPr lang="ru-RU" sz="2000" spc="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</a:t>
            </a:r>
            <a:r>
              <a:rPr lang="ru-RU" sz="2000" b="1" spc="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TARSA</a:t>
            </a:r>
            <a:r>
              <a:rPr lang="ru-RU" sz="2000" spc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2560"/>
              </a:lnSpc>
            </a:pPr>
            <a:r>
              <a:rPr lang="ru-RU" sz="2000" spc="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spc="4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POWERFOL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82417" y="1824606"/>
            <a:ext cx="59746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ИНН/КПП: 7723708408/772301001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ОГРН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1097746115807</a:t>
            </a:r>
          </a:p>
          <a:p>
            <a:pPr algn="ctr">
              <a:buFontTx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Компания зарегистрирована 05.03.2009 г. </a:t>
            </a:r>
          </a:p>
          <a:p>
            <a:pPr algn="ctr">
              <a:buFontTx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дистрибьютор компаний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International ASA</a:t>
            </a:r>
            <a:r>
              <a:rPr lang="ru-RU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(Норвегия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buFontTx/>
              <a:buNone/>
            </a:pP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«АО «Фертика» РФ</a:t>
            </a:r>
          </a:p>
          <a:p>
            <a:pPr algn="ctr">
              <a:buFontTx/>
              <a:buNone/>
            </a:pP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DoktorTarsa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Турция</a:t>
            </a:r>
          </a:p>
          <a:p>
            <a:pPr algn="ctr">
              <a:buFontTx/>
              <a:buNone/>
            </a:pP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Лебозол</a:t>
            </a:r>
            <a:r>
              <a:rPr lang="ru-RU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Германия</a:t>
            </a:r>
          </a:p>
          <a:p>
            <a:pPr algn="ctr">
              <a:buFontTx/>
              <a:buNone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96000" algn="ctr">
              <a:buFontTx/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поставляет минеральные удобрения  крупнейшим тепличным комбинатам,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торфоперерабатывающим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предприятиям  и предприятиям открытого грунта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65" y="21096"/>
            <a:ext cx="731189" cy="73130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151744"/>
            <a:ext cx="1337015" cy="47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58" y="21096"/>
            <a:ext cx="6087942" cy="6836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67" y="386749"/>
            <a:ext cx="2201592" cy="14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9896" y="3469207"/>
            <a:ext cx="5832652" cy="3058718"/>
          </a:xfrm>
          <a:prstGeom prst="rect">
            <a:avLst/>
          </a:prstGeom>
        </p:spPr>
      </p:pic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588866" y="2970352"/>
            <a:ext cx="361912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b="1" spc="35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</a:t>
            </a:r>
            <a:r>
              <a:rPr sz="3200" b="1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3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3200" b="1" spc="5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40" dirty="0" smtClean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sz="3200" b="1" spc="40" dirty="0">
                <a:solidFill>
                  <a:srgbClr val="004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object 4"/>
          <p:cNvSpPr txBox="1"/>
          <p:nvPr/>
        </p:nvSpPr>
        <p:spPr>
          <a:xfrm>
            <a:off x="527146" y="4801475"/>
            <a:ext cx="3742568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  <a:spcBef>
                <a:spcPts val="100"/>
              </a:spcBef>
            </a:pPr>
            <a:r>
              <a:rPr sz="1600" b="1" dirty="0">
                <a:solidFill>
                  <a:srgbClr val="76B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«АгриТэк»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400"/>
              </a:lnSpc>
              <a:spcBef>
                <a:spcPts val="60"/>
              </a:spcBef>
            </a:pP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109456, г. Москва, Рязанский пр-т,  д. 75, к. 4, 4-й этаж, ком. 16.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340"/>
              </a:lnSpc>
            </a:pP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+ 7 (495) 128-16-45.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863600">
              <a:lnSpc>
                <a:spcPts val="1400"/>
              </a:lnSpc>
              <a:spcBef>
                <a:spcPts val="60"/>
              </a:spcBef>
            </a:pP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info@agri-tek.ru </a:t>
            </a: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solidFill>
                  <a:srgbClr val="56565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www.agri-tek.ru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object 5"/>
          <p:cNvGrpSpPr/>
          <p:nvPr/>
        </p:nvGrpSpPr>
        <p:grpSpPr>
          <a:xfrm>
            <a:off x="767408" y="97243"/>
            <a:ext cx="3736975" cy="2459355"/>
            <a:chOff x="540108" y="540004"/>
            <a:chExt cx="3736975" cy="2459355"/>
          </a:xfrm>
        </p:grpSpPr>
        <p:sp>
          <p:nvSpPr>
            <p:cNvPr id="19" name="object 6"/>
            <p:cNvSpPr/>
            <p:nvPr/>
          </p:nvSpPr>
          <p:spPr>
            <a:xfrm>
              <a:off x="2491079" y="1689493"/>
              <a:ext cx="1778635" cy="681355"/>
            </a:xfrm>
            <a:custGeom>
              <a:avLst/>
              <a:gdLst/>
              <a:ahLst/>
              <a:cxnLst/>
              <a:rect l="l" t="t" r="r" b="b"/>
              <a:pathLst>
                <a:path w="1778635" h="681355">
                  <a:moveTo>
                    <a:pt x="316877" y="566750"/>
                  </a:moveTo>
                  <a:lnTo>
                    <a:pt x="308737" y="566750"/>
                  </a:lnTo>
                  <a:lnTo>
                    <a:pt x="290817" y="579221"/>
                  </a:lnTo>
                  <a:lnTo>
                    <a:pt x="272338" y="588124"/>
                  </a:lnTo>
                  <a:lnTo>
                    <a:pt x="253276" y="593471"/>
                  </a:lnTo>
                  <a:lnTo>
                    <a:pt x="233591" y="595249"/>
                  </a:lnTo>
                  <a:lnTo>
                    <a:pt x="223316" y="594334"/>
                  </a:lnTo>
                  <a:lnTo>
                    <a:pt x="188874" y="572554"/>
                  </a:lnTo>
                  <a:lnTo>
                    <a:pt x="179717" y="538683"/>
                  </a:lnTo>
                  <a:lnTo>
                    <a:pt x="179717" y="295122"/>
                  </a:lnTo>
                  <a:lnTo>
                    <a:pt x="307822" y="295122"/>
                  </a:lnTo>
                  <a:lnTo>
                    <a:pt x="307822" y="209588"/>
                  </a:lnTo>
                  <a:lnTo>
                    <a:pt x="179717" y="209588"/>
                  </a:lnTo>
                  <a:lnTo>
                    <a:pt x="179717" y="77851"/>
                  </a:lnTo>
                  <a:lnTo>
                    <a:pt x="81495" y="122669"/>
                  </a:lnTo>
                  <a:lnTo>
                    <a:pt x="81495" y="209588"/>
                  </a:lnTo>
                  <a:lnTo>
                    <a:pt x="0" y="209588"/>
                  </a:lnTo>
                  <a:lnTo>
                    <a:pt x="0" y="295122"/>
                  </a:lnTo>
                  <a:lnTo>
                    <a:pt x="81495" y="295122"/>
                  </a:lnTo>
                  <a:lnTo>
                    <a:pt x="81495" y="538683"/>
                  </a:lnTo>
                  <a:lnTo>
                    <a:pt x="83781" y="571284"/>
                  </a:lnTo>
                  <a:lnTo>
                    <a:pt x="102108" y="624243"/>
                  </a:lnTo>
                  <a:lnTo>
                    <a:pt x="137756" y="660387"/>
                  </a:lnTo>
                  <a:lnTo>
                    <a:pt x="184797" y="678548"/>
                  </a:lnTo>
                  <a:lnTo>
                    <a:pt x="212318" y="680821"/>
                  </a:lnTo>
                  <a:lnTo>
                    <a:pt x="237413" y="679373"/>
                  </a:lnTo>
                  <a:lnTo>
                    <a:pt x="261759" y="675005"/>
                  </a:lnTo>
                  <a:lnTo>
                    <a:pt x="285254" y="667664"/>
                  </a:lnTo>
                  <a:lnTo>
                    <a:pt x="307822" y="657288"/>
                  </a:lnTo>
                  <a:lnTo>
                    <a:pt x="316877" y="566750"/>
                  </a:lnTo>
                  <a:close/>
                </a:path>
                <a:path w="1778635" h="681355">
                  <a:moveTo>
                    <a:pt x="811517" y="427748"/>
                  </a:moveTo>
                  <a:lnTo>
                    <a:pt x="807326" y="377571"/>
                  </a:lnTo>
                  <a:lnTo>
                    <a:pt x="794753" y="331812"/>
                  </a:lnTo>
                  <a:lnTo>
                    <a:pt x="773772" y="291172"/>
                  </a:lnTo>
                  <a:lnTo>
                    <a:pt x="744372" y="256387"/>
                  </a:lnTo>
                  <a:lnTo>
                    <a:pt x="716013" y="235242"/>
                  </a:lnTo>
                  <a:lnTo>
                    <a:pt x="716013" y="393344"/>
                  </a:lnTo>
                  <a:lnTo>
                    <a:pt x="453009" y="393344"/>
                  </a:lnTo>
                  <a:lnTo>
                    <a:pt x="471284" y="342099"/>
                  </a:lnTo>
                  <a:lnTo>
                    <a:pt x="502793" y="305092"/>
                  </a:lnTo>
                  <a:lnTo>
                    <a:pt x="542226" y="282295"/>
                  </a:lnTo>
                  <a:lnTo>
                    <a:pt x="584746" y="274777"/>
                  </a:lnTo>
                  <a:lnTo>
                    <a:pt x="609587" y="276821"/>
                  </a:lnTo>
                  <a:lnTo>
                    <a:pt x="653554" y="293293"/>
                  </a:lnTo>
                  <a:lnTo>
                    <a:pt x="689025" y="325386"/>
                  </a:lnTo>
                  <a:lnTo>
                    <a:pt x="710742" y="368160"/>
                  </a:lnTo>
                  <a:lnTo>
                    <a:pt x="716013" y="393344"/>
                  </a:lnTo>
                  <a:lnTo>
                    <a:pt x="716013" y="235242"/>
                  </a:lnTo>
                  <a:lnTo>
                    <a:pt x="679335" y="214464"/>
                  </a:lnTo>
                  <a:lnTo>
                    <a:pt x="618540" y="198843"/>
                  </a:lnTo>
                  <a:lnTo>
                    <a:pt x="584746" y="196888"/>
                  </a:lnTo>
                  <a:lnTo>
                    <a:pt x="538175" y="201663"/>
                  </a:lnTo>
                  <a:lnTo>
                    <a:pt x="494411" y="215392"/>
                  </a:lnTo>
                  <a:lnTo>
                    <a:pt x="454736" y="237185"/>
                  </a:lnTo>
                  <a:lnTo>
                    <a:pt x="420420" y="266141"/>
                  </a:lnTo>
                  <a:lnTo>
                    <a:pt x="392506" y="301371"/>
                  </a:lnTo>
                  <a:lnTo>
                    <a:pt x="371246" y="342887"/>
                  </a:lnTo>
                  <a:lnTo>
                    <a:pt x="357708" y="389153"/>
                  </a:lnTo>
                  <a:lnTo>
                    <a:pt x="352971" y="438632"/>
                  </a:lnTo>
                  <a:lnTo>
                    <a:pt x="354990" y="471220"/>
                  </a:lnTo>
                  <a:lnTo>
                    <a:pt x="371106" y="532345"/>
                  </a:lnTo>
                  <a:lnTo>
                    <a:pt x="402590" y="587260"/>
                  </a:lnTo>
                  <a:lnTo>
                    <a:pt x="446532" y="631215"/>
                  </a:lnTo>
                  <a:lnTo>
                    <a:pt x="501764" y="662673"/>
                  </a:lnTo>
                  <a:lnTo>
                    <a:pt x="563549" y="678789"/>
                  </a:lnTo>
                  <a:lnTo>
                    <a:pt x="596493" y="680808"/>
                  </a:lnTo>
                  <a:lnTo>
                    <a:pt x="643775" y="677430"/>
                  </a:lnTo>
                  <a:lnTo>
                    <a:pt x="689190" y="667296"/>
                  </a:lnTo>
                  <a:lnTo>
                    <a:pt x="732739" y="650455"/>
                  </a:lnTo>
                  <a:lnTo>
                    <a:pt x="774420" y="626935"/>
                  </a:lnTo>
                  <a:lnTo>
                    <a:pt x="775804" y="593471"/>
                  </a:lnTo>
                  <a:lnTo>
                    <a:pt x="778484" y="528701"/>
                  </a:lnTo>
                  <a:lnTo>
                    <a:pt x="768083" y="528701"/>
                  </a:lnTo>
                  <a:lnTo>
                    <a:pt x="727773" y="558876"/>
                  </a:lnTo>
                  <a:lnTo>
                    <a:pt x="687425" y="578916"/>
                  </a:lnTo>
                  <a:lnTo>
                    <a:pt x="645642" y="590042"/>
                  </a:lnTo>
                  <a:lnTo>
                    <a:pt x="601027" y="593471"/>
                  </a:lnTo>
                  <a:lnTo>
                    <a:pt x="573620" y="591439"/>
                  </a:lnTo>
                  <a:lnTo>
                    <a:pt x="523748" y="575132"/>
                  </a:lnTo>
                  <a:lnTo>
                    <a:pt x="482180" y="542531"/>
                  </a:lnTo>
                  <a:lnTo>
                    <a:pt x="456565" y="493839"/>
                  </a:lnTo>
                  <a:lnTo>
                    <a:pt x="450291" y="463550"/>
                  </a:lnTo>
                  <a:lnTo>
                    <a:pt x="811517" y="463550"/>
                  </a:lnTo>
                  <a:lnTo>
                    <a:pt x="811517" y="427748"/>
                  </a:lnTo>
                  <a:close/>
                </a:path>
                <a:path w="1778635" h="681355">
                  <a:moveTo>
                    <a:pt x="1257198" y="335876"/>
                  </a:moveTo>
                  <a:lnTo>
                    <a:pt x="1252664" y="235839"/>
                  </a:lnTo>
                  <a:lnTo>
                    <a:pt x="1191602" y="206679"/>
                  </a:lnTo>
                  <a:lnTo>
                    <a:pt x="1120025" y="196888"/>
                  </a:lnTo>
                  <a:lnTo>
                    <a:pt x="1072222" y="201206"/>
                  </a:lnTo>
                  <a:lnTo>
                    <a:pt x="1027226" y="213702"/>
                  </a:lnTo>
                  <a:lnTo>
                    <a:pt x="985951" y="233756"/>
                  </a:lnTo>
                  <a:lnTo>
                    <a:pt x="949350" y="260743"/>
                  </a:lnTo>
                  <a:lnTo>
                    <a:pt x="919048" y="295160"/>
                  </a:lnTo>
                  <a:lnTo>
                    <a:pt x="896099" y="337134"/>
                  </a:lnTo>
                  <a:lnTo>
                    <a:pt x="881545" y="385381"/>
                  </a:lnTo>
                  <a:lnTo>
                    <a:pt x="876465" y="438632"/>
                  </a:lnTo>
                  <a:lnTo>
                    <a:pt x="878586" y="474205"/>
                  </a:lnTo>
                  <a:lnTo>
                    <a:pt x="895565" y="538886"/>
                  </a:lnTo>
                  <a:lnTo>
                    <a:pt x="928687" y="594245"/>
                  </a:lnTo>
                  <a:lnTo>
                    <a:pt x="972985" y="636346"/>
                  </a:lnTo>
                  <a:lnTo>
                    <a:pt x="1027328" y="664794"/>
                  </a:lnTo>
                  <a:lnTo>
                    <a:pt x="1087767" y="679030"/>
                  </a:lnTo>
                  <a:lnTo>
                    <a:pt x="1120025" y="680808"/>
                  </a:lnTo>
                  <a:lnTo>
                    <a:pt x="1157033" y="678268"/>
                  </a:lnTo>
                  <a:lnTo>
                    <a:pt x="1222883" y="657910"/>
                  </a:lnTo>
                  <a:lnTo>
                    <a:pt x="1256296" y="537768"/>
                  </a:lnTo>
                  <a:lnTo>
                    <a:pt x="1229372" y="551294"/>
                  </a:lnTo>
                  <a:lnTo>
                    <a:pt x="1213840" y="562673"/>
                  </a:lnTo>
                  <a:lnTo>
                    <a:pt x="1169530" y="584771"/>
                  </a:lnTo>
                  <a:lnTo>
                    <a:pt x="1119124" y="591654"/>
                  </a:lnTo>
                  <a:lnTo>
                    <a:pt x="1088123" y="588937"/>
                  </a:lnTo>
                  <a:lnTo>
                    <a:pt x="1035646" y="567194"/>
                  </a:lnTo>
                  <a:lnTo>
                    <a:pt x="996848" y="524827"/>
                  </a:lnTo>
                  <a:lnTo>
                    <a:pt x="977150" y="470141"/>
                  </a:lnTo>
                  <a:lnTo>
                    <a:pt x="974699" y="438632"/>
                  </a:lnTo>
                  <a:lnTo>
                    <a:pt x="977150" y="407136"/>
                  </a:lnTo>
                  <a:lnTo>
                    <a:pt x="996848" y="352628"/>
                  </a:lnTo>
                  <a:lnTo>
                    <a:pt x="1035646" y="310273"/>
                  </a:lnTo>
                  <a:lnTo>
                    <a:pt x="1088123" y="288340"/>
                  </a:lnTo>
                  <a:lnTo>
                    <a:pt x="1119124" y="285610"/>
                  </a:lnTo>
                  <a:lnTo>
                    <a:pt x="1137539" y="286308"/>
                  </a:lnTo>
                  <a:lnTo>
                    <a:pt x="1186091" y="296926"/>
                  </a:lnTo>
                  <a:lnTo>
                    <a:pt x="1230871" y="322986"/>
                  </a:lnTo>
                  <a:lnTo>
                    <a:pt x="1246327" y="335876"/>
                  </a:lnTo>
                  <a:lnTo>
                    <a:pt x="1257198" y="335876"/>
                  </a:lnTo>
                  <a:close/>
                </a:path>
                <a:path w="1778635" h="681355">
                  <a:moveTo>
                    <a:pt x="1778025" y="356260"/>
                  </a:moveTo>
                  <a:lnTo>
                    <a:pt x="1766519" y="289306"/>
                  </a:lnTo>
                  <a:lnTo>
                    <a:pt x="1732305" y="238975"/>
                  </a:lnTo>
                  <a:lnTo>
                    <a:pt x="1679549" y="207416"/>
                  </a:lnTo>
                  <a:lnTo>
                    <a:pt x="1611871" y="196888"/>
                  </a:lnTo>
                  <a:lnTo>
                    <a:pt x="1589214" y="198247"/>
                  </a:lnTo>
                  <a:lnTo>
                    <a:pt x="1544408" y="208927"/>
                  </a:lnTo>
                  <a:lnTo>
                    <a:pt x="1501622" y="229400"/>
                  </a:lnTo>
                  <a:lnTo>
                    <a:pt x="1467154" y="256247"/>
                  </a:lnTo>
                  <a:lnTo>
                    <a:pt x="1453413" y="272059"/>
                  </a:lnTo>
                  <a:lnTo>
                    <a:pt x="1453413" y="0"/>
                  </a:lnTo>
                  <a:lnTo>
                    <a:pt x="1355191" y="0"/>
                  </a:lnTo>
                  <a:lnTo>
                    <a:pt x="1355191" y="667689"/>
                  </a:lnTo>
                  <a:lnTo>
                    <a:pt x="1453413" y="667689"/>
                  </a:lnTo>
                  <a:lnTo>
                    <a:pt x="1453413" y="422795"/>
                  </a:lnTo>
                  <a:lnTo>
                    <a:pt x="1455712" y="394004"/>
                  </a:lnTo>
                  <a:lnTo>
                    <a:pt x="1474254" y="344741"/>
                  </a:lnTo>
                  <a:lnTo>
                    <a:pt x="1510068" y="307213"/>
                  </a:lnTo>
                  <a:lnTo>
                    <a:pt x="1554010" y="287997"/>
                  </a:lnTo>
                  <a:lnTo>
                    <a:pt x="1578368" y="285610"/>
                  </a:lnTo>
                  <a:lnTo>
                    <a:pt x="1599742" y="287312"/>
                  </a:lnTo>
                  <a:lnTo>
                    <a:pt x="1636229" y="300723"/>
                  </a:lnTo>
                  <a:lnTo>
                    <a:pt x="1672653" y="343916"/>
                  </a:lnTo>
                  <a:lnTo>
                    <a:pt x="1679803" y="385648"/>
                  </a:lnTo>
                  <a:lnTo>
                    <a:pt x="1679803" y="667689"/>
                  </a:lnTo>
                  <a:lnTo>
                    <a:pt x="1778025" y="667689"/>
                  </a:lnTo>
                  <a:lnTo>
                    <a:pt x="1778025" y="356260"/>
                  </a:lnTo>
                  <a:close/>
                </a:path>
              </a:pathLst>
            </a:custGeom>
            <a:solidFill>
              <a:srgbClr val="76B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7"/>
            <p:cNvSpPr/>
            <p:nvPr/>
          </p:nvSpPr>
          <p:spPr>
            <a:xfrm>
              <a:off x="2053362" y="1632204"/>
              <a:ext cx="153670" cy="290830"/>
            </a:xfrm>
            <a:custGeom>
              <a:avLst/>
              <a:gdLst/>
              <a:ahLst/>
              <a:cxnLst/>
              <a:rect l="l" t="t" r="r" b="b"/>
              <a:pathLst>
                <a:path w="153669" h="290830">
                  <a:moveTo>
                    <a:pt x="7427" y="0"/>
                  </a:moveTo>
                  <a:lnTo>
                    <a:pt x="4407" y="17649"/>
                  </a:lnTo>
                  <a:lnTo>
                    <a:pt x="0" y="60250"/>
                  </a:lnTo>
                  <a:lnTo>
                    <a:pt x="1186" y="112283"/>
                  </a:lnTo>
                  <a:lnTo>
                    <a:pt x="14946" y="158229"/>
                  </a:lnTo>
                  <a:lnTo>
                    <a:pt x="53120" y="212482"/>
                  </a:lnTo>
                  <a:lnTo>
                    <a:pt x="85053" y="242320"/>
                  </a:lnTo>
                  <a:lnTo>
                    <a:pt x="141349" y="290499"/>
                  </a:lnTo>
                  <a:lnTo>
                    <a:pt x="145303" y="276527"/>
                  </a:lnTo>
                  <a:lnTo>
                    <a:pt x="151871" y="241882"/>
                  </a:lnTo>
                  <a:lnTo>
                    <a:pt x="153115" y="197472"/>
                  </a:lnTo>
                  <a:lnTo>
                    <a:pt x="141095" y="154203"/>
                  </a:lnTo>
                  <a:lnTo>
                    <a:pt x="114353" y="115228"/>
                  </a:lnTo>
                  <a:lnTo>
                    <a:pt x="81943" y="78697"/>
                  </a:lnTo>
                  <a:lnTo>
                    <a:pt x="51693" y="48016"/>
                  </a:lnTo>
                  <a:lnTo>
                    <a:pt x="31430" y="26593"/>
                  </a:lnTo>
                  <a:lnTo>
                    <a:pt x="15762" y="7620"/>
                  </a:lnTo>
                  <a:lnTo>
                    <a:pt x="11803" y="3637"/>
                  </a:lnTo>
                  <a:lnTo>
                    <a:pt x="7427" y="0"/>
                  </a:lnTo>
                  <a:close/>
                </a:path>
              </a:pathLst>
            </a:custGeom>
            <a:solidFill>
              <a:srgbClr val="C1AB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1370" y="1782889"/>
              <a:ext cx="153873" cy="188087"/>
            </a:xfrm>
            <a:prstGeom prst="rect">
              <a:avLst/>
            </a:prstGeom>
          </p:spPr>
        </p:pic>
        <p:sp>
          <p:nvSpPr>
            <p:cNvPr id="22" name="object 9"/>
            <p:cNvSpPr/>
            <p:nvPr/>
          </p:nvSpPr>
          <p:spPr>
            <a:xfrm>
              <a:off x="1905381" y="540003"/>
              <a:ext cx="817244" cy="1438910"/>
            </a:xfrm>
            <a:custGeom>
              <a:avLst/>
              <a:gdLst/>
              <a:ahLst/>
              <a:cxnLst/>
              <a:rect l="l" t="t" r="r" b="b"/>
              <a:pathLst>
                <a:path w="817244" h="1438910">
                  <a:moveTo>
                    <a:pt x="163842" y="1096695"/>
                  </a:moveTo>
                  <a:lnTo>
                    <a:pt x="142024" y="1059599"/>
                  </a:lnTo>
                  <a:lnTo>
                    <a:pt x="119024" y="1023200"/>
                  </a:lnTo>
                  <a:lnTo>
                    <a:pt x="95148" y="987386"/>
                  </a:lnTo>
                  <a:lnTo>
                    <a:pt x="70662" y="951992"/>
                  </a:lnTo>
                  <a:lnTo>
                    <a:pt x="52006" y="926096"/>
                  </a:lnTo>
                  <a:lnTo>
                    <a:pt x="46431" y="917803"/>
                  </a:lnTo>
                  <a:lnTo>
                    <a:pt x="28117" y="880402"/>
                  </a:lnTo>
                  <a:lnTo>
                    <a:pt x="13347" y="840524"/>
                  </a:lnTo>
                  <a:lnTo>
                    <a:pt x="0" y="799719"/>
                  </a:lnTo>
                  <a:lnTo>
                    <a:pt x="2641" y="821143"/>
                  </a:lnTo>
                  <a:lnTo>
                    <a:pt x="11303" y="863473"/>
                  </a:lnTo>
                  <a:lnTo>
                    <a:pt x="24612" y="904951"/>
                  </a:lnTo>
                  <a:lnTo>
                    <a:pt x="58839" y="961288"/>
                  </a:lnTo>
                  <a:lnTo>
                    <a:pt x="83896" y="995921"/>
                  </a:lnTo>
                  <a:lnTo>
                    <a:pt x="109550" y="1030135"/>
                  </a:lnTo>
                  <a:lnTo>
                    <a:pt x="136105" y="1063777"/>
                  </a:lnTo>
                  <a:lnTo>
                    <a:pt x="163842" y="1096695"/>
                  </a:lnTo>
                  <a:close/>
                </a:path>
                <a:path w="817244" h="1438910">
                  <a:moveTo>
                    <a:pt x="287934" y="73533"/>
                  </a:moveTo>
                  <a:lnTo>
                    <a:pt x="258000" y="102146"/>
                  </a:lnTo>
                  <a:lnTo>
                    <a:pt x="232295" y="135153"/>
                  </a:lnTo>
                  <a:lnTo>
                    <a:pt x="212750" y="172250"/>
                  </a:lnTo>
                  <a:lnTo>
                    <a:pt x="201333" y="213118"/>
                  </a:lnTo>
                  <a:lnTo>
                    <a:pt x="197815" y="255028"/>
                  </a:lnTo>
                  <a:lnTo>
                    <a:pt x="198716" y="296849"/>
                  </a:lnTo>
                  <a:lnTo>
                    <a:pt x="202717" y="338378"/>
                  </a:lnTo>
                  <a:lnTo>
                    <a:pt x="208457" y="379437"/>
                  </a:lnTo>
                  <a:lnTo>
                    <a:pt x="214414" y="420154"/>
                  </a:lnTo>
                  <a:lnTo>
                    <a:pt x="219849" y="461010"/>
                  </a:lnTo>
                  <a:lnTo>
                    <a:pt x="224891" y="501942"/>
                  </a:lnTo>
                  <a:lnTo>
                    <a:pt x="229666" y="542836"/>
                  </a:lnTo>
                  <a:lnTo>
                    <a:pt x="231800" y="563283"/>
                  </a:lnTo>
                  <a:lnTo>
                    <a:pt x="233260" y="583603"/>
                  </a:lnTo>
                  <a:lnTo>
                    <a:pt x="233260" y="593420"/>
                  </a:lnTo>
                  <a:lnTo>
                    <a:pt x="232321" y="603491"/>
                  </a:lnTo>
                  <a:lnTo>
                    <a:pt x="218948" y="705866"/>
                  </a:lnTo>
                  <a:lnTo>
                    <a:pt x="223748" y="685749"/>
                  </a:lnTo>
                  <a:lnTo>
                    <a:pt x="236893" y="625106"/>
                  </a:lnTo>
                  <a:lnTo>
                    <a:pt x="242735" y="583488"/>
                  </a:lnTo>
                  <a:lnTo>
                    <a:pt x="242290" y="562571"/>
                  </a:lnTo>
                  <a:lnTo>
                    <a:pt x="237744" y="500532"/>
                  </a:lnTo>
                  <a:lnTo>
                    <a:pt x="233489" y="459384"/>
                  </a:lnTo>
                  <a:lnTo>
                    <a:pt x="228600" y="418287"/>
                  </a:lnTo>
                  <a:lnTo>
                    <a:pt x="223329" y="377151"/>
                  </a:lnTo>
                  <a:lnTo>
                    <a:pt x="216928" y="336550"/>
                  </a:lnTo>
                  <a:lnTo>
                    <a:pt x="212445" y="295846"/>
                  </a:lnTo>
                  <a:lnTo>
                    <a:pt x="210769" y="255193"/>
                  </a:lnTo>
                  <a:lnTo>
                    <a:pt x="212813" y="214706"/>
                  </a:lnTo>
                  <a:lnTo>
                    <a:pt x="221665" y="175653"/>
                  </a:lnTo>
                  <a:lnTo>
                    <a:pt x="238658" y="138950"/>
                  </a:lnTo>
                  <a:lnTo>
                    <a:pt x="261048" y="104736"/>
                  </a:lnTo>
                  <a:lnTo>
                    <a:pt x="274015" y="88773"/>
                  </a:lnTo>
                  <a:lnTo>
                    <a:pt x="287934" y="73533"/>
                  </a:lnTo>
                  <a:close/>
                </a:path>
                <a:path w="817244" h="1438910">
                  <a:moveTo>
                    <a:pt x="305460" y="1091603"/>
                  </a:moveTo>
                  <a:lnTo>
                    <a:pt x="296773" y="1049185"/>
                  </a:lnTo>
                  <a:lnTo>
                    <a:pt x="275196" y="1013866"/>
                  </a:lnTo>
                  <a:lnTo>
                    <a:pt x="247192" y="979538"/>
                  </a:lnTo>
                  <a:lnTo>
                    <a:pt x="219938" y="949401"/>
                  </a:lnTo>
                  <a:lnTo>
                    <a:pt x="200647" y="926592"/>
                  </a:lnTo>
                  <a:lnTo>
                    <a:pt x="190411" y="912101"/>
                  </a:lnTo>
                  <a:lnTo>
                    <a:pt x="183438" y="900887"/>
                  </a:lnTo>
                  <a:lnTo>
                    <a:pt x="176491" y="887247"/>
                  </a:lnTo>
                  <a:lnTo>
                    <a:pt x="170154" y="873556"/>
                  </a:lnTo>
                  <a:lnTo>
                    <a:pt x="166382" y="865416"/>
                  </a:lnTo>
                  <a:lnTo>
                    <a:pt x="143433" y="819238"/>
                  </a:lnTo>
                  <a:lnTo>
                    <a:pt x="129235" y="762647"/>
                  </a:lnTo>
                  <a:lnTo>
                    <a:pt x="124028" y="714248"/>
                  </a:lnTo>
                  <a:lnTo>
                    <a:pt x="123151" y="698144"/>
                  </a:lnTo>
                  <a:lnTo>
                    <a:pt x="124841" y="632040"/>
                  </a:lnTo>
                  <a:lnTo>
                    <a:pt x="125272" y="599084"/>
                  </a:lnTo>
                  <a:lnTo>
                    <a:pt x="125260" y="533184"/>
                  </a:lnTo>
                  <a:lnTo>
                    <a:pt x="119024" y="466763"/>
                  </a:lnTo>
                  <a:lnTo>
                    <a:pt x="104876" y="402031"/>
                  </a:lnTo>
                  <a:lnTo>
                    <a:pt x="95897" y="370179"/>
                  </a:lnTo>
                  <a:lnTo>
                    <a:pt x="100774" y="402844"/>
                  </a:lnTo>
                  <a:lnTo>
                    <a:pt x="105435" y="435495"/>
                  </a:lnTo>
                  <a:lnTo>
                    <a:pt x="109359" y="468122"/>
                  </a:lnTo>
                  <a:lnTo>
                    <a:pt x="112026" y="500659"/>
                  </a:lnTo>
                  <a:lnTo>
                    <a:pt x="112242" y="533222"/>
                  </a:lnTo>
                  <a:lnTo>
                    <a:pt x="111645" y="566305"/>
                  </a:lnTo>
                  <a:lnTo>
                    <a:pt x="110769" y="599300"/>
                  </a:lnTo>
                  <a:lnTo>
                    <a:pt x="110083" y="632320"/>
                  </a:lnTo>
                  <a:lnTo>
                    <a:pt x="109893" y="698195"/>
                  </a:lnTo>
                  <a:lnTo>
                    <a:pt x="115595" y="748245"/>
                  </a:lnTo>
                  <a:lnTo>
                    <a:pt x="126720" y="794156"/>
                  </a:lnTo>
                  <a:lnTo>
                    <a:pt x="150304" y="850099"/>
                  </a:lnTo>
                  <a:lnTo>
                    <a:pt x="165709" y="876147"/>
                  </a:lnTo>
                  <a:lnTo>
                    <a:pt x="163830" y="916266"/>
                  </a:lnTo>
                  <a:lnTo>
                    <a:pt x="163055" y="971181"/>
                  </a:lnTo>
                  <a:lnTo>
                    <a:pt x="165823" y="1024356"/>
                  </a:lnTo>
                  <a:lnTo>
                    <a:pt x="197713" y="1091260"/>
                  </a:lnTo>
                  <a:lnTo>
                    <a:pt x="231559" y="1131976"/>
                  </a:lnTo>
                  <a:lnTo>
                    <a:pt x="266992" y="1170381"/>
                  </a:lnTo>
                  <a:lnTo>
                    <a:pt x="294881" y="1195451"/>
                  </a:lnTo>
                  <a:lnTo>
                    <a:pt x="298170" y="1179118"/>
                  </a:lnTo>
                  <a:lnTo>
                    <a:pt x="303809" y="1139710"/>
                  </a:lnTo>
                  <a:lnTo>
                    <a:pt x="305460" y="1091603"/>
                  </a:lnTo>
                  <a:close/>
                </a:path>
                <a:path w="817244" h="1438910">
                  <a:moveTo>
                    <a:pt x="327393" y="892429"/>
                  </a:moveTo>
                  <a:lnTo>
                    <a:pt x="311277" y="839889"/>
                  </a:lnTo>
                  <a:lnTo>
                    <a:pt x="281432" y="796925"/>
                  </a:lnTo>
                  <a:lnTo>
                    <a:pt x="253987" y="764794"/>
                  </a:lnTo>
                  <a:lnTo>
                    <a:pt x="232981" y="741400"/>
                  </a:lnTo>
                  <a:lnTo>
                    <a:pt x="222427" y="724623"/>
                  </a:lnTo>
                  <a:lnTo>
                    <a:pt x="217131" y="705713"/>
                  </a:lnTo>
                  <a:lnTo>
                    <a:pt x="210185" y="721131"/>
                  </a:lnTo>
                  <a:lnTo>
                    <a:pt x="196608" y="759485"/>
                  </a:lnTo>
                  <a:lnTo>
                    <a:pt x="187299" y="808939"/>
                  </a:lnTo>
                  <a:lnTo>
                    <a:pt x="193116" y="857643"/>
                  </a:lnTo>
                  <a:lnTo>
                    <a:pt x="217436" y="903274"/>
                  </a:lnTo>
                  <a:lnTo>
                    <a:pt x="250507" y="946734"/>
                  </a:lnTo>
                  <a:lnTo>
                    <a:pt x="283489" y="981075"/>
                  </a:lnTo>
                  <a:lnTo>
                    <a:pt x="307568" y="999337"/>
                  </a:lnTo>
                  <a:lnTo>
                    <a:pt x="313715" y="983640"/>
                  </a:lnTo>
                  <a:lnTo>
                    <a:pt x="324269" y="944168"/>
                  </a:lnTo>
                  <a:lnTo>
                    <a:pt x="327393" y="892429"/>
                  </a:lnTo>
                  <a:close/>
                </a:path>
                <a:path w="817244" h="1438910">
                  <a:moveTo>
                    <a:pt x="491782" y="1165072"/>
                  </a:moveTo>
                  <a:lnTo>
                    <a:pt x="487413" y="1140180"/>
                  </a:lnTo>
                  <a:lnTo>
                    <a:pt x="477329" y="1097661"/>
                  </a:lnTo>
                  <a:lnTo>
                    <a:pt x="448614" y="1117028"/>
                  </a:lnTo>
                  <a:lnTo>
                    <a:pt x="426250" y="1128293"/>
                  </a:lnTo>
                  <a:lnTo>
                    <a:pt x="364096" y="1158189"/>
                  </a:lnTo>
                  <a:lnTo>
                    <a:pt x="334098" y="1183068"/>
                  </a:lnTo>
                  <a:lnTo>
                    <a:pt x="306501" y="1229487"/>
                  </a:lnTo>
                  <a:lnTo>
                    <a:pt x="312305" y="1261668"/>
                  </a:lnTo>
                  <a:lnTo>
                    <a:pt x="330796" y="1316494"/>
                  </a:lnTo>
                  <a:lnTo>
                    <a:pt x="349707" y="1306220"/>
                  </a:lnTo>
                  <a:lnTo>
                    <a:pt x="378002" y="1295527"/>
                  </a:lnTo>
                  <a:lnTo>
                    <a:pt x="425488" y="1276959"/>
                  </a:lnTo>
                  <a:lnTo>
                    <a:pt x="458863" y="1246352"/>
                  </a:lnTo>
                  <a:lnTo>
                    <a:pt x="486930" y="1200480"/>
                  </a:lnTo>
                  <a:lnTo>
                    <a:pt x="491312" y="1181950"/>
                  </a:lnTo>
                  <a:lnTo>
                    <a:pt x="491782" y="1165072"/>
                  </a:lnTo>
                  <a:close/>
                </a:path>
                <a:path w="817244" h="1438910">
                  <a:moveTo>
                    <a:pt x="494614" y="1299108"/>
                  </a:moveTo>
                  <a:lnTo>
                    <a:pt x="493331" y="1285913"/>
                  </a:lnTo>
                  <a:lnTo>
                    <a:pt x="488924" y="1270127"/>
                  </a:lnTo>
                  <a:lnTo>
                    <a:pt x="486308" y="1273225"/>
                  </a:lnTo>
                  <a:lnTo>
                    <a:pt x="477926" y="1281798"/>
                  </a:lnTo>
                  <a:lnTo>
                    <a:pt x="462915" y="1294853"/>
                  </a:lnTo>
                  <a:lnTo>
                    <a:pt x="440461" y="1311351"/>
                  </a:lnTo>
                  <a:lnTo>
                    <a:pt x="414934" y="1324495"/>
                  </a:lnTo>
                  <a:lnTo>
                    <a:pt x="360934" y="1343304"/>
                  </a:lnTo>
                  <a:lnTo>
                    <a:pt x="337464" y="1355686"/>
                  </a:lnTo>
                  <a:lnTo>
                    <a:pt x="321157" y="1368285"/>
                  </a:lnTo>
                  <a:lnTo>
                    <a:pt x="312331" y="1381137"/>
                  </a:lnTo>
                  <a:lnTo>
                    <a:pt x="307924" y="1402016"/>
                  </a:lnTo>
                  <a:lnTo>
                    <a:pt x="304901" y="1438694"/>
                  </a:lnTo>
                  <a:lnTo>
                    <a:pt x="324154" y="1433512"/>
                  </a:lnTo>
                  <a:lnTo>
                    <a:pt x="353415" y="1430489"/>
                  </a:lnTo>
                  <a:lnTo>
                    <a:pt x="414718" y="1422311"/>
                  </a:lnTo>
                  <a:lnTo>
                    <a:pt x="459701" y="1399667"/>
                  </a:lnTo>
                  <a:lnTo>
                    <a:pt x="487146" y="1346288"/>
                  </a:lnTo>
                  <a:lnTo>
                    <a:pt x="492607" y="1316850"/>
                  </a:lnTo>
                  <a:lnTo>
                    <a:pt x="494614" y="1299108"/>
                  </a:lnTo>
                  <a:close/>
                </a:path>
                <a:path w="817244" h="1438910">
                  <a:moveTo>
                    <a:pt x="506069" y="981748"/>
                  </a:moveTo>
                  <a:lnTo>
                    <a:pt x="502767" y="961161"/>
                  </a:lnTo>
                  <a:lnTo>
                    <a:pt x="493001" y="928801"/>
                  </a:lnTo>
                  <a:lnTo>
                    <a:pt x="476592" y="941946"/>
                  </a:lnTo>
                  <a:lnTo>
                    <a:pt x="457708" y="950734"/>
                  </a:lnTo>
                  <a:lnTo>
                    <a:pt x="391769" y="971969"/>
                  </a:lnTo>
                  <a:lnTo>
                    <a:pt x="352132" y="991222"/>
                  </a:lnTo>
                  <a:lnTo>
                    <a:pt x="309664" y="1031570"/>
                  </a:lnTo>
                  <a:lnTo>
                    <a:pt x="313817" y="1064793"/>
                  </a:lnTo>
                  <a:lnTo>
                    <a:pt x="332447" y="1123200"/>
                  </a:lnTo>
                  <a:lnTo>
                    <a:pt x="349211" y="1115568"/>
                  </a:lnTo>
                  <a:lnTo>
                    <a:pt x="378955" y="1106982"/>
                  </a:lnTo>
                  <a:lnTo>
                    <a:pt x="432816" y="1091171"/>
                  </a:lnTo>
                  <a:lnTo>
                    <a:pt x="463816" y="1068514"/>
                  </a:lnTo>
                  <a:lnTo>
                    <a:pt x="493522" y="1022870"/>
                  </a:lnTo>
                  <a:lnTo>
                    <a:pt x="502970" y="999388"/>
                  </a:lnTo>
                  <a:lnTo>
                    <a:pt x="506069" y="981748"/>
                  </a:lnTo>
                  <a:close/>
                </a:path>
                <a:path w="817244" h="1438910">
                  <a:moveTo>
                    <a:pt x="538378" y="0"/>
                  </a:moveTo>
                  <a:lnTo>
                    <a:pt x="495922" y="57759"/>
                  </a:lnTo>
                  <a:lnTo>
                    <a:pt x="466267" y="123507"/>
                  </a:lnTo>
                  <a:lnTo>
                    <a:pt x="448208" y="193370"/>
                  </a:lnTo>
                  <a:lnTo>
                    <a:pt x="437464" y="264464"/>
                  </a:lnTo>
                  <a:lnTo>
                    <a:pt x="432676" y="336130"/>
                  </a:lnTo>
                  <a:lnTo>
                    <a:pt x="432054" y="372046"/>
                  </a:lnTo>
                  <a:lnTo>
                    <a:pt x="433146" y="408051"/>
                  </a:lnTo>
                  <a:lnTo>
                    <a:pt x="434936" y="425894"/>
                  </a:lnTo>
                  <a:lnTo>
                    <a:pt x="435914" y="443509"/>
                  </a:lnTo>
                  <a:lnTo>
                    <a:pt x="436194" y="461111"/>
                  </a:lnTo>
                  <a:lnTo>
                    <a:pt x="435927" y="478878"/>
                  </a:lnTo>
                  <a:lnTo>
                    <a:pt x="435432" y="493979"/>
                  </a:lnTo>
                  <a:lnTo>
                    <a:pt x="430276" y="538975"/>
                  </a:lnTo>
                  <a:lnTo>
                    <a:pt x="396049" y="583717"/>
                  </a:lnTo>
                  <a:lnTo>
                    <a:pt x="365607" y="610819"/>
                  </a:lnTo>
                  <a:lnTo>
                    <a:pt x="332981" y="643039"/>
                  </a:lnTo>
                  <a:lnTo>
                    <a:pt x="306793" y="679716"/>
                  </a:lnTo>
                  <a:lnTo>
                    <a:pt x="298488" y="722896"/>
                  </a:lnTo>
                  <a:lnTo>
                    <a:pt x="306666" y="767283"/>
                  </a:lnTo>
                  <a:lnTo>
                    <a:pt x="320586" y="801357"/>
                  </a:lnTo>
                  <a:lnTo>
                    <a:pt x="329501" y="813562"/>
                  </a:lnTo>
                  <a:lnTo>
                    <a:pt x="366064" y="779221"/>
                  </a:lnTo>
                  <a:lnTo>
                    <a:pt x="399719" y="743216"/>
                  </a:lnTo>
                  <a:lnTo>
                    <a:pt x="425996" y="706501"/>
                  </a:lnTo>
                  <a:lnTo>
                    <a:pt x="440436" y="670001"/>
                  </a:lnTo>
                  <a:lnTo>
                    <a:pt x="442988" y="632853"/>
                  </a:lnTo>
                  <a:lnTo>
                    <a:pt x="440067" y="593090"/>
                  </a:lnTo>
                  <a:lnTo>
                    <a:pt x="435063" y="559257"/>
                  </a:lnTo>
                  <a:lnTo>
                    <a:pt x="431330" y="539927"/>
                  </a:lnTo>
                  <a:lnTo>
                    <a:pt x="435762" y="525145"/>
                  </a:lnTo>
                  <a:lnTo>
                    <a:pt x="443280" y="479323"/>
                  </a:lnTo>
                  <a:lnTo>
                    <a:pt x="445452" y="425310"/>
                  </a:lnTo>
                  <a:lnTo>
                    <a:pt x="444703" y="407543"/>
                  </a:lnTo>
                  <a:lnTo>
                    <a:pt x="445020" y="372186"/>
                  </a:lnTo>
                  <a:lnTo>
                    <a:pt x="448881" y="301345"/>
                  </a:lnTo>
                  <a:lnTo>
                    <a:pt x="456425" y="230860"/>
                  </a:lnTo>
                  <a:lnTo>
                    <a:pt x="468566" y="161163"/>
                  </a:lnTo>
                  <a:lnTo>
                    <a:pt x="488505" y="93649"/>
                  </a:lnTo>
                  <a:lnTo>
                    <a:pt x="518833" y="29756"/>
                  </a:lnTo>
                  <a:lnTo>
                    <a:pt x="538378" y="0"/>
                  </a:lnTo>
                  <a:close/>
                </a:path>
                <a:path w="817244" h="1438910">
                  <a:moveTo>
                    <a:pt x="674535" y="903401"/>
                  </a:moveTo>
                  <a:lnTo>
                    <a:pt x="659828" y="913955"/>
                  </a:lnTo>
                  <a:lnTo>
                    <a:pt x="616889" y="946569"/>
                  </a:lnTo>
                  <a:lnTo>
                    <a:pt x="598360" y="960234"/>
                  </a:lnTo>
                  <a:lnTo>
                    <a:pt x="558050" y="987653"/>
                  </a:lnTo>
                  <a:lnTo>
                    <a:pt x="517398" y="1024432"/>
                  </a:lnTo>
                  <a:lnTo>
                    <a:pt x="492086" y="1063205"/>
                  </a:lnTo>
                  <a:lnTo>
                    <a:pt x="483781" y="1078776"/>
                  </a:lnTo>
                  <a:lnTo>
                    <a:pt x="479183" y="1086396"/>
                  </a:lnTo>
                  <a:lnTo>
                    <a:pt x="474205" y="1093838"/>
                  </a:lnTo>
                  <a:lnTo>
                    <a:pt x="468884" y="1101102"/>
                  </a:lnTo>
                  <a:lnTo>
                    <a:pt x="475894" y="1095311"/>
                  </a:lnTo>
                  <a:lnTo>
                    <a:pt x="509117" y="1052487"/>
                  </a:lnTo>
                  <a:lnTo>
                    <a:pt x="514553" y="1046035"/>
                  </a:lnTo>
                  <a:lnTo>
                    <a:pt x="553427" y="1010551"/>
                  </a:lnTo>
                  <a:lnTo>
                    <a:pt x="600062" y="974750"/>
                  </a:lnTo>
                  <a:lnTo>
                    <a:pt x="605396" y="971778"/>
                  </a:lnTo>
                  <a:lnTo>
                    <a:pt x="615429" y="963663"/>
                  </a:lnTo>
                  <a:lnTo>
                    <a:pt x="637387" y="942911"/>
                  </a:lnTo>
                  <a:lnTo>
                    <a:pt x="650151" y="930135"/>
                  </a:lnTo>
                  <a:lnTo>
                    <a:pt x="662546" y="916990"/>
                  </a:lnTo>
                  <a:lnTo>
                    <a:pt x="674535" y="903401"/>
                  </a:lnTo>
                  <a:close/>
                </a:path>
                <a:path w="817244" h="1438910">
                  <a:moveTo>
                    <a:pt x="791756" y="288531"/>
                  </a:moveTo>
                  <a:lnTo>
                    <a:pt x="725512" y="319278"/>
                  </a:lnTo>
                  <a:lnTo>
                    <a:pt x="668413" y="366141"/>
                  </a:lnTo>
                  <a:lnTo>
                    <a:pt x="645147" y="407644"/>
                  </a:lnTo>
                  <a:lnTo>
                    <a:pt x="620877" y="504913"/>
                  </a:lnTo>
                  <a:lnTo>
                    <a:pt x="605345" y="575868"/>
                  </a:lnTo>
                  <a:lnTo>
                    <a:pt x="596887" y="610984"/>
                  </a:lnTo>
                  <a:lnTo>
                    <a:pt x="580859" y="662305"/>
                  </a:lnTo>
                  <a:lnTo>
                    <a:pt x="557860" y="710565"/>
                  </a:lnTo>
                  <a:lnTo>
                    <a:pt x="530085" y="747052"/>
                  </a:lnTo>
                  <a:lnTo>
                    <a:pt x="502119" y="762203"/>
                  </a:lnTo>
                  <a:lnTo>
                    <a:pt x="460159" y="772744"/>
                  </a:lnTo>
                  <a:lnTo>
                    <a:pt x="411073" y="790448"/>
                  </a:lnTo>
                  <a:lnTo>
                    <a:pt x="371906" y="815428"/>
                  </a:lnTo>
                  <a:lnTo>
                    <a:pt x="350266" y="838911"/>
                  </a:lnTo>
                  <a:lnTo>
                    <a:pt x="341464" y="859929"/>
                  </a:lnTo>
                  <a:lnTo>
                    <a:pt x="344017" y="890358"/>
                  </a:lnTo>
                  <a:lnTo>
                    <a:pt x="356514" y="942060"/>
                  </a:lnTo>
                  <a:lnTo>
                    <a:pt x="376809" y="932624"/>
                  </a:lnTo>
                  <a:lnTo>
                    <a:pt x="411861" y="923251"/>
                  </a:lnTo>
                  <a:lnTo>
                    <a:pt x="449059" y="913942"/>
                  </a:lnTo>
                  <a:lnTo>
                    <a:pt x="490842" y="893648"/>
                  </a:lnTo>
                  <a:lnTo>
                    <a:pt x="510578" y="859853"/>
                  </a:lnTo>
                  <a:lnTo>
                    <a:pt x="520509" y="813943"/>
                  </a:lnTo>
                  <a:lnTo>
                    <a:pt x="521423" y="791184"/>
                  </a:lnTo>
                  <a:lnTo>
                    <a:pt x="520915" y="772236"/>
                  </a:lnTo>
                  <a:lnTo>
                    <a:pt x="520090" y="760666"/>
                  </a:lnTo>
                  <a:lnTo>
                    <a:pt x="532041" y="750239"/>
                  </a:lnTo>
                  <a:lnTo>
                    <a:pt x="564565" y="715022"/>
                  </a:lnTo>
                  <a:lnTo>
                    <a:pt x="590956" y="666343"/>
                  </a:lnTo>
                  <a:lnTo>
                    <a:pt x="609460" y="614349"/>
                  </a:lnTo>
                  <a:lnTo>
                    <a:pt x="635482" y="508228"/>
                  </a:lnTo>
                  <a:lnTo>
                    <a:pt x="651357" y="437426"/>
                  </a:lnTo>
                  <a:lnTo>
                    <a:pt x="657758" y="411187"/>
                  </a:lnTo>
                  <a:lnTo>
                    <a:pt x="677278" y="373291"/>
                  </a:lnTo>
                  <a:lnTo>
                    <a:pt x="715086" y="336029"/>
                  </a:lnTo>
                  <a:lnTo>
                    <a:pt x="759777" y="305701"/>
                  </a:lnTo>
                  <a:lnTo>
                    <a:pt x="775589" y="296849"/>
                  </a:lnTo>
                  <a:lnTo>
                    <a:pt x="791756" y="288531"/>
                  </a:lnTo>
                  <a:close/>
                </a:path>
                <a:path w="817244" h="1438910">
                  <a:moveTo>
                    <a:pt x="816724" y="489394"/>
                  </a:moveTo>
                  <a:lnTo>
                    <a:pt x="756158" y="523138"/>
                  </a:lnTo>
                  <a:lnTo>
                    <a:pt x="720077" y="547585"/>
                  </a:lnTo>
                  <a:lnTo>
                    <a:pt x="691489" y="582282"/>
                  </a:lnTo>
                  <a:lnTo>
                    <a:pt x="667270" y="628573"/>
                  </a:lnTo>
                  <a:lnTo>
                    <a:pt x="646963" y="677506"/>
                  </a:lnTo>
                  <a:lnTo>
                    <a:pt x="642988" y="694575"/>
                  </a:lnTo>
                  <a:lnTo>
                    <a:pt x="638759" y="711111"/>
                  </a:lnTo>
                  <a:lnTo>
                    <a:pt x="624128" y="760463"/>
                  </a:lnTo>
                  <a:lnTo>
                    <a:pt x="609269" y="799668"/>
                  </a:lnTo>
                  <a:lnTo>
                    <a:pt x="586155" y="835152"/>
                  </a:lnTo>
                  <a:lnTo>
                    <a:pt x="552424" y="872629"/>
                  </a:lnTo>
                  <a:lnTo>
                    <a:pt x="498017" y="915276"/>
                  </a:lnTo>
                  <a:lnTo>
                    <a:pt x="512940" y="906462"/>
                  </a:lnTo>
                  <a:lnTo>
                    <a:pt x="556831" y="878535"/>
                  </a:lnTo>
                  <a:lnTo>
                    <a:pt x="594550" y="841514"/>
                  </a:lnTo>
                  <a:lnTo>
                    <a:pt x="620483" y="805980"/>
                  </a:lnTo>
                  <a:lnTo>
                    <a:pt x="642645" y="748309"/>
                  </a:lnTo>
                  <a:lnTo>
                    <a:pt x="657580" y="698157"/>
                  </a:lnTo>
                  <a:lnTo>
                    <a:pt x="661098" y="681482"/>
                  </a:lnTo>
                  <a:lnTo>
                    <a:pt x="666318" y="665645"/>
                  </a:lnTo>
                  <a:lnTo>
                    <a:pt x="686943" y="618896"/>
                  </a:lnTo>
                  <a:lnTo>
                    <a:pt x="710501" y="573328"/>
                  </a:lnTo>
                  <a:lnTo>
                    <a:pt x="746480" y="539457"/>
                  </a:lnTo>
                  <a:lnTo>
                    <a:pt x="774166" y="519074"/>
                  </a:lnTo>
                  <a:lnTo>
                    <a:pt x="816724" y="489394"/>
                  </a:lnTo>
                  <a:close/>
                </a:path>
              </a:pathLst>
            </a:custGeom>
            <a:solidFill>
              <a:srgbClr val="C1AB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0108" y="1575323"/>
              <a:ext cx="3736692" cy="1423827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816080" y="1634873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Мария 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76120" y="2420888"/>
            <a:ext cx="4680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8(985)990-20-32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mariya.maksimova@agri-tek.ru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4481" y="0"/>
            <a:ext cx="10093968" cy="6858000"/>
            <a:chOff x="16115" y="6025"/>
            <a:chExt cx="10482254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5" t="7919" r="-231" b="9716"/>
            <a:stretch/>
          </p:blipFill>
          <p:spPr>
            <a:xfrm>
              <a:off x="16115" y="6025"/>
              <a:ext cx="10482254" cy="6858000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663952" y="6426237"/>
              <a:ext cx="309634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75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59896" y="6309320"/>
            <a:ext cx="316835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7ADBCF-87E1-9F45-3E9D-1CE7EB4E4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243" r="-14900" b="-1"/>
          <a:stretch/>
        </p:blipFill>
        <p:spPr>
          <a:xfrm>
            <a:off x="0" y="-27383"/>
            <a:ext cx="1221668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35360" y="116632"/>
            <a:ext cx="11639374" cy="6565437"/>
            <a:chOff x="380027" y="260648"/>
            <a:chExt cx="11639374" cy="656543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767408" y="260648"/>
              <a:ext cx="38633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400" b="1" dirty="0" smtClean="0">
                  <a:solidFill>
                    <a:srgbClr val="46228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Ассортимент от YARA</a:t>
              </a:r>
              <a:endParaRPr lang="ru-RU" sz="24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575720" y="3861048"/>
              <a:ext cx="6096000" cy="16435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ru-RU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r>
                <a:rPr lang="ru-RU" altLang="ru-RU" dirty="0" smtClean="0">
                  <a:solidFill>
                    <a:srgbClr val="000066"/>
                  </a:solidFill>
                </a:rPr>
                <a:t> </a:t>
              </a:r>
              <a:endParaRPr lang="ru-RU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ru-RU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en-US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en-US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en-US" altLang="ru-RU" dirty="0">
                <a:solidFill>
                  <a:srgbClr val="000066"/>
                </a:solidFill>
              </a:endParaRPr>
            </a:p>
            <a:p>
              <a:pPr>
                <a:lnSpc>
                  <a:spcPct val="80000"/>
                </a:lnSpc>
                <a:spcBef>
                  <a:spcPct val="0"/>
                </a:spcBef>
              </a:pPr>
              <a:endParaRPr lang="en-US" altLang="ru-RU" dirty="0">
                <a:solidFill>
                  <a:srgbClr val="000066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80027" y="962941"/>
              <a:ext cx="7920880" cy="58631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900" b="1" dirty="0" err="1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Кальцинит</a:t>
              </a:r>
              <a:r>
                <a:rPr 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кальциевая селитра для закрытого грунта</a:t>
              </a:r>
              <a:r>
                <a:rPr 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Норвегия</a:t>
              </a:r>
            </a:p>
            <a:p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Комплексные </a:t>
              </a:r>
              <a:r>
                <a:rPr lang="ru-RU" altLang="ru-RU" sz="1900" b="1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водорастворимые </a:t>
              </a:r>
              <a:r>
                <a:rPr lang="ru-RU" alt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удобрения </a:t>
              </a:r>
              <a:r>
                <a:rPr lang="en-US" alt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</a:t>
              </a:r>
              <a:r>
                <a:rPr lang="ru-RU" altLang="ru-RU" sz="1900" b="1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endParaRPr lang="en-US" altLang="ru-RU" sz="1900" b="1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9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</a:t>
              </a:r>
              <a:r>
                <a:rPr lang="en-US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18-18-18</a:t>
              </a:r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Специальный</a:t>
              </a:r>
              <a:endParaRPr lang="en-US" alt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 3-11-38</a:t>
              </a:r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Коричневый</a:t>
              </a:r>
              <a:endParaRPr lang="en-US" alt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 </a:t>
              </a:r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6-12-36 Оранжевый</a:t>
              </a:r>
              <a:endParaRPr lang="en-US" alt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 </a:t>
              </a:r>
              <a:r>
                <a:rPr lang="en-US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7,5-12-36 </a:t>
              </a:r>
              <a:r>
                <a:rPr lang="ru-RU" altLang="ru-RU" sz="1900" dirty="0" err="1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Скарлет</a:t>
              </a:r>
              <a:endParaRPr lang="ru-RU" alt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KRISTALON </a:t>
              </a:r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14-11-31  </a:t>
              </a:r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Огуречный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/>
              <a:r>
                <a:rPr lang="ru-RU" altLang="ru-RU" sz="1900" b="1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Простые </a:t>
              </a:r>
              <a:r>
                <a:rPr lang="ru-RU" altLang="ru-RU" sz="1900" b="1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удобрения серии </a:t>
              </a:r>
              <a:r>
                <a:rPr lang="ru-RU" altLang="ru-RU" sz="1900" b="1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Криста</a:t>
              </a:r>
            </a:p>
            <a:p>
              <a:pPr lvl="0"/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Криста-К </a:t>
              </a:r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(калийная селитра</a:t>
              </a:r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Криста-СОП (сульфат калия</a:t>
              </a:r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Криста МКР (</a:t>
              </a:r>
              <a:r>
                <a:rPr lang="ru-RU" altLang="ru-RU" sz="1900" dirty="0" err="1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монокалий</a:t>
              </a:r>
              <a:r>
                <a:rPr lang="ru-RU" alt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фосфат</a:t>
              </a:r>
              <a:r>
                <a:rPr lang="ru-RU" alt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r>
                <a:rPr lang="en-US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Krista </a:t>
              </a:r>
              <a:r>
                <a:rPr lang="en-US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 ( </a:t>
              </a:r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Нитрат магния </a:t>
              </a:r>
              <a:r>
                <a:rPr 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endParaRPr lang="ru-RU" sz="1900" dirty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900" b="1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Рексолины </a:t>
              </a:r>
            </a:p>
            <a:p>
              <a:r>
                <a:rPr 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водорастворимые </a:t>
              </a:r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микроэлементы в </a:t>
              </a:r>
              <a:endParaRPr lang="ru-RU" sz="1900" dirty="0" smtClean="0">
                <a:solidFill>
                  <a:srgbClr val="08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1900" dirty="0" smtClean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хелатной </a:t>
              </a:r>
              <a:r>
                <a:rPr lang="ru-RU" sz="1900" dirty="0">
                  <a:solidFill>
                    <a:srgbClr val="081F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форме</a:t>
              </a:r>
            </a:p>
            <a:p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23" descr="yara-kristal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" t="-1386" b="1"/>
            <a:stretch/>
          </p:blipFill>
          <p:spPr bwMode="auto">
            <a:xfrm>
              <a:off x="4630790" y="3636393"/>
              <a:ext cx="7388611" cy="262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21" b="986"/>
            <a:stretch/>
          </p:blipFill>
          <p:spPr>
            <a:xfrm>
              <a:off x="6623720" y="1070280"/>
              <a:ext cx="1610713" cy="2601863"/>
            </a:xfrm>
            <a:prstGeom prst="rect">
              <a:avLst/>
            </a:prstGeom>
          </p:spPr>
        </p:pic>
        <p:pic>
          <p:nvPicPr>
            <p:cNvPr id="9" name="Picture 10" descr="http://www.yara.ru/NR/rdonlyres/128A76D8-AC00-442E-8277-5893BF9C4C74/0/YaraLivaCalcini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81" y="678882"/>
              <a:ext cx="1728192" cy="3129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hape 41">
            <a:extLst>
              <a:ext uri="{FF2B5EF4-FFF2-40B4-BE49-F238E27FC236}">
                <a16:creationId xmlns:a16="http://schemas.microsoft.com/office/drawing/2014/main" id="{45C0F970-3935-B2C8-A774-63855BD7E8C5}"/>
              </a:ext>
            </a:extLst>
          </p:cNvPr>
          <p:cNvSpPr/>
          <p:nvPr/>
        </p:nvSpPr>
        <p:spPr>
          <a:xfrm flipV="1">
            <a:off x="0" y="578297"/>
            <a:ext cx="4439816" cy="0"/>
          </a:xfrm>
          <a:prstGeom prst="line">
            <a:avLst/>
          </a:prstGeom>
          <a:noFill/>
          <a:ln w="25400" cap="flat">
            <a:solidFill>
              <a:srgbClr val="0046A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algn="l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4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416" t="31065" r="20667" b="18501"/>
          <a:stretch/>
        </p:blipFill>
        <p:spPr>
          <a:xfrm>
            <a:off x="767408" y="1008763"/>
            <a:ext cx="9793088" cy="5453824"/>
          </a:xfrm>
          <a:prstGeom prst="rect">
            <a:avLst/>
          </a:prstGeom>
        </p:spPr>
      </p:pic>
      <p:sp>
        <p:nvSpPr>
          <p:cNvPr id="15" name="object 2"/>
          <p:cNvSpPr/>
          <p:nvPr/>
        </p:nvSpPr>
        <p:spPr>
          <a:xfrm>
            <a:off x="1631504" y="734748"/>
            <a:ext cx="8496944" cy="548029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r>
              <a:rPr lang="ru-RU" b="1" spc="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</a:t>
            </a:r>
            <a:r>
              <a:rPr lang="ru-RU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4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МАКРОЭЛЕМЕНТОВ</a:t>
            </a:r>
            <a:r>
              <a:rPr lang="ru-RU" b="1" spc="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ФАЗАМ</a:t>
            </a:r>
            <a:r>
              <a:rPr lang="ru-RU" b="1" spc="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C2883EF4-D282-AC42-DDD9-F8ABB66DD6A9}"/>
              </a:ext>
            </a:extLst>
          </p:cNvPr>
          <p:cNvSpPr txBox="1"/>
          <p:nvPr/>
        </p:nvSpPr>
        <p:spPr>
          <a:xfrm>
            <a:off x="4511824" y="908720"/>
            <a:ext cx="5137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ФЕРТИКА </a:t>
            </a:r>
            <a:r>
              <a:rPr lang="ru-RU" sz="2800" b="1" dirty="0" smtClean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УНИВЕРСАЛ-2</a:t>
            </a:r>
            <a:endParaRPr lang="ru-RU" sz="2800" b="1" dirty="0">
              <a:solidFill>
                <a:srgbClr val="4622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NPK </a:t>
            </a:r>
            <a:r>
              <a:rPr lang="en-US" sz="28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8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:8:14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1F4547-AAFA-D8F5-0F08-5A848A11D057}"/>
              </a:ext>
            </a:extLst>
          </p:cNvPr>
          <p:cNvSpPr txBox="1"/>
          <p:nvPr/>
        </p:nvSpPr>
        <p:spPr>
          <a:xfrm>
            <a:off x="3985536" y="2102728"/>
            <a:ext cx="77990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Комплексное гранулированное удобрение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Рекомендуется для выращивания овощных, зеленных, плодово-ягодных культур, декоративных, хвойных деревьев и кустарников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• Содержит все необходимые для питания растений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 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микроэлементы в оптимальном соотношении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Без хлора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Не подкисляет почву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Способствует хорошему росту растений и получению высокого урожая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5" y="908720"/>
            <a:ext cx="3355498" cy="5058665"/>
          </a:xfrm>
          <a:prstGeom prst="rect">
            <a:avLst/>
          </a:prstGeom>
        </p:spPr>
      </p:pic>
      <p:sp>
        <p:nvSpPr>
          <p:cNvPr id="11" name="object 2"/>
          <p:cNvSpPr/>
          <p:nvPr/>
        </p:nvSpPr>
        <p:spPr>
          <a:xfrm>
            <a:off x="7019" y="156293"/>
            <a:ext cx="6088981" cy="463925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r>
              <a:rPr lang="ru-RU" b="1" spc="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ГРАНУЛИРОВАННЫЕ</a:t>
            </a:r>
            <a:r>
              <a:rPr lang="ru-RU" b="1" spc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</a:t>
            </a:r>
            <a:r>
              <a:rPr lang="ru-RU" b="1" spc="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FERTIKA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t="44231" r="24796" b="15715"/>
          <a:stretch/>
        </p:blipFill>
        <p:spPr>
          <a:xfrm>
            <a:off x="1631504" y="4003453"/>
            <a:ext cx="1828489" cy="1782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7249" t="84077" r="39137" b="8460"/>
          <a:stretch/>
        </p:blipFill>
        <p:spPr>
          <a:xfrm>
            <a:off x="3567390" y="5775587"/>
            <a:ext cx="8219511" cy="10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74965" y="751318"/>
            <a:ext cx="408956" cy="493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37353" y="2552788"/>
            <a:ext cx="7402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(гранулы обработанные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антислёживателем).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Гранулы не пылят, а значит, удобрение легче вносить в почву и дозировать.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продолжительность действия позволяет уменьшить количество подкормок, что существенно облегчает труд работников сельского хозяйства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ОДНОРОДНАЯ ГРАНУЛОМЕТРИЯ </a:t>
            </a:r>
            <a:endParaRPr lang="ru-RU" b="1" dirty="0" smtClean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Микроэлементы равномерно присутствуют на гранулах</a:t>
            </a:r>
            <a:endParaRPr lang="ru-RU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7353" y="1381268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закладке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насаждений и ежегодно ранней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рекомендуется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поверхностное внесение гранулированного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удобрения </a:t>
            </a:r>
            <a:r>
              <a:rPr lang="ru-RU" sz="20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Универсал-2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норме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200-400 кг/га</a:t>
            </a:r>
          </a:p>
        </p:txBody>
      </p:sp>
      <p:pic>
        <p:nvPicPr>
          <p:cNvPr id="9" name="object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844823"/>
            <a:ext cx="3024336" cy="3016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bject 2"/>
          <p:cNvSpPr/>
          <p:nvPr/>
        </p:nvSpPr>
        <p:spPr>
          <a:xfrm>
            <a:off x="0" y="234655"/>
            <a:ext cx="4438259" cy="516663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r>
              <a:rPr lang="ru-RU" sz="24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</a:t>
            </a:r>
            <a:r>
              <a:rPr lang="ru-RU" sz="2400" b="1" dirty="0">
                <a:solidFill>
                  <a:srgbClr val="462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39297" r="19946" b="10322"/>
          <a:stretch/>
        </p:blipFill>
        <p:spPr>
          <a:xfrm>
            <a:off x="620699" y="1586758"/>
            <a:ext cx="3461770" cy="35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331" y="1093499"/>
            <a:ext cx="2206324" cy="2806220"/>
          </a:xfrm>
          <a:prstGeom prst="rect">
            <a:avLst/>
          </a:prstGeom>
          <a:effectLst>
            <a:innerShdw blurRad="266700" dist="50800" dir="54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221" y="1018603"/>
            <a:ext cx="6060708" cy="2948241"/>
          </a:xfrm>
          <a:prstGeom prst="rect">
            <a:avLst/>
          </a:prstGeom>
          <a:effectLst>
            <a:innerShdw blurRad="266700" dist="50800" dir="54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064" y="997243"/>
            <a:ext cx="2174815" cy="2941236"/>
          </a:xfrm>
          <a:prstGeom prst="rect">
            <a:avLst/>
          </a:prstGeom>
          <a:effectLst>
            <a:innerShdw blurRad="266700" dist="50800" dir="5400000">
              <a:prstClr val="black">
                <a:alpha val="50000"/>
              </a:prstClr>
            </a:innerShdw>
          </a:effectLst>
        </p:spPr>
      </p:pic>
      <p:pic>
        <p:nvPicPr>
          <p:cNvPr id="37" name="object 12"/>
          <p:cNvPicPr/>
          <p:nvPr/>
        </p:nvPicPr>
        <p:blipFill rotWithShape="1">
          <a:blip r:embed="rId5" cstate="print"/>
          <a:srcRect l="1304" t="25900" r="852" b="9349"/>
          <a:stretch/>
        </p:blipFill>
        <p:spPr>
          <a:xfrm>
            <a:off x="6588693" y="3995210"/>
            <a:ext cx="5099624" cy="1989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t="-4636" r="910" b="4298"/>
          <a:stretch/>
        </p:blipFill>
        <p:spPr>
          <a:xfrm>
            <a:off x="3343486" y="3995210"/>
            <a:ext cx="2941578" cy="1989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0" y="3956963"/>
            <a:ext cx="2673967" cy="2006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object 3"/>
          <p:cNvSpPr/>
          <p:nvPr/>
        </p:nvSpPr>
        <p:spPr>
          <a:xfrm>
            <a:off x="392510" y="6125355"/>
            <a:ext cx="2710346" cy="579862"/>
          </a:xfrm>
          <a:custGeom>
            <a:avLst/>
            <a:gdLst/>
            <a:ahLst/>
            <a:cxnLst/>
            <a:rect l="l" t="t" r="r" b="b"/>
            <a:pathLst>
              <a:path w="1778635" h="523240">
                <a:moveTo>
                  <a:pt x="1670405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1670405" y="522744"/>
                </a:lnTo>
                <a:lnTo>
                  <a:pt x="1712441" y="514258"/>
                </a:lnTo>
                <a:lnTo>
                  <a:pt x="1746770" y="491115"/>
                </a:lnTo>
                <a:lnTo>
                  <a:pt x="1769918" y="456790"/>
                </a:lnTo>
                <a:lnTo>
                  <a:pt x="1778406" y="414756"/>
                </a:lnTo>
                <a:lnTo>
                  <a:pt x="1778406" y="108000"/>
                </a:lnTo>
                <a:lnTo>
                  <a:pt x="1769918" y="65960"/>
                </a:lnTo>
                <a:lnTo>
                  <a:pt x="1746770" y="31630"/>
                </a:lnTo>
                <a:lnTo>
                  <a:pt x="1712441" y="8486"/>
                </a:lnTo>
                <a:lnTo>
                  <a:pt x="1670405" y="0"/>
                </a:lnTo>
                <a:close/>
              </a:path>
            </a:pathLst>
          </a:custGeom>
          <a:solidFill>
            <a:srgbClr val="004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"/>
          <p:cNvSpPr/>
          <p:nvPr/>
        </p:nvSpPr>
        <p:spPr>
          <a:xfrm>
            <a:off x="3343486" y="6098315"/>
            <a:ext cx="2941577" cy="579862"/>
          </a:xfrm>
          <a:custGeom>
            <a:avLst/>
            <a:gdLst/>
            <a:ahLst/>
            <a:cxnLst/>
            <a:rect l="l" t="t" r="r" b="b"/>
            <a:pathLst>
              <a:path w="1778635" h="523240">
                <a:moveTo>
                  <a:pt x="1670405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1670405" y="522744"/>
                </a:lnTo>
                <a:lnTo>
                  <a:pt x="1712441" y="514258"/>
                </a:lnTo>
                <a:lnTo>
                  <a:pt x="1746770" y="491115"/>
                </a:lnTo>
                <a:lnTo>
                  <a:pt x="1769918" y="456790"/>
                </a:lnTo>
                <a:lnTo>
                  <a:pt x="1778406" y="414756"/>
                </a:lnTo>
                <a:lnTo>
                  <a:pt x="1778406" y="108000"/>
                </a:lnTo>
                <a:lnTo>
                  <a:pt x="1769918" y="65960"/>
                </a:lnTo>
                <a:lnTo>
                  <a:pt x="1746770" y="31630"/>
                </a:lnTo>
                <a:lnTo>
                  <a:pt x="1712441" y="8486"/>
                </a:lnTo>
                <a:lnTo>
                  <a:pt x="1670405" y="0"/>
                </a:lnTo>
                <a:close/>
              </a:path>
            </a:pathLst>
          </a:custGeom>
          <a:solidFill>
            <a:srgbClr val="004799"/>
          </a:solidFill>
        </p:spPr>
        <p:txBody>
          <a:bodyPr wrap="square" lIns="0" tIns="0" rIns="0" bIns="0" rtlCol="0"/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стадии вегетации</a:t>
            </a:r>
            <a:endParaRPr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bject 5"/>
          <p:cNvSpPr/>
          <p:nvPr/>
        </p:nvSpPr>
        <p:spPr>
          <a:xfrm>
            <a:off x="6447635" y="6078057"/>
            <a:ext cx="5535294" cy="614137"/>
          </a:xfrm>
          <a:custGeom>
            <a:avLst/>
            <a:gdLst/>
            <a:ahLst/>
            <a:cxnLst/>
            <a:rect l="l" t="t" r="r" b="b"/>
            <a:pathLst>
              <a:path w="5515609" h="523240">
                <a:moveTo>
                  <a:pt x="5407202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5407202" y="522744"/>
                </a:lnTo>
                <a:lnTo>
                  <a:pt x="5449238" y="514258"/>
                </a:lnTo>
                <a:lnTo>
                  <a:pt x="5483567" y="491115"/>
                </a:lnTo>
                <a:lnTo>
                  <a:pt x="5506715" y="456790"/>
                </a:lnTo>
                <a:lnTo>
                  <a:pt x="5515203" y="414756"/>
                </a:lnTo>
                <a:lnTo>
                  <a:pt x="5515203" y="108000"/>
                </a:lnTo>
                <a:lnTo>
                  <a:pt x="5506715" y="65960"/>
                </a:lnTo>
                <a:lnTo>
                  <a:pt x="5483567" y="31630"/>
                </a:lnTo>
                <a:lnTo>
                  <a:pt x="5449238" y="8486"/>
                </a:lnTo>
                <a:lnTo>
                  <a:pt x="5407202" y="0"/>
                </a:lnTo>
                <a:close/>
              </a:path>
            </a:pathLst>
          </a:custGeom>
          <a:solidFill>
            <a:srgbClr val="0047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"/>
          <p:cNvSpPr/>
          <p:nvPr/>
        </p:nvSpPr>
        <p:spPr>
          <a:xfrm>
            <a:off x="2325" y="308809"/>
            <a:ext cx="6816080" cy="518908"/>
          </a:xfrm>
          <a:custGeom>
            <a:avLst/>
            <a:gdLst/>
            <a:ahLst/>
            <a:cxnLst/>
            <a:rect l="l" t="t" r="r" b="b"/>
            <a:pathLst>
              <a:path w="9611995" h="523240">
                <a:moveTo>
                  <a:pt x="9503994" y="0"/>
                </a:moveTo>
                <a:lnTo>
                  <a:pt x="108000" y="0"/>
                </a:lnTo>
                <a:lnTo>
                  <a:pt x="65960" y="8486"/>
                </a:lnTo>
                <a:lnTo>
                  <a:pt x="31630" y="31630"/>
                </a:lnTo>
                <a:lnTo>
                  <a:pt x="8486" y="65960"/>
                </a:lnTo>
                <a:lnTo>
                  <a:pt x="0" y="108000"/>
                </a:lnTo>
                <a:lnTo>
                  <a:pt x="0" y="414756"/>
                </a:lnTo>
                <a:lnTo>
                  <a:pt x="8486" y="456790"/>
                </a:lnTo>
                <a:lnTo>
                  <a:pt x="31630" y="491115"/>
                </a:lnTo>
                <a:lnTo>
                  <a:pt x="65960" y="514258"/>
                </a:lnTo>
                <a:lnTo>
                  <a:pt x="108000" y="522744"/>
                </a:lnTo>
                <a:lnTo>
                  <a:pt x="9503994" y="522744"/>
                </a:lnTo>
                <a:lnTo>
                  <a:pt x="9546034" y="514258"/>
                </a:lnTo>
                <a:lnTo>
                  <a:pt x="9580364" y="491115"/>
                </a:lnTo>
                <a:lnTo>
                  <a:pt x="9603508" y="456790"/>
                </a:lnTo>
                <a:lnTo>
                  <a:pt x="9611995" y="414756"/>
                </a:lnTo>
                <a:lnTo>
                  <a:pt x="9611995" y="108000"/>
                </a:lnTo>
                <a:lnTo>
                  <a:pt x="9603508" y="65960"/>
                </a:lnTo>
                <a:lnTo>
                  <a:pt x="9580364" y="31630"/>
                </a:lnTo>
                <a:lnTo>
                  <a:pt x="9546034" y="8486"/>
                </a:lnTo>
                <a:lnTo>
                  <a:pt x="9503994" y="0"/>
                </a:lnTo>
                <a:close/>
              </a:path>
            </a:pathLst>
          </a:custGeom>
          <a:solidFill>
            <a:srgbClr val="094D9C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Удобрения для разных стадий  роста растений</a:t>
            </a:r>
            <a:r>
              <a:rPr lang="ru-RU" sz="2400" b="1" dirty="0" smtClean="0">
                <a:solidFill>
                  <a:srgbClr val="094D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solidFill>
                <a:srgbClr val="094D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511" y="6183322"/>
            <a:ext cx="271034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вегетации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25692" y="6031846"/>
            <a:ext cx="54572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цветения </a:t>
            </a:r>
          </a:p>
          <a:p>
            <a:pPr algn="ctr"/>
            <a:r>
              <a:rPr lang="ru-RU" sz="19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плодоношения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06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18212</TotalTime>
  <Words>1580</Words>
  <Application>Microsoft Office PowerPoint</Application>
  <PresentationFormat>Широкоэкранный</PresentationFormat>
  <Paragraphs>377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Дьяконов</dc:creator>
  <cp:lastModifiedBy>Максимова Мария Александровна</cp:lastModifiedBy>
  <cp:revision>560</cp:revision>
  <cp:lastPrinted>2023-02-02T10:31:28Z</cp:lastPrinted>
  <dcterms:created xsi:type="dcterms:W3CDTF">2018-03-22T07:13:07Z</dcterms:created>
  <dcterms:modified xsi:type="dcterms:W3CDTF">2023-02-10T13:05:47Z</dcterms:modified>
</cp:coreProperties>
</file>