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447" r:id="rId2"/>
    <p:sldId id="1448" r:id="rId3"/>
    <p:sldId id="1449" r:id="rId4"/>
    <p:sldId id="1450" r:id="rId5"/>
    <p:sldId id="1451" r:id="rId6"/>
    <p:sldId id="1452" r:id="rId7"/>
    <p:sldId id="1440" r:id="rId8"/>
    <p:sldId id="280" r:id="rId9"/>
    <p:sldId id="1442" r:id="rId10"/>
    <p:sldId id="1443" r:id="rId11"/>
    <p:sldId id="1446" r:id="rId12"/>
    <p:sldId id="1453" r:id="rId13"/>
    <p:sldId id="440" r:id="rId14"/>
    <p:sldId id="1456" r:id="rId15"/>
    <p:sldId id="447" r:id="rId16"/>
    <p:sldId id="420" r:id="rId17"/>
    <p:sldId id="279" r:id="rId18"/>
    <p:sldId id="31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5B01AFB-42D4-42B1-81EA-76F4A45EC0CE}">
          <p14:sldIdLst>
            <p14:sldId id="1447"/>
            <p14:sldId id="1448"/>
            <p14:sldId id="1449"/>
            <p14:sldId id="1450"/>
            <p14:sldId id="1451"/>
            <p14:sldId id="1452"/>
            <p14:sldId id="1440"/>
            <p14:sldId id="280"/>
            <p14:sldId id="1442"/>
            <p14:sldId id="1443"/>
            <p14:sldId id="1446"/>
            <p14:sldId id="1453"/>
            <p14:sldId id="440"/>
            <p14:sldId id="1456"/>
            <p14:sldId id="447"/>
            <p14:sldId id="420"/>
          </p14:sldIdLst>
        </p14:section>
        <p14:section name="Раздел без заголовка" id="{8494FC01-520A-40BF-9C4B-C1B4BE714A18}">
          <p14:sldIdLst>
            <p14:sldId id="279"/>
            <p14:sldId id="31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CC"/>
    <a:srgbClr val="CC0000"/>
    <a:srgbClr val="FF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E681751-67B7-4E4E-8C08-C5F815DE3E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074C336-EF07-4BD8-A4FF-2F0B6EAAED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61E17-2E06-435E-ADCC-ABAB7FBCF6C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3F2057-E75C-4B05-B4CC-1489772A8F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/>
              <a:t>ООО «Супер-Агро» Телефон для справок: +7(928)409-22-99, www.superagro-rus.com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BAEBDA-E0FA-4947-9088-E505DC9DB2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79C9A-EB6D-4E70-A969-C30B45810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2673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952D8-F13C-49BF-B245-23BF7F45F5A0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/>
              <a:t>ООО «Супер-Агро» Телефон для справок: +7(928)409-22-99, www.superagro-rus.com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5BC69-E92D-4142-9F18-83F3A3E5F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35749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11BB6-9ACF-42AE-9D0F-2A8D4F1F2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EF8E3D-75B1-4C8D-AF09-6848F3243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FEAF57-F58F-4103-B54B-BAE70331F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65EE8-F736-4AF8-9456-2567730D7CA8}" type="datetime1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AFDA8D-371A-4D1E-9DD5-218D9C62C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ООО «Супер-Агро» Телефон для справок: +7(928)409-22-99, www.superagro-rus.com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DA7E7F-1450-4FA4-8683-E1428B1EE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101-2AE5-495C-93AD-B36F01971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133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8CB8F-CF5A-4B0E-946C-796144E5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D18D798-FD82-4538-8650-03667214F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A1DDE3-134A-4999-9016-07F310177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E0CDF-FB29-4E43-AB70-67112628F40D}" type="datetime1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554145-943B-482A-B780-8D6F2EC2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ООО «Супер-Агро» Телефон для справок: +7(928)409-22-99, www.superagro-rus.com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863F96-9F16-4D6A-8E36-9A0CBEDD7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101-2AE5-495C-93AD-B36F01971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143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D84C162-A1F9-43DF-AFCD-17B73EA7E3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94B95A-AB7A-4229-8F14-06518E74A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6779DF-CB46-4F1C-850B-B0E405A82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3A08-A171-498D-BED0-AEE79309A393}" type="datetime1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99741D-F128-4059-9310-FC9A5AD16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ООО «Супер-Агро» Телефон для справок: +7(928)409-22-99, www.superagro-rus.com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70BE34-DBBC-42B2-A7A4-84B73B4E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101-2AE5-495C-93AD-B36F01971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989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1E87EC-68A6-4299-A0E5-035D9834A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D70AAF-1759-4D50-A5A7-623F3F6ED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CA4781-83F7-49AC-94D6-F09E63935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B947-C613-4AD6-8292-761D5D278707}" type="datetime1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4EEC6F-F3AE-40D1-8B78-167C9B545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ООО «Супер-Агро» Телефон для справок: +7(928)409-22-99, www.superagro-rus.com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38390E-6628-4E4B-8794-475701BA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101-2AE5-495C-93AD-B36F01971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217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030641-76AE-487A-94F0-1B454688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A5E6E7-442E-415A-94B4-70F5C919F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01FEA3-EFE3-42ED-93D3-43DE916E3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1CA37-B511-4593-8486-1FEB7ABC8CA8}" type="datetime1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3B444D-2997-43B8-BD51-40AA876E3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ООО «Супер-Агро» Телефон для справок: +7(928)409-22-99, www.superagro-rus.com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A53D57-AA39-41C3-8481-E94ED09DA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101-2AE5-495C-93AD-B36F01971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63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94FBD-8184-41CF-96B4-87566BE81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73EFC8-6727-449F-AD4E-7CF4DB9FA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AB1FA1-EF2E-4908-80E1-A31E5D317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E26C21-FF5F-43F4-A540-D40B77AE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3AEA-EC3A-4591-8B14-34A5745AB8F9}" type="datetime1">
              <a:rPr lang="ru-RU" smtClean="0"/>
              <a:t>08.02.2023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990A82-43AF-4771-8260-787EF63E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ООО «Супер-Агро» Телефон для справок: +7(928)409-22-99, www.superagro-rus.com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BD4165-A954-44C9-9B2E-88431096A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101-2AE5-495C-93AD-B36F01971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279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66CD6-1091-4340-B1BA-320C36E14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DAB4B6-247C-44C8-8CA9-0E1E4845B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EF23E5-60CD-4F0B-963E-069D0E76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01572FD-AE11-4C69-B02F-EE2E7E25C2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708EC10-FFE2-4CD6-83B3-0EF35407BC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94EFF9-1F46-4A80-8372-E1278DF94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9A1F-FA87-4EAD-BDF8-AF1DDB0B80FD}" type="datetime1">
              <a:rPr lang="ru-RU" smtClean="0"/>
              <a:t>08.02.2023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53F4EA-4F22-4089-AE07-84A62D5CB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ООО «Супер-Агро» Телефон для справок: +7(928)409-22-99, www.superagro-rus.com 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A30A946-BF56-4338-BCF1-F7D6B809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101-2AE5-495C-93AD-B36F01971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16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479AE-3D31-4746-9CF6-0BFD894FF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1C5A14E-B456-4882-9025-B185C214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03B3-69B2-4CB8-9630-BCE3B9D5863B}" type="datetime1">
              <a:rPr lang="ru-RU" smtClean="0"/>
              <a:t>08.02.2023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ADE929-60AF-4E0D-BC35-356ABB20A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ООО «Супер-Агро» Телефон для справок: +7(928)409-22-99, www.superagro-rus.com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0596DF-504D-4BC0-89E1-650C72984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101-2AE5-495C-93AD-B36F01971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497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A9D524-B2CF-4FC7-93B3-DD3AC58F1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96D3-FC92-427E-B30F-C1ABCDE3CBA2}" type="datetime1">
              <a:rPr lang="ru-RU" smtClean="0"/>
              <a:t>08.02.2023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49ABAF8-D1E6-460E-89C2-AB1D24A79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ООО «Супер-Агро» Телефон для справок: +7(928)409-22-99, www.superagro-rus.com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723B61-0D2F-440B-A253-3749D87D5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101-2AE5-495C-93AD-B36F01971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415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05666-7B06-4238-B41D-D4E40E032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5F8F35-4758-4EA4-A282-7C8E7904B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A438D3-AFC6-4957-952B-714D61619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B89CF6-2D15-4FBB-8062-0ED9515D4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37AD-BD4D-4CD7-929A-8BD3CB2664CA}" type="datetime1">
              <a:rPr lang="ru-RU" smtClean="0"/>
              <a:t>08.02.2023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06A93F-3D02-4A62-916F-85F130768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ООО «Супер-Агро» Телефон для справок: +7(928)409-22-99, www.superagro-rus.com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6FE13-91AC-4700-932B-D1AF65751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101-2AE5-495C-93AD-B36F01971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482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BEC5B6-371C-46F2-A223-A80EF8C68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B620004-F4D8-41BE-ABCE-447D78BDE6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303671-120F-49B8-A65A-A501DE7D7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3182D5-F5E5-4BF3-AB2C-A1FA39A8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CDD1-75DD-42AB-A9E7-31AC7612DE66}" type="datetime1">
              <a:rPr lang="ru-RU" smtClean="0"/>
              <a:t>08.02.2023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E180BA-8672-4487-95CB-739217A3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ООО «Супер-Агро» Телефон для справок: +7(928)409-22-99, www.superagro-rus.com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0EC134-58F0-487A-8F69-49316ED6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101-2AE5-495C-93AD-B36F01971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676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4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8098B-9693-456D-A4B7-7BFEA8B11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80D461-FF8F-4EA1-8C93-B581782E4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E3E74-FF60-47D2-90D9-513B4E615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87C36-FBAF-420B-9FB2-080D061F7DA4}" type="datetime1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D35B82-D860-4BA6-8143-8EB00F78E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ООО «Супер-Агро» Телефон для справок: +7(928)409-22-99, www.superagro-rus.com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98EB1B-7965-4122-BB00-EE616516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7C101-2AE5-495C-93AD-B36F01971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91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hyperlink" Target="http://www.superagro-ru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5B9C979-AE32-45F1-8960-6686263C4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505" y="6356350"/>
            <a:ext cx="11341915" cy="365125"/>
          </a:xfrm>
        </p:spPr>
        <p:txBody>
          <a:bodyPr/>
          <a:lstStyle/>
          <a:p>
            <a:r>
              <a:rPr lang="ru-RU" sz="1600" i="1" dirty="0">
                <a:solidFill>
                  <a:schemeClr val="tx1"/>
                </a:solidFill>
              </a:rPr>
              <a:t>ООО «Супер-Агро» Телефон для справок: +7(928)409-22-99, www.superagro-rus.com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91BDFD-8B7D-45BA-A111-F0681A599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515" y="156525"/>
            <a:ext cx="8762686" cy="619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60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FE6E85-3977-4A5B-8743-5269926A4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4088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 Light (Заголовки)"/>
              </a:rPr>
              <a:t>Освещение и климат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98A686-34D1-4E99-BA5B-A8D43E0AC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6286" y="6356350"/>
            <a:ext cx="11107024" cy="365125"/>
          </a:xfrm>
        </p:spPr>
        <p:txBody>
          <a:bodyPr/>
          <a:lstStyle/>
          <a:p>
            <a:r>
              <a:rPr lang="ru-RU" sz="1600" i="1" dirty="0">
                <a:solidFill>
                  <a:schemeClr val="tx1"/>
                </a:solidFill>
              </a:rPr>
              <a:t>ООО «Супер-Агро» Телефон для справок: +7(928)409-22-99, www.superagro-rus.com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645B5F0-3F6E-485A-BB6D-D4D3EED3A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114" y="1077010"/>
            <a:ext cx="5208865" cy="48095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Свет – лимитирующий</a:t>
            </a:r>
          </a:p>
          <a:p>
            <a:pPr marL="0" indent="0">
              <a:buNone/>
            </a:pPr>
            <a:r>
              <a:rPr lang="ru-RU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Фактор развития растений,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так как при его недостатке или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Избытке жизнедеятельность организмов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нарушается. В последние годы предпочтение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отдается светодиодным облучателям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(лампам), обеспечивающих на листе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освещенность в пределах 20-40 </a:t>
            </a:r>
            <a:r>
              <a:rPr lang="ru-RU" sz="2000" dirty="0" err="1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кЛюкс</a:t>
            </a:r>
            <a:r>
              <a:rPr lang="ru-RU" sz="20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333333"/>
                </a:solidFill>
                <a:cs typeface="Calibri" panose="020F0502020204030204" pitchFamily="34" charset="0"/>
              </a:rPr>
              <a:t>Фотопериод: день / ночь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333333"/>
                </a:solidFill>
                <a:cs typeface="Calibri" panose="020F0502020204030204" pitchFamily="34" charset="0"/>
              </a:rPr>
              <a:t>- вегетация 14 ч / 10 ч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333333"/>
                </a:solidFill>
                <a:cs typeface="Calibri" panose="020F0502020204030204" pitchFamily="34" charset="0"/>
              </a:rPr>
              <a:t>- плодоношение 16 ч / 8 ч</a:t>
            </a:r>
            <a:endParaRPr lang="ru-RU" sz="3200" dirty="0"/>
          </a:p>
        </p:txBody>
      </p:sp>
      <p:sp>
        <p:nvSpPr>
          <p:cNvPr id="7" name="Объект 4">
            <a:extLst>
              <a:ext uri="{FF2B5EF4-FFF2-40B4-BE49-F238E27FC236}">
                <a16:creationId xmlns:a16="http://schemas.microsoft.com/office/drawing/2014/main" id="{BCE2DA0E-E174-44DA-9455-CC083D5FEA0D}"/>
              </a:ext>
            </a:extLst>
          </p:cNvPr>
          <p:cNvSpPr txBox="1">
            <a:spLocks/>
          </p:cNvSpPr>
          <p:nvPr/>
        </p:nvSpPr>
        <p:spPr>
          <a:xfrm>
            <a:off x="6261442" y="1077009"/>
            <a:ext cx="5595457" cy="48095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Лампы в процессе работы </a:t>
            </a:r>
          </a:p>
          <a:p>
            <a:pPr marL="0" indent="0">
              <a:buNone/>
            </a:pPr>
            <a:r>
              <a:rPr lang="ru-RU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излучают достаточное количество</a:t>
            </a:r>
          </a:p>
          <a:p>
            <a:pPr marL="0" indent="0">
              <a:buNone/>
            </a:pPr>
            <a:r>
              <a:rPr lang="ru-RU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тепла для создания оптимального </a:t>
            </a:r>
          </a:p>
          <a:p>
            <a:pPr marL="0" indent="0">
              <a:buNone/>
            </a:pPr>
            <a:r>
              <a:rPr lang="ru-RU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микроклимата растению, что </a:t>
            </a:r>
          </a:p>
          <a:p>
            <a:pPr marL="0" indent="0">
              <a:buNone/>
            </a:pPr>
            <a:r>
              <a:rPr lang="ru-RU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практически исключает применение</a:t>
            </a:r>
          </a:p>
          <a:p>
            <a:pPr marL="0" indent="0">
              <a:buNone/>
            </a:pPr>
            <a:r>
              <a:rPr lang="ru-RU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дополнительных обогревательных</a:t>
            </a:r>
          </a:p>
          <a:p>
            <a:pPr marL="0" indent="0">
              <a:buNone/>
            </a:pPr>
            <a:r>
              <a:rPr lang="ru-RU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приборов и других источников тепла, но требует </a:t>
            </a:r>
          </a:p>
          <a:p>
            <a:pPr marL="0" indent="0">
              <a:buNone/>
            </a:pPr>
            <a:r>
              <a:rPr lang="ru-RU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внимательного отношения к влажности воздуха,</a:t>
            </a:r>
          </a:p>
          <a:p>
            <a:pPr marL="0" indent="0">
              <a:buNone/>
            </a:pPr>
            <a:r>
              <a:rPr lang="ru-RU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что подразумевает использование вентиляции,</a:t>
            </a:r>
          </a:p>
          <a:p>
            <a:pPr marL="0" indent="0">
              <a:buNone/>
            </a:pPr>
            <a:r>
              <a:rPr lang="ru-RU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осушителей и другой климатической техники.</a:t>
            </a:r>
          </a:p>
          <a:p>
            <a:pPr marL="0" indent="0">
              <a:buNone/>
            </a:pPr>
            <a:r>
              <a:rPr lang="ru-RU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Для рассады: 14-16 °С при влажности 75-90% </a:t>
            </a:r>
          </a:p>
          <a:p>
            <a:pPr marL="0" indent="0">
              <a:buNone/>
            </a:pPr>
            <a:r>
              <a:rPr lang="ru-RU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Для взрослых растений: ночь 14-16°С и день 22-24°С </a:t>
            </a:r>
            <a:endParaRPr lang="ru-RU" sz="1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при влажности </a:t>
            </a:r>
            <a:r>
              <a:rPr lang="ru-RU" sz="1800" dirty="0">
                <a:ea typeface="Calibri" panose="020F0502020204030204" pitchFamily="34" charset="0"/>
                <a:cs typeface="Calibri" panose="020F0502020204030204" pitchFamily="34" charset="0"/>
              </a:rPr>
              <a:t>55-65</a:t>
            </a:r>
            <a:r>
              <a:rPr lang="ru-RU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dirty="0"/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029ABD12-FF04-41EF-BDE3-EECDA23A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740" y="905124"/>
            <a:ext cx="1504819" cy="150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169BAA-6233-432F-BC30-ED7F2D3AC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6768" y="1077009"/>
            <a:ext cx="1305874" cy="133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7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824E2-CAE7-46E2-94DD-8C1B7BD6B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7876"/>
            <a:ext cx="10515600" cy="73383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Calibri Light (Заголовки)"/>
                <a:cs typeface="Calibri Light" panose="020F0302020204030204" pitchFamily="34" charset="0"/>
              </a:rPr>
              <a:t>Ошибки водоподготовки и полива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FDB8D3-B8D6-47A2-A451-78B4A514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339" y="6356350"/>
            <a:ext cx="11046853" cy="365125"/>
          </a:xfrm>
        </p:spPr>
        <p:txBody>
          <a:bodyPr/>
          <a:lstStyle/>
          <a:p>
            <a:r>
              <a:rPr lang="ru-RU" sz="1600" i="1" dirty="0">
                <a:solidFill>
                  <a:schemeClr val="tx1"/>
                </a:solidFill>
              </a:rPr>
              <a:t>ООО «Супер-Агро» Телефон для справок: +7(928)409-22-99, www.superagro-rus.com </a:t>
            </a:r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F12DB583-2245-47E4-9A29-44C6D95A3B6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635962"/>
            <a:ext cx="4473136" cy="2098279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013E6466-8522-4500-B494-9C6A587B107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98309" y="1646777"/>
            <a:ext cx="4051883" cy="2098279"/>
          </a:xfrm>
          <a:prstGeom prst="rect">
            <a:avLst/>
          </a:prstGeom>
        </p:spPr>
      </p:pic>
      <p:pic>
        <p:nvPicPr>
          <p:cNvPr id="7" name="object 3">
            <a:extLst>
              <a:ext uri="{FF2B5EF4-FFF2-40B4-BE49-F238E27FC236}">
                <a16:creationId xmlns:a16="http://schemas.microsoft.com/office/drawing/2014/main" id="{3A97C8D2-5C28-4829-9B45-BC068680EC6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232881" y="1091709"/>
            <a:ext cx="3477536" cy="29247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958AAF79-8A5A-4B15-8249-5496B09E474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94701" y="1120392"/>
            <a:ext cx="3659098" cy="2924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45CAF1-5FA1-4893-A4D3-7B38A4C46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1804" y="3938317"/>
            <a:ext cx="2638388" cy="20982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7A07BE-02D1-43A3-8587-BC417A0577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8702" y="3938317"/>
            <a:ext cx="2519796" cy="20094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C5252B-A2EB-454D-8DF1-B1015EB29924}"/>
              </a:ext>
            </a:extLst>
          </p:cNvPr>
          <p:cNvSpPr txBox="1"/>
          <p:nvPr/>
        </p:nvSpPr>
        <p:spPr>
          <a:xfrm>
            <a:off x="352337" y="3909162"/>
            <a:ext cx="87161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Использование воды                                                                       Подготовленная вода</a:t>
            </a:r>
          </a:p>
          <a:p>
            <a:r>
              <a:rPr lang="ru-RU" b="1" dirty="0"/>
              <a:t>из водопровода либо</a:t>
            </a:r>
            <a:r>
              <a:rPr lang="ru-RU" sz="1800" b="1" dirty="0"/>
              <a:t>                                                                      на основе обратного </a:t>
            </a:r>
          </a:p>
          <a:p>
            <a:r>
              <a:rPr lang="ru-RU" b="1" dirty="0"/>
              <a:t>скважины без контроля                                                                  осмоса позволяет дать</a:t>
            </a:r>
          </a:p>
          <a:p>
            <a:r>
              <a:rPr lang="ru-RU" b="1" dirty="0"/>
              <a:t>ЕС и рН приводит к                                                                           растению </a:t>
            </a:r>
            <a:r>
              <a:rPr lang="ru-RU" b="1" dirty="0" err="1"/>
              <a:t>сбалансиро</a:t>
            </a:r>
            <a:r>
              <a:rPr lang="ru-RU" b="1" dirty="0"/>
              <a:t>-</a:t>
            </a:r>
          </a:p>
          <a:p>
            <a:r>
              <a:rPr lang="ru-RU" b="1" dirty="0"/>
              <a:t>дефициту элементов                                                                        ванный раствор исходя</a:t>
            </a:r>
          </a:p>
          <a:p>
            <a:r>
              <a:rPr lang="ru-RU" b="1" dirty="0"/>
              <a:t>питания, засолению                                                                         из плана питания для</a:t>
            </a:r>
          </a:p>
          <a:p>
            <a:r>
              <a:rPr lang="ru-RU" b="1" dirty="0"/>
              <a:t>субстрата и т.д.                                                                                  нормального развития</a:t>
            </a:r>
          </a:p>
          <a:p>
            <a:r>
              <a:rPr lang="ru-RU" b="1" dirty="0"/>
              <a:t>                                                                                                              растения</a:t>
            </a:r>
          </a:p>
        </p:txBody>
      </p:sp>
    </p:spTree>
    <p:extLst>
      <p:ext uri="{BB962C8B-B14F-4D97-AF65-F5344CB8AC3E}">
        <p14:creationId xmlns:p14="http://schemas.microsoft.com/office/powerpoint/2010/main" val="411872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09CFA-C45F-474F-B380-0F275B00F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2348917" y="2466362"/>
            <a:ext cx="7315200" cy="44461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23090F-385E-4DB0-85F9-A7CD723A0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347" y="5679346"/>
            <a:ext cx="10016456" cy="67700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Программа унифицированная, расчёт производился на воду с ЕС не выше 0,6 и рН 7. </a:t>
            </a:r>
          </a:p>
          <a:p>
            <a:pPr marL="0" indent="0">
              <a:buNone/>
            </a:pPr>
            <a:r>
              <a:rPr lang="ru-RU" dirty="0"/>
              <a:t>Для составления более точного рецепта для ваших условий нужен агрохимический анализ воды и субстрата.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11D8D46-E79E-4312-A14D-C9E08690B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ООО «Супер-Агро» Телефон для справок: +7(928)409-22-99, www.superagro-rus.com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D49636-7624-48BD-A27C-DC28203B1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961" y="136525"/>
            <a:ext cx="9295002" cy="53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26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807B77-3A2C-4876-B4B9-A799BE1B2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016" y="276571"/>
            <a:ext cx="10515600" cy="1325563"/>
          </a:xfrm>
        </p:spPr>
        <p:txBody>
          <a:bodyPr/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Увеличить</a:t>
            </a:r>
            <a:r>
              <a:rPr lang="ru-RU" dirty="0"/>
              <a:t>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активность корневой системы?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0E7F2DF-3393-44C2-A142-80FD726804C9}"/>
              </a:ext>
            </a:extLst>
          </p:cNvPr>
          <p:cNvSpPr/>
          <p:nvPr/>
        </p:nvSpPr>
        <p:spPr>
          <a:xfrm>
            <a:off x="133490" y="2601505"/>
            <a:ext cx="8705238" cy="388786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4E29DD5-2B3E-4667-9749-D4F545FDFF9C}"/>
              </a:ext>
            </a:extLst>
          </p:cNvPr>
          <p:cNvSpPr txBox="1"/>
          <p:nvPr/>
        </p:nvSpPr>
        <p:spPr>
          <a:xfrm>
            <a:off x="6949888" y="1457390"/>
            <a:ext cx="3283571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500" b="1" spc="38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Фульвумин</a:t>
            </a:r>
            <a:endParaRPr lang="ru-RU" sz="4500" b="1" spc="38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0" name="Picture 2" descr="F:\Супер-Агро\Статьи\2019.05\Фульвумин.PNG">
            <a:extLst>
              <a:ext uri="{FF2B5EF4-FFF2-40B4-BE49-F238E27FC236}">
                <a16:creationId xmlns:a16="http://schemas.microsoft.com/office/drawing/2014/main" id="{6074EFB8-6D5F-4164-A4EA-B0350C645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3460" y="1368778"/>
            <a:ext cx="1733326" cy="262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E9B680E6-9CD4-46FA-AD8F-D28C493DBAC5}"/>
              </a:ext>
            </a:extLst>
          </p:cNvPr>
          <p:cNvSpPr/>
          <p:nvPr/>
        </p:nvSpPr>
        <p:spPr>
          <a:xfrm>
            <a:off x="2662908" y="1239700"/>
            <a:ext cx="75705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Комплексон и биостимулятор поглощения питательных веществ</a:t>
            </a:r>
          </a:p>
        </p:txBody>
      </p:sp>
      <p:pic>
        <p:nvPicPr>
          <p:cNvPr id="83" name="Picture 3" descr="\\David\ziosi\MATERIALE_PRESENTAZIONI\modalità_impiego\fertirr.png">
            <a:extLst>
              <a:ext uri="{FF2B5EF4-FFF2-40B4-BE49-F238E27FC236}">
                <a16:creationId xmlns:a16="http://schemas.microsoft.com/office/drawing/2014/main" id="{F537BB5E-795D-4D5C-A098-A91D5EA26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41359" y="3458693"/>
            <a:ext cx="584200" cy="609601"/>
          </a:xfrm>
          <a:prstGeom prst="rect">
            <a:avLst/>
          </a:prstGeom>
          <a:noFill/>
        </p:spPr>
      </p:pic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630414A5-569D-4FA9-B34E-5D02DCBA082E}"/>
              </a:ext>
            </a:extLst>
          </p:cNvPr>
          <p:cNvGrpSpPr/>
          <p:nvPr/>
        </p:nvGrpSpPr>
        <p:grpSpPr>
          <a:xfrm>
            <a:off x="133490" y="2009916"/>
            <a:ext cx="8705237" cy="4480208"/>
            <a:chOff x="133490" y="2009916"/>
            <a:chExt cx="8705237" cy="4480208"/>
          </a:xfrm>
        </p:grpSpPr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F2CAEAA6-44CA-4B3E-8A06-07BB369F6034}"/>
                </a:ext>
              </a:extLst>
            </p:cNvPr>
            <p:cNvSpPr/>
            <p:nvPr/>
          </p:nvSpPr>
          <p:spPr>
            <a:xfrm>
              <a:off x="6638996" y="2645859"/>
              <a:ext cx="2150168" cy="38036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5461461E-FC9F-4983-90B3-C894B1F7DC48}"/>
                </a:ext>
              </a:extLst>
            </p:cNvPr>
            <p:cNvGrpSpPr/>
            <p:nvPr/>
          </p:nvGrpSpPr>
          <p:grpSpPr>
            <a:xfrm>
              <a:off x="133490" y="2009916"/>
              <a:ext cx="8705237" cy="4480208"/>
              <a:chOff x="829263" y="2368000"/>
              <a:chExt cx="8009464" cy="4122124"/>
            </a:xfrm>
          </p:grpSpPr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9C4000F9-D9A2-4255-8EB1-2628B8B08F19}"/>
                  </a:ext>
                </a:extLst>
              </p:cNvPr>
              <p:cNvGrpSpPr/>
              <p:nvPr/>
            </p:nvGrpSpPr>
            <p:grpSpPr>
              <a:xfrm>
                <a:off x="829263" y="2368000"/>
                <a:ext cx="5972179" cy="4122124"/>
                <a:chOff x="532892" y="769024"/>
                <a:chExt cx="7962905" cy="5496164"/>
              </a:xfrm>
            </p:grpSpPr>
            <p:sp>
              <p:nvSpPr>
                <p:cNvPr id="6" name="CasellaDiTesto 12">
                  <a:extLst>
                    <a:ext uri="{FF2B5EF4-FFF2-40B4-BE49-F238E27FC236}">
                      <a16:creationId xmlns:a16="http://schemas.microsoft.com/office/drawing/2014/main" id="{312C2C63-9505-4BA3-9CFD-792AD72BDCD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78738" y="2643189"/>
                  <a:ext cx="246308" cy="4001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it-IT" sz="1350">
                    <a:latin typeface="Calibri" pitchFamily="34" charset="0"/>
                  </a:endParaRPr>
                </a:p>
              </p:txBody>
            </p:sp>
            <p:grpSp>
              <p:nvGrpSpPr>
                <p:cNvPr id="7" name="Gruppo 92">
                  <a:extLst>
                    <a:ext uri="{FF2B5EF4-FFF2-40B4-BE49-F238E27FC236}">
                      <a16:creationId xmlns:a16="http://schemas.microsoft.com/office/drawing/2014/main" id="{070310E3-4F27-40B2-9BC7-02C5E1159ED2}"/>
                    </a:ext>
                  </a:extLst>
                </p:cNvPr>
                <p:cNvGrpSpPr/>
                <p:nvPr/>
              </p:nvGrpSpPr>
              <p:grpSpPr>
                <a:xfrm>
                  <a:off x="645416" y="1484784"/>
                  <a:ext cx="7850381" cy="4780404"/>
                  <a:chOff x="323850" y="1281728"/>
                  <a:chExt cx="8580499" cy="5328235"/>
                </a:xfrm>
              </p:grpSpPr>
              <p:grpSp>
                <p:nvGrpSpPr>
                  <p:cNvPr id="11" name="Gruppo 73">
                    <a:extLst>
                      <a:ext uri="{FF2B5EF4-FFF2-40B4-BE49-F238E27FC236}">
                        <a16:creationId xmlns:a16="http://schemas.microsoft.com/office/drawing/2014/main" id="{0610CED7-81AA-4F12-AC89-4E74AD69B1F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3850" y="1339475"/>
                    <a:ext cx="2643188" cy="5214938"/>
                    <a:chOff x="179388" y="1125538"/>
                    <a:chExt cx="2643187" cy="5214937"/>
                  </a:xfrm>
                </p:grpSpPr>
                <p:sp>
                  <p:nvSpPr>
                    <p:cNvPr id="75" name="Rettangolo 60">
                      <a:extLst>
                        <a:ext uri="{FF2B5EF4-FFF2-40B4-BE49-F238E27FC236}">
                          <a16:creationId xmlns:a16="http://schemas.microsoft.com/office/drawing/2014/main" id="{59C5388E-26F9-435D-8FCF-56F3209083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9388" y="1125538"/>
                      <a:ext cx="2643187" cy="5214937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6633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it-IT" sz="1350"/>
                    </a:p>
                  </p:txBody>
                </p:sp>
                <p:sp>
                  <p:nvSpPr>
                    <p:cNvPr id="76" name="Rettangolo 63">
                      <a:extLst>
                        <a:ext uri="{FF2B5EF4-FFF2-40B4-BE49-F238E27FC236}">
                          <a16:creationId xmlns:a16="http://schemas.microsoft.com/office/drawing/2014/main" id="{890F8029-367D-4947-BC23-143020B8D9A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0825" y="1196975"/>
                      <a:ext cx="2520950" cy="16809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ru-RU" sz="1350" b="1" dirty="0">
                          <a:latin typeface="Tahoma" pitchFamily="34" charset="0"/>
                        </a:rPr>
                        <a:t>НИЗКОМОЛЕ-КУЛЯРНЫЕ ФРАКЦИИ ГУМИНОВЫХ ВЕЩЕСТВ</a:t>
                      </a:r>
                      <a:endParaRPr lang="it-IT" sz="1350" b="1" dirty="0">
                        <a:latin typeface="Tahoma" pitchFamily="34" charset="0"/>
                      </a:endParaRPr>
                    </a:p>
                  </p:txBody>
                </p:sp>
                <p:pic>
                  <p:nvPicPr>
                    <p:cNvPr id="77" name="Picture 3" descr="C:\Documents and Settings\ziosi\Desktop\vanina.png">
                      <a:extLst>
                        <a:ext uri="{FF2B5EF4-FFF2-40B4-BE49-F238E27FC236}">
                          <a16:creationId xmlns:a16="http://schemas.microsoft.com/office/drawing/2014/main" id="{5985FB54-C79D-414A-9E07-40BD5A7A3BD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75857" y="3100674"/>
                      <a:ext cx="1898650" cy="79216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78" name="Rettangolo 31">
                      <a:extLst>
                        <a:ext uri="{FF2B5EF4-FFF2-40B4-BE49-F238E27FC236}">
                          <a16:creationId xmlns:a16="http://schemas.microsoft.com/office/drawing/2014/main" id="{24D87F8B-3C75-4FC1-9A6E-5AFD4C6C15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0825" y="4097761"/>
                      <a:ext cx="2520950" cy="68609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ru-RU" sz="1200" b="1" dirty="0">
                          <a:latin typeface="Tahoma" pitchFamily="34" charset="0"/>
                        </a:rPr>
                        <a:t>ПОГЛОЩАЮТСЯ РАСТЕНИЕМ</a:t>
                      </a:r>
                      <a:endParaRPr lang="it-IT" sz="1200" b="1" dirty="0"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2" name="Gruppo 83">
                    <a:extLst>
                      <a:ext uri="{FF2B5EF4-FFF2-40B4-BE49-F238E27FC236}">
                        <a16:creationId xmlns:a16="http://schemas.microsoft.com/office/drawing/2014/main" id="{0ACF134A-A3C4-4EA5-B643-1DB305EB699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11019" y="1281728"/>
                    <a:ext cx="2793330" cy="5328235"/>
                    <a:chOff x="6101494" y="1089640"/>
                    <a:chExt cx="2793330" cy="5328235"/>
                  </a:xfrm>
                </p:grpSpPr>
                <p:sp>
                  <p:nvSpPr>
                    <p:cNvPr id="31" name="CasellaDiTesto 63">
                      <a:extLst>
                        <a:ext uri="{FF2B5EF4-FFF2-40B4-BE49-F238E27FC236}">
                          <a16:creationId xmlns:a16="http://schemas.microsoft.com/office/drawing/2014/main" id="{F874DE2D-8A33-4EA6-8A0D-B1BFE4CA7CD4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101494" y="1089640"/>
                      <a:ext cx="2714625" cy="137219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/>
                      <a:r>
                        <a:rPr lang="ru-RU" sz="1350" b="1" dirty="0">
                          <a:latin typeface="Tahoma" pitchFamily="34" charset="0"/>
                        </a:rPr>
                        <a:t>УСИЛИВАЮТ ПОГЛОЩЕНИЕ ПИТАТЕЛЬНЫХ ВЕЩЕСТВ</a:t>
                      </a:r>
                      <a:endParaRPr lang="it-IT" sz="1350" b="1" dirty="0"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32" name="CasellaDiTesto 67">
                      <a:extLst>
                        <a:ext uri="{FF2B5EF4-FFF2-40B4-BE49-F238E27FC236}">
                          <a16:creationId xmlns:a16="http://schemas.microsoft.com/office/drawing/2014/main" id="{FE71D43E-7F3A-4ADB-8103-2D28761A3FC7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180199" y="5182903"/>
                      <a:ext cx="2714625" cy="123497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/>
                      <a:r>
                        <a:rPr lang="ru-RU" sz="1200" dirty="0">
                          <a:latin typeface="Tahoma" pitchFamily="34" charset="0"/>
                        </a:rPr>
                        <a:t>Облегчают транспорт питательных веществ через клеточную мембрану</a:t>
                      </a:r>
                      <a:endParaRPr lang="it-IT" sz="1200" dirty="0"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33" name="Rettangolo 68">
                      <a:extLst>
                        <a:ext uri="{FF2B5EF4-FFF2-40B4-BE49-F238E27FC236}">
                          <a16:creationId xmlns:a16="http://schemas.microsoft.com/office/drawing/2014/main" id="{E44590BD-F6A5-4179-83C8-FDCC0F84E5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18238" y="1149350"/>
                      <a:ext cx="2643187" cy="5214938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6633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it-IT" sz="1350"/>
                    </a:p>
                  </p:txBody>
                </p:sp>
                <p:grpSp>
                  <p:nvGrpSpPr>
                    <p:cNvPr id="34" name="Gruppo 82">
                      <a:extLst>
                        <a:ext uri="{FF2B5EF4-FFF2-40B4-BE49-F238E27FC236}">
                          <a16:creationId xmlns:a16="http://schemas.microsoft.com/office/drawing/2014/main" id="{9859A505-B93A-467D-8BBA-461A750E96A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32240" y="2206411"/>
                      <a:ext cx="1655762" cy="2878625"/>
                      <a:chOff x="6732588" y="2206138"/>
                      <a:chExt cx="1655762" cy="2878625"/>
                    </a:xfrm>
                  </p:grpSpPr>
                  <p:grpSp>
                    <p:nvGrpSpPr>
                      <p:cNvPr id="35" name="Gruppo 52">
                        <a:extLst>
                          <a:ext uri="{FF2B5EF4-FFF2-40B4-BE49-F238E27FC236}">
                            <a16:creationId xmlns:a16="http://schemas.microsoft.com/office/drawing/2014/main" id="{55BD43E3-CCB1-4D8C-A71B-9E309C8D377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732588" y="2997200"/>
                        <a:ext cx="1655762" cy="2087563"/>
                        <a:chOff x="3635896" y="2204864"/>
                        <a:chExt cx="2000264" cy="2786082"/>
                      </a:xfrm>
                    </p:grpSpPr>
                    <p:sp>
                      <p:nvSpPr>
                        <p:cNvPr id="73" name="Rettangolo arrotondato 53">
                          <a:extLst>
                            <a:ext uri="{FF2B5EF4-FFF2-40B4-BE49-F238E27FC236}">
                              <a16:creationId xmlns:a16="http://schemas.microsoft.com/office/drawing/2014/main" id="{D6416D3F-AADB-4991-B4DA-D2FA734C14A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243407" y="2597409"/>
                          <a:ext cx="2786082" cy="2000264"/>
                        </a:xfrm>
                        <a:prstGeom prst="roundRect">
                          <a:avLst/>
                        </a:prstGeom>
                        <a:solidFill>
                          <a:schemeClr val="accent3">
                            <a:lumMod val="50000"/>
                          </a:schemeClr>
                        </a:solidFill>
                        <a:ln>
                          <a:solidFill>
                            <a:schemeClr val="accent3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it-IT" sz="1350" dirty="0"/>
                        </a:p>
                      </p:txBody>
                    </p:sp>
                    <p:sp>
                      <p:nvSpPr>
                        <p:cNvPr id="74" name="Rettangolo arrotondato 54">
                          <a:extLst>
                            <a:ext uri="{FF2B5EF4-FFF2-40B4-BE49-F238E27FC236}">
                              <a16:creationId xmlns:a16="http://schemas.microsoft.com/office/drawing/2014/main" id="{764D330F-E8E7-44B2-889B-6937B39695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489779" y="2783854"/>
                          <a:ext cx="2281833" cy="1555336"/>
                        </a:xfrm>
                        <a:prstGeom prst="roundRect">
                          <a:avLst/>
                        </a:prstGeom>
                        <a:solidFill>
                          <a:schemeClr val="bg1"/>
                        </a:solidFill>
                        <a:ln w="57150">
                          <a:solidFill>
                            <a:srgbClr val="92D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it-IT" sz="1350"/>
                        </a:p>
                      </p:txBody>
                    </p:sp>
                  </p:grpSp>
                  <p:grpSp>
                    <p:nvGrpSpPr>
                      <p:cNvPr id="36" name="Gruppo 55">
                        <a:extLst>
                          <a:ext uri="{FF2B5EF4-FFF2-40B4-BE49-F238E27FC236}">
                            <a16:creationId xmlns:a16="http://schemas.microsoft.com/office/drawing/2014/main" id="{CEB99EDC-2D80-4776-A232-1CEE6E95FEB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640304" y="2325380"/>
                        <a:ext cx="465356" cy="315986"/>
                        <a:chOff x="5430048" y="5316073"/>
                        <a:chExt cx="893379" cy="546902"/>
                      </a:xfrm>
                    </p:grpSpPr>
                    <p:sp>
                      <p:nvSpPr>
                        <p:cNvPr id="71" name="Ovale 89">
                          <a:extLst>
                            <a:ext uri="{FF2B5EF4-FFF2-40B4-BE49-F238E27FC236}">
                              <a16:creationId xmlns:a16="http://schemas.microsoft.com/office/drawing/2014/main" id="{A9C79787-29D0-4A8D-AF98-D19CCAF5E1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13649" y="5316073"/>
                          <a:ext cx="569911" cy="500065"/>
                        </a:xfrm>
                        <a:prstGeom prst="ellipse">
                          <a:avLst/>
                        </a:prstGeom>
                        <a:solidFill>
                          <a:srgbClr val="00B0F0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it-IT" sz="600"/>
                        </a:p>
                      </p:txBody>
                    </p:sp>
                    <p:sp>
                      <p:nvSpPr>
                        <p:cNvPr id="72" name="CasellaDiTesto 90">
                          <a:extLst>
                            <a:ext uri="{FF2B5EF4-FFF2-40B4-BE49-F238E27FC236}">
                              <a16:creationId xmlns:a16="http://schemas.microsoft.com/office/drawing/2014/main" id="{896EF730-38D8-449B-B7E9-507DD26F2BA5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30048" y="5387983"/>
                          <a:ext cx="893379" cy="47499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it-IT" sz="600" dirty="0">
                              <a:latin typeface="Britannic Bold" pitchFamily="34" charset="0"/>
                            </a:rPr>
                            <a:t>Fe</a:t>
                          </a:r>
                          <a:r>
                            <a:rPr lang="it-IT" sz="600" baseline="30000" dirty="0">
                              <a:latin typeface="Britannic Bold" pitchFamily="34" charset="0"/>
                            </a:rPr>
                            <a:t>2+</a:t>
                          </a:r>
                        </a:p>
                      </p:txBody>
                    </p:sp>
                  </p:grpSp>
                  <p:sp>
                    <p:nvSpPr>
                      <p:cNvPr id="37" name="Figura a mano libera 123">
                        <a:extLst>
                          <a:ext uri="{FF2B5EF4-FFF2-40B4-BE49-F238E27FC236}">
                            <a16:creationId xmlns:a16="http://schemas.microsoft.com/office/drawing/2014/main" id="{F19B0B43-EE18-4018-A4D4-32ED7B23FA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40998" y="2781027"/>
                        <a:ext cx="360363" cy="503238"/>
                      </a:xfrm>
                      <a:custGeom>
                        <a:avLst/>
                        <a:gdLst>
                          <a:gd name="connsiteX0" fmla="*/ 6835 w 231236"/>
                          <a:gd name="connsiteY0" fmla="*/ 117566 h 274320"/>
                          <a:gd name="connsiteX1" fmla="*/ 59087 w 231236"/>
                          <a:gd name="connsiteY1" fmla="*/ 182880 h 274320"/>
                          <a:gd name="connsiteX2" fmla="*/ 137464 w 231236"/>
                          <a:gd name="connsiteY2" fmla="*/ 235131 h 274320"/>
                          <a:gd name="connsiteX3" fmla="*/ 215841 w 231236"/>
                          <a:gd name="connsiteY3" fmla="*/ 222068 h 274320"/>
                          <a:gd name="connsiteX4" fmla="*/ 202778 w 231236"/>
                          <a:gd name="connsiteY4" fmla="*/ 143691 h 274320"/>
                          <a:gd name="connsiteX5" fmla="*/ 124401 w 231236"/>
                          <a:gd name="connsiteY5" fmla="*/ 91440 h 274320"/>
                          <a:gd name="connsiteX6" fmla="*/ 85212 w 231236"/>
                          <a:gd name="connsiteY6" fmla="*/ 104503 h 274320"/>
                          <a:gd name="connsiteX7" fmla="*/ 98275 w 231236"/>
                          <a:gd name="connsiteY7" fmla="*/ 143691 h 274320"/>
                          <a:gd name="connsiteX8" fmla="*/ 137464 w 231236"/>
                          <a:gd name="connsiteY8" fmla="*/ 169817 h 274320"/>
                          <a:gd name="connsiteX9" fmla="*/ 202778 w 231236"/>
                          <a:gd name="connsiteY9" fmla="*/ 248194 h 274320"/>
                          <a:gd name="connsiteX10" fmla="*/ 111338 w 231236"/>
                          <a:gd name="connsiteY10" fmla="*/ 274320 h 274320"/>
                          <a:gd name="connsiteX11" fmla="*/ 72150 w 231236"/>
                          <a:gd name="connsiteY11" fmla="*/ 261257 h 274320"/>
                          <a:gd name="connsiteX12" fmla="*/ 6835 w 231236"/>
                          <a:gd name="connsiteY12" fmla="*/ 143691 h 274320"/>
                          <a:gd name="connsiteX13" fmla="*/ 59087 w 231236"/>
                          <a:gd name="connsiteY13" fmla="*/ 130628 h 274320"/>
                          <a:gd name="connsiteX14" fmla="*/ 124401 w 231236"/>
                          <a:gd name="connsiteY14" fmla="*/ 117566 h 274320"/>
                          <a:gd name="connsiteX15" fmla="*/ 150527 w 231236"/>
                          <a:gd name="connsiteY15" fmla="*/ 78377 h 274320"/>
                          <a:gd name="connsiteX16" fmla="*/ 98275 w 231236"/>
                          <a:gd name="connsiteY16" fmla="*/ 0 h 274320"/>
                          <a:gd name="connsiteX17" fmla="*/ 59087 w 231236"/>
                          <a:gd name="connsiteY17" fmla="*/ 13063 h 274320"/>
                          <a:gd name="connsiteX18" fmla="*/ 46024 w 231236"/>
                          <a:gd name="connsiteY18" fmla="*/ 52251 h 274320"/>
                          <a:gd name="connsiteX19" fmla="*/ 124401 w 231236"/>
                          <a:gd name="connsiteY19" fmla="*/ 104503 h 274320"/>
                          <a:gd name="connsiteX20" fmla="*/ 163590 w 231236"/>
                          <a:gd name="connsiteY20" fmla="*/ 117566 h 274320"/>
                          <a:gd name="connsiteX21" fmla="*/ 163590 w 231236"/>
                          <a:gd name="connsiteY21" fmla="*/ 222068 h 274320"/>
                          <a:gd name="connsiteX22" fmla="*/ 124401 w 231236"/>
                          <a:gd name="connsiteY22" fmla="*/ 235131 h 274320"/>
                          <a:gd name="connsiteX23" fmla="*/ 72150 w 231236"/>
                          <a:gd name="connsiteY23" fmla="*/ 222068 h 274320"/>
                          <a:gd name="connsiteX24" fmla="*/ 46024 w 231236"/>
                          <a:gd name="connsiteY24" fmla="*/ 143691 h 274320"/>
                          <a:gd name="connsiteX25" fmla="*/ 72150 w 231236"/>
                          <a:gd name="connsiteY25" fmla="*/ 130628 h 2743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231236" h="274320">
                            <a:moveTo>
                              <a:pt x="6835" y="117566"/>
                            </a:moveTo>
                            <a:cubicBezTo>
                              <a:pt x="32266" y="193857"/>
                              <a:pt x="0" y="123793"/>
                              <a:pt x="59087" y="182880"/>
                            </a:cubicBezTo>
                            <a:cubicBezTo>
                              <a:pt x="119227" y="243020"/>
                              <a:pt x="42471" y="211383"/>
                              <a:pt x="137464" y="235131"/>
                            </a:cubicBezTo>
                            <a:cubicBezTo>
                              <a:pt x="163590" y="230777"/>
                              <a:pt x="200446" y="243621"/>
                              <a:pt x="215841" y="222068"/>
                            </a:cubicBezTo>
                            <a:cubicBezTo>
                              <a:pt x="231236" y="200515"/>
                              <a:pt x="217967" y="165389"/>
                              <a:pt x="202778" y="143691"/>
                            </a:cubicBezTo>
                            <a:cubicBezTo>
                              <a:pt x="184772" y="117968"/>
                              <a:pt x="124401" y="91440"/>
                              <a:pt x="124401" y="91440"/>
                            </a:cubicBezTo>
                            <a:cubicBezTo>
                              <a:pt x="111338" y="95794"/>
                              <a:pt x="91370" y="92187"/>
                              <a:pt x="85212" y="104503"/>
                            </a:cubicBezTo>
                            <a:cubicBezTo>
                              <a:pt x="79054" y="116819"/>
                              <a:pt x="89673" y="132939"/>
                              <a:pt x="98275" y="143691"/>
                            </a:cubicBezTo>
                            <a:cubicBezTo>
                              <a:pt x="108083" y="155950"/>
                              <a:pt x="125403" y="159766"/>
                              <a:pt x="137464" y="169817"/>
                            </a:cubicBezTo>
                            <a:cubicBezTo>
                              <a:pt x="175179" y="201246"/>
                              <a:pt x="177091" y="209664"/>
                              <a:pt x="202778" y="248194"/>
                            </a:cubicBezTo>
                            <a:cubicBezTo>
                              <a:pt x="184297" y="254355"/>
                              <a:pt x="127742" y="274320"/>
                              <a:pt x="111338" y="274320"/>
                            </a:cubicBezTo>
                            <a:cubicBezTo>
                              <a:pt x="97569" y="274320"/>
                              <a:pt x="85213" y="265611"/>
                              <a:pt x="72150" y="261257"/>
                            </a:cubicBezTo>
                            <a:cubicBezTo>
                              <a:pt x="12260" y="171423"/>
                              <a:pt x="29827" y="212668"/>
                              <a:pt x="6835" y="143691"/>
                            </a:cubicBezTo>
                            <a:cubicBezTo>
                              <a:pt x="24252" y="139337"/>
                              <a:pt x="41561" y="134523"/>
                              <a:pt x="59087" y="130628"/>
                            </a:cubicBezTo>
                            <a:cubicBezTo>
                              <a:pt x="80761" y="125812"/>
                              <a:pt x="105124" y="128581"/>
                              <a:pt x="124401" y="117566"/>
                            </a:cubicBezTo>
                            <a:cubicBezTo>
                              <a:pt x="138032" y="109777"/>
                              <a:pt x="141818" y="91440"/>
                              <a:pt x="150527" y="78377"/>
                            </a:cubicBezTo>
                            <a:cubicBezTo>
                              <a:pt x="140739" y="49012"/>
                              <a:pt x="134970" y="12231"/>
                              <a:pt x="98275" y="0"/>
                            </a:cubicBezTo>
                            <a:lnTo>
                              <a:pt x="59087" y="13063"/>
                            </a:lnTo>
                            <a:cubicBezTo>
                              <a:pt x="54733" y="26126"/>
                              <a:pt x="43760" y="38669"/>
                              <a:pt x="46024" y="52251"/>
                            </a:cubicBezTo>
                            <a:cubicBezTo>
                              <a:pt x="54061" y="100472"/>
                              <a:pt x="88992" y="94386"/>
                              <a:pt x="124401" y="104503"/>
                            </a:cubicBezTo>
                            <a:cubicBezTo>
                              <a:pt x="137641" y="108286"/>
                              <a:pt x="150527" y="113212"/>
                              <a:pt x="163590" y="117566"/>
                            </a:cubicBezTo>
                            <a:cubicBezTo>
                              <a:pt x="176069" y="155006"/>
                              <a:pt x="191612" y="180034"/>
                              <a:pt x="163590" y="222068"/>
                            </a:cubicBezTo>
                            <a:cubicBezTo>
                              <a:pt x="155952" y="233525"/>
                              <a:pt x="137464" y="230777"/>
                              <a:pt x="124401" y="235131"/>
                            </a:cubicBezTo>
                            <a:cubicBezTo>
                              <a:pt x="106984" y="230777"/>
                              <a:pt x="87738" y="230975"/>
                              <a:pt x="72150" y="222068"/>
                            </a:cubicBezTo>
                            <a:cubicBezTo>
                              <a:pt x="34409" y="200502"/>
                              <a:pt x="18782" y="180013"/>
                              <a:pt x="46024" y="143691"/>
                            </a:cubicBezTo>
                            <a:cubicBezTo>
                              <a:pt x="51866" y="135902"/>
                              <a:pt x="63441" y="134982"/>
                              <a:pt x="72150" y="130628"/>
                            </a:cubicBezTo>
                          </a:path>
                        </a:pathLst>
                      </a:custGeom>
                      <a:ln w="38100">
                        <a:solidFill>
                          <a:srgbClr val="FFC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it-IT" sz="1350"/>
                      </a:p>
                    </p:txBody>
                  </p:sp>
                  <p:grpSp>
                    <p:nvGrpSpPr>
                      <p:cNvPr id="38" name="Gruppo 77">
                        <a:extLst>
                          <a:ext uri="{FF2B5EF4-FFF2-40B4-BE49-F238E27FC236}">
                            <a16:creationId xmlns:a16="http://schemas.microsoft.com/office/drawing/2014/main" id="{9712EC94-842B-4206-BD3B-A07C2DBCD38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915147" y="2206138"/>
                        <a:ext cx="1321224" cy="1078127"/>
                        <a:chOff x="6915147" y="2206138"/>
                        <a:chExt cx="1321224" cy="1078127"/>
                      </a:xfrm>
                    </p:grpSpPr>
                    <p:sp>
                      <p:nvSpPr>
                        <p:cNvPr id="55" name="Figura a mano libera 55">
                          <a:extLst>
                            <a:ext uri="{FF2B5EF4-FFF2-40B4-BE49-F238E27FC236}">
                              <a16:creationId xmlns:a16="http://schemas.microsoft.com/office/drawing/2014/main" id="{763A6213-79F6-480B-953A-4634ED24B7C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93298" y="2781027"/>
                          <a:ext cx="358775" cy="503238"/>
                        </a:xfrm>
                        <a:custGeom>
                          <a:avLst/>
                          <a:gdLst>
                            <a:gd name="connsiteX0" fmla="*/ 6835 w 231236"/>
                            <a:gd name="connsiteY0" fmla="*/ 117566 h 274320"/>
                            <a:gd name="connsiteX1" fmla="*/ 59087 w 231236"/>
                            <a:gd name="connsiteY1" fmla="*/ 182880 h 274320"/>
                            <a:gd name="connsiteX2" fmla="*/ 137464 w 231236"/>
                            <a:gd name="connsiteY2" fmla="*/ 235131 h 274320"/>
                            <a:gd name="connsiteX3" fmla="*/ 215841 w 231236"/>
                            <a:gd name="connsiteY3" fmla="*/ 222068 h 274320"/>
                            <a:gd name="connsiteX4" fmla="*/ 202778 w 231236"/>
                            <a:gd name="connsiteY4" fmla="*/ 143691 h 274320"/>
                            <a:gd name="connsiteX5" fmla="*/ 124401 w 231236"/>
                            <a:gd name="connsiteY5" fmla="*/ 91440 h 274320"/>
                            <a:gd name="connsiteX6" fmla="*/ 85212 w 231236"/>
                            <a:gd name="connsiteY6" fmla="*/ 104503 h 274320"/>
                            <a:gd name="connsiteX7" fmla="*/ 98275 w 231236"/>
                            <a:gd name="connsiteY7" fmla="*/ 143691 h 274320"/>
                            <a:gd name="connsiteX8" fmla="*/ 137464 w 231236"/>
                            <a:gd name="connsiteY8" fmla="*/ 169817 h 274320"/>
                            <a:gd name="connsiteX9" fmla="*/ 202778 w 231236"/>
                            <a:gd name="connsiteY9" fmla="*/ 248194 h 274320"/>
                            <a:gd name="connsiteX10" fmla="*/ 111338 w 231236"/>
                            <a:gd name="connsiteY10" fmla="*/ 274320 h 274320"/>
                            <a:gd name="connsiteX11" fmla="*/ 72150 w 231236"/>
                            <a:gd name="connsiteY11" fmla="*/ 261257 h 274320"/>
                            <a:gd name="connsiteX12" fmla="*/ 6835 w 231236"/>
                            <a:gd name="connsiteY12" fmla="*/ 143691 h 274320"/>
                            <a:gd name="connsiteX13" fmla="*/ 59087 w 231236"/>
                            <a:gd name="connsiteY13" fmla="*/ 130628 h 274320"/>
                            <a:gd name="connsiteX14" fmla="*/ 124401 w 231236"/>
                            <a:gd name="connsiteY14" fmla="*/ 117566 h 274320"/>
                            <a:gd name="connsiteX15" fmla="*/ 150527 w 231236"/>
                            <a:gd name="connsiteY15" fmla="*/ 78377 h 274320"/>
                            <a:gd name="connsiteX16" fmla="*/ 98275 w 231236"/>
                            <a:gd name="connsiteY16" fmla="*/ 0 h 274320"/>
                            <a:gd name="connsiteX17" fmla="*/ 59087 w 231236"/>
                            <a:gd name="connsiteY17" fmla="*/ 13063 h 274320"/>
                            <a:gd name="connsiteX18" fmla="*/ 46024 w 231236"/>
                            <a:gd name="connsiteY18" fmla="*/ 52251 h 274320"/>
                            <a:gd name="connsiteX19" fmla="*/ 124401 w 231236"/>
                            <a:gd name="connsiteY19" fmla="*/ 104503 h 274320"/>
                            <a:gd name="connsiteX20" fmla="*/ 163590 w 231236"/>
                            <a:gd name="connsiteY20" fmla="*/ 117566 h 274320"/>
                            <a:gd name="connsiteX21" fmla="*/ 163590 w 231236"/>
                            <a:gd name="connsiteY21" fmla="*/ 222068 h 274320"/>
                            <a:gd name="connsiteX22" fmla="*/ 124401 w 231236"/>
                            <a:gd name="connsiteY22" fmla="*/ 235131 h 274320"/>
                            <a:gd name="connsiteX23" fmla="*/ 72150 w 231236"/>
                            <a:gd name="connsiteY23" fmla="*/ 222068 h 274320"/>
                            <a:gd name="connsiteX24" fmla="*/ 46024 w 231236"/>
                            <a:gd name="connsiteY24" fmla="*/ 143691 h 274320"/>
                            <a:gd name="connsiteX25" fmla="*/ 72150 w 231236"/>
                            <a:gd name="connsiteY25" fmla="*/ 130628 h 27432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</a:cxnLst>
                          <a:rect l="l" t="t" r="r" b="b"/>
                          <a:pathLst>
                            <a:path w="231236" h="274320">
                              <a:moveTo>
                                <a:pt x="6835" y="117566"/>
                              </a:moveTo>
                              <a:cubicBezTo>
                                <a:pt x="32266" y="193857"/>
                                <a:pt x="0" y="123793"/>
                                <a:pt x="59087" y="182880"/>
                              </a:cubicBezTo>
                              <a:cubicBezTo>
                                <a:pt x="119227" y="243020"/>
                                <a:pt x="42471" y="211383"/>
                                <a:pt x="137464" y="235131"/>
                              </a:cubicBezTo>
                              <a:cubicBezTo>
                                <a:pt x="163590" y="230777"/>
                                <a:pt x="200446" y="243621"/>
                                <a:pt x="215841" y="222068"/>
                              </a:cubicBezTo>
                              <a:cubicBezTo>
                                <a:pt x="231236" y="200515"/>
                                <a:pt x="217967" y="165389"/>
                                <a:pt x="202778" y="143691"/>
                              </a:cubicBezTo>
                              <a:cubicBezTo>
                                <a:pt x="184772" y="117968"/>
                                <a:pt x="124401" y="91440"/>
                                <a:pt x="124401" y="91440"/>
                              </a:cubicBezTo>
                              <a:cubicBezTo>
                                <a:pt x="111338" y="95794"/>
                                <a:pt x="91370" y="92187"/>
                                <a:pt x="85212" y="104503"/>
                              </a:cubicBezTo>
                              <a:cubicBezTo>
                                <a:pt x="79054" y="116819"/>
                                <a:pt x="89673" y="132939"/>
                                <a:pt x="98275" y="143691"/>
                              </a:cubicBezTo>
                              <a:cubicBezTo>
                                <a:pt x="108083" y="155950"/>
                                <a:pt x="125403" y="159766"/>
                                <a:pt x="137464" y="169817"/>
                              </a:cubicBezTo>
                              <a:cubicBezTo>
                                <a:pt x="175179" y="201246"/>
                                <a:pt x="177091" y="209664"/>
                                <a:pt x="202778" y="248194"/>
                              </a:cubicBezTo>
                              <a:cubicBezTo>
                                <a:pt x="184297" y="254355"/>
                                <a:pt x="127742" y="274320"/>
                                <a:pt x="111338" y="274320"/>
                              </a:cubicBezTo>
                              <a:cubicBezTo>
                                <a:pt x="97569" y="274320"/>
                                <a:pt x="85213" y="265611"/>
                                <a:pt x="72150" y="261257"/>
                              </a:cubicBezTo>
                              <a:cubicBezTo>
                                <a:pt x="12260" y="171423"/>
                                <a:pt x="29827" y="212668"/>
                                <a:pt x="6835" y="143691"/>
                              </a:cubicBezTo>
                              <a:cubicBezTo>
                                <a:pt x="24252" y="139337"/>
                                <a:pt x="41561" y="134523"/>
                                <a:pt x="59087" y="130628"/>
                              </a:cubicBezTo>
                              <a:cubicBezTo>
                                <a:pt x="80761" y="125812"/>
                                <a:pt x="105124" y="128581"/>
                                <a:pt x="124401" y="117566"/>
                              </a:cubicBezTo>
                              <a:cubicBezTo>
                                <a:pt x="138032" y="109777"/>
                                <a:pt x="141818" y="91440"/>
                                <a:pt x="150527" y="78377"/>
                              </a:cubicBezTo>
                              <a:cubicBezTo>
                                <a:pt x="140739" y="49012"/>
                                <a:pt x="134970" y="12231"/>
                                <a:pt x="98275" y="0"/>
                              </a:cubicBezTo>
                              <a:lnTo>
                                <a:pt x="59087" y="13063"/>
                              </a:lnTo>
                              <a:cubicBezTo>
                                <a:pt x="54733" y="26126"/>
                                <a:pt x="43760" y="38669"/>
                                <a:pt x="46024" y="52251"/>
                              </a:cubicBezTo>
                              <a:cubicBezTo>
                                <a:pt x="54061" y="100472"/>
                                <a:pt x="88992" y="94386"/>
                                <a:pt x="124401" y="104503"/>
                              </a:cubicBezTo>
                              <a:cubicBezTo>
                                <a:pt x="137641" y="108286"/>
                                <a:pt x="150527" y="113212"/>
                                <a:pt x="163590" y="117566"/>
                              </a:cubicBezTo>
                              <a:cubicBezTo>
                                <a:pt x="176069" y="155006"/>
                                <a:pt x="191612" y="180034"/>
                                <a:pt x="163590" y="222068"/>
                              </a:cubicBezTo>
                              <a:cubicBezTo>
                                <a:pt x="155952" y="233525"/>
                                <a:pt x="137464" y="230777"/>
                                <a:pt x="124401" y="235131"/>
                              </a:cubicBezTo>
                              <a:cubicBezTo>
                                <a:pt x="106984" y="230777"/>
                                <a:pt x="87738" y="230975"/>
                                <a:pt x="72150" y="222068"/>
                              </a:cubicBezTo>
                              <a:cubicBezTo>
                                <a:pt x="34409" y="200502"/>
                                <a:pt x="18782" y="180013"/>
                                <a:pt x="46024" y="143691"/>
                              </a:cubicBezTo>
                              <a:cubicBezTo>
                                <a:pt x="51866" y="135902"/>
                                <a:pt x="63441" y="134982"/>
                                <a:pt x="72150" y="130628"/>
                              </a:cubicBezTo>
                            </a:path>
                          </a:pathLst>
                        </a:custGeom>
                        <a:ln w="38100"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it-IT" sz="1350"/>
                        </a:p>
                      </p:txBody>
                    </p:sp>
                    <p:grpSp>
                      <p:nvGrpSpPr>
                        <p:cNvPr id="56" name="Gruppo 50">
                          <a:extLst>
                            <a:ext uri="{FF2B5EF4-FFF2-40B4-BE49-F238E27FC236}">
                              <a16:creationId xmlns:a16="http://schemas.microsoft.com/office/drawing/2014/main" id="{843C125F-9379-4687-AAA9-AB180E6D9E14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235566" y="2206138"/>
                          <a:ext cx="495726" cy="284512"/>
                          <a:chOff x="6376873" y="936844"/>
                          <a:chExt cx="1243672" cy="574498"/>
                        </a:xfrm>
                      </p:grpSpPr>
                      <p:sp>
                        <p:nvSpPr>
                          <p:cNvPr id="69" name="Ovale 93">
                            <a:extLst>
                              <a:ext uri="{FF2B5EF4-FFF2-40B4-BE49-F238E27FC236}">
                                <a16:creationId xmlns:a16="http://schemas.microsoft.com/office/drawing/2014/main" id="{457FB177-8A3B-40BE-ACE0-E93DE7E8E1B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573538" y="936844"/>
                            <a:ext cx="569523" cy="500067"/>
                          </a:xfrm>
                          <a:prstGeom prst="ellipse">
                            <a:avLst/>
                          </a:prstGeom>
                          <a:solidFill>
                            <a:srgbClr val="92D050"/>
                          </a:solidFill>
                          <a:ln>
                            <a:solidFill>
                              <a:srgbClr val="92D05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it-IT" sz="600"/>
                          </a:p>
                        </p:txBody>
                      </p:sp>
                      <p:sp>
                        <p:nvSpPr>
                          <p:cNvPr id="70" name="CasellaDiTesto 94">
                            <a:extLst>
                              <a:ext uri="{FF2B5EF4-FFF2-40B4-BE49-F238E27FC236}">
                                <a16:creationId xmlns:a16="http://schemas.microsoft.com/office/drawing/2014/main" id="{A353B733-834E-48F0-80E8-B2A104B3F30C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376873" y="957184"/>
                            <a:ext cx="1243672" cy="55415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r>
                              <a:rPr lang="it-IT" sz="600" dirty="0">
                                <a:latin typeface="Britannic Bold" pitchFamily="34" charset="0"/>
                              </a:rPr>
                              <a:t>Mg</a:t>
                            </a:r>
                            <a:r>
                              <a:rPr lang="it-IT" sz="600" baseline="30000" dirty="0">
                                <a:latin typeface="Britannic Bold" pitchFamily="34" charset="0"/>
                              </a:rPr>
                              <a:t>2+</a:t>
                            </a:r>
                          </a:p>
                        </p:txBody>
                      </p:sp>
                    </p:grpSp>
                    <p:grpSp>
                      <p:nvGrpSpPr>
                        <p:cNvPr id="57" name="Gruppo 54">
                          <a:extLst>
                            <a:ext uri="{FF2B5EF4-FFF2-40B4-BE49-F238E27FC236}">
                              <a16:creationId xmlns:a16="http://schemas.microsoft.com/office/drawing/2014/main" id="{64D9112B-F388-4461-A138-5D1DACA2E84B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915147" y="2390551"/>
                          <a:ext cx="484044" cy="274439"/>
                          <a:chOff x="5425424" y="4929199"/>
                          <a:chExt cx="1096546" cy="477617"/>
                        </a:xfrm>
                      </p:grpSpPr>
                      <p:sp>
                        <p:nvSpPr>
                          <p:cNvPr id="67" name="Ovale 91">
                            <a:extLst>
                              <a:ext uri="{FF2B5EF4-FFF2-40B4-BE49-F238E27FC236}">
                                <a16:creationId xmlns:a16="http://schemas.microsoft.com/office/drawing/2014/main" id="{7DD44585-7F24-45BC-9D4A-3DFCC78400A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577831" y="4929199"/>
                            <a:ext cx="563255" cy="42815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it-IT" sz="600"/>
                          </a:p>
                        </p:txBody>
                      </p:sp>
                      <p:sp>
                        <p:nvSpPr>
                          <p:cNvPr id="68" name="CasellaDiTesto 92">
                            <a:extLst>
                              <a:ext uri="{FF2B5EF4-FFF2-40B4-BE49-F238E27FC236}">
                                <a16:creationId xmlns:a16="http://schemas.microsoft.com/office/drawing/2014/main" id="{D1AC38C9-8588-4EC5-A74D-F2C900904AEA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25424" y="4929199"/>
                            <a:ext cx="1096546" cy="47761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r>
                              <a:rPr lang="it-IT" sz="600">
                                <a:latin typeface="Britannic Bold" pitchFamily="34" charset="0"/>
                              </a:rPr>
                              <a:t>Cu</a:t>
                            </a:r>
                            <a:r>
                              <a:rPr lang="it-IT" sz="600" baseline="30000">
                                <a:latin typeface="Britannic Bold" pitchFamily="34" charset="0"/>
                              </a:rPr>
                              <a:t>2+</a:t>
                            </a:r>
                          </a:p>
                        </p:txBody>
                      </p:sp>
                    </p:grpSp>
                    <p:grpSp>
                      <p:nvGrpSpPr>
                        <p:cNvPr id="58" name="Gruppo 58">
                          <a:extLst>
                            <a:ext uri="{FF2B5EF4-FFF2-40B4-BE49-F238E27FC236}">
                              <a16:creationId xmlns:a16="http://schemas.microsoft.com/office/drawing/2014/main" id="{0FB0FEA8-4A37-41D9-BF80-69F797E9D75A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452073" y="2499062"/>
                          <a:ext cx="382895" cy="299174"/>
                          <a:chOff x="5513664" y="4993725"/>
                          <a:chExt cx="856167" cy="520667"/>
                        </a:xfrm>
                      </p:grpSpPr>
                      <p:sp>
                        <p:nvSpPr>
                          <p:cNvPr id="65" name="Ovale 87">
                            <a:extLst>
                              <a:ext uri="{FF2B5EF4-FFF2-40B4-BE49-F238E27FC236}">
                                <a16:creationId xmlns:a16="http://schemas.microsoft.com/office/drawing/2014/main" id="{B6F84108-0CB7-4AA1-83CE-75969833BB4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513664" y="4993725"/>
                            <a:ext cx="571504" cy="500066"/>
                          </a:xfrm>
                          <a:prstGeom prst="ellipse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it-IT" sz="600"/>
                          </a:p>
                        </p:txBody>
                      </p:sp>
                      <p:sp>
                        <p:nvSpPr>
                          <p:cNvPr id="66" name="CasellaDiTesto 88">
                            <a:extLst>
                              <a:ext uri="{FF2B5EF4-FFF2-40B4-BE49-F238E27FC236}">
                                <a16:creationId xmlns:a16="http://schemas.microsoft.com/office/drawing/2014/main" id="{9D7E03D6-D31A-4778-8B9C-25B243C7B4A0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522554" y="5036773"/>
                            <a:ext cx="847277" cy="477619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r>
                              <a:rPr lang="it-IT" sz="600" dirty="0">
                                <a:latin typeface="Britannic Bold" pitchFamily="34" charset="0"/>
                              </a:rPr>
                              <a:t>K</a:t>
                            </a:r>
                            <a:r>
                              <a:rPr lang="it-IT" sz="600" baseline="30000" dirty="0">
                                <a:latin typeface="Britannic Bold" pitchFamily="34" charset="0"/>
                              </a:rPr>
                              <a:t>+</a:t>
                            </a:r>
                          </a:p>
                        </p:txBody>
                      </p:sp>
                    </p:grpSp>
                    <p:grpSp>
                      <p:nvGrpSpPr>
                        <p:cNvPr id="59" name="Gruppo 55">
                          <a:extLst>
                            <a:ext uri="{FF2B5EF4-FFF2-40B4-BE49-F238E27FC236}">
                              <a16:creationId xmlns:a16="http://schemas.microsoft.com/office/drawing/2014/main" id="{EFD6D6E7-4727-4C0D-B79C-A586FC8512B8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064119" y="2781018"/>
                          <a:ext cx="465354" cy="315770"/>
                          <a:chOff x="5448241" y="4857285"/>
                          <a:chExt cx="897454" cy="549549"/>
                        </a:xfrm>
                      </p:grpSpPr>
                      <p:sp>
                        <p:nvSpPr>
                          <p:cNvPr id="63" name="Ovale 121">
                            <a:extLst>
                              <a:ext uri="{FF2B5EF4-FFF2-40B4-BE49-F238E27FC236}">
                                <a16:creationId xmlns:a16="http://schemas.microsoft.com/office/drawing/2014/main" id="{9132742C-16C0-40BC-9267-B3E94C01E5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513697" y="4857285"/>
                            <a:ext cx="572510" cy="500066"/>
                          </a:xfrm>
                          <a:prstGeom prst="ellipse">
                            <a:avLst/>
                          </a:prstGeom>
                          <a:solidFill>
                            <a:srgbClr val="00B0F0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it-IT" sz="600"/>
                          </a:p>
                        </p:txBody>
                      </p:sp>
                      <p:sp>
                        <p:nvSpPr>
                          <p:cNvPr id="64" name="CasellaDiTesto 122">
                            <a:extLst>
                              <a:ext uri="{FF2B5EF4-FFF2-40B4-BE49-F238E27FC236}">
                                <a16:creationId xmlns:a16="http://schemas.microsoft.com/office/drawing/2014/main" id="{062F9F7A-A2F8-43A9-B3A8-E539BF5837BB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48241" y="4929215"/>
                            <a:ext cx="897454" cy="477619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r>
                              <a:rPr lang="it-IT" sz="600" dirty="0">
                                <a:latin typeface="Britannic Bold" pitchFamily="34" charset="0"/>
                              </a:rPr>
                              <a:t>Fe</a:t>
                            </a:r>
                            <a:r>
                              <a:rPr lang="it-IT" sz="600" baseline="30000" dirty="0">
                                <a:latin typeface="Britannic Bold" pitchFamily="34" charset="0"/>
                              </a:rPr>
                              <a:t>2+</a:t>
                            </a:r>
                          </a:p>
                        </p:txBody>
                      </p:sp>
                    </p:grpSp>
                    <p:grpSp>
                      <p:nvGrpSpPr>
                        <p:cNvPr id="60" name="Gruppo 50">
                          <a:extLst>
                            <a:ext uri="{FF2B5EF4-FFF2-40B4-BE49-F238E27FC236}">
                              <a16:creationId xmlns:a16="http://schemas.microsoft.com/office/drawing/2014/main" id="{C1DCC600-D84C-4628-B318-B4195C5DDDB4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740645" y="2781027"/>
                          <a:ext cx="495726" cy="274711"/>
                          <a:chOff x="6449200" y="642363"/>
                          <a:chExt cx="1243672" cy="558287"/>
                        </a:xfrm>
                      </p:grpSpPr>
                      <p:sp>
                        <p:nvSpPr>
                          <p:cNvPr id="61" name="Ovale 125">
                            <a:extLst>
                              <a:ext uri="{FF2B5EF4-FFF2-40B4-BE49-F238E27FC236}">
                                <a16:creationId xmlns:a16="http://schemas.microsoft.com/office/drawing/2014/main" id="{AEB59729-57FD-495E-A37C-B4D11DB7B1B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573538" y="642363"/>
                            <a:ext cx="569524" cy="500066"/>
                          </a:xfrm>
                          <a:prstGeom prst="ellipse">
                            <a:avLst/>
                          </a:prstGeom>
                          <a:solidFill>
                            <a:srgbClr val="92D050"/>
                          </a:solidFill>
                          <a:ln>
                            <a:solidFill>
                              <a:srgbClr val="92D05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it-IT" sz="600"/>
                          </a:p>
                        </p:txBody>
                      </p:sp>
                      <p:sp>
                        <p:nvSpPr>
                          <p:cNvPr id="62" name="CasellaDiTesto 126">
                            <a:extLst>
                              <a:ext uri="{FF2B5EF4-FFF2-40B4-BE49-F238E27FC236}">
                                <a16:creationId xmlns:a16="http://schemas.microsoft.com/office/drawing/2014/main" id="{3FBFFCE1-AD37-4996-9E46-983CF4156A94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449200" y="642919"/>
                            <a:ext cx="1243672" cy="557731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r>
                              <a:rPr lang="it-IT" sz="600">
                                <a:latin typeface="Britannic Bold" pitchFamily="34" charset="0"/>
                              </a:rPr>
                              <a:t>Mg</a:t>
                            </a:r>
                            <a:r>
                              <a:rPr lang="it-IT" sz="600" baseline="30000">
                                <a:latin typeface="Britannic Bold" pitchFamily="34" charset="0"/>
                              </a:rPr>
                              <a:t>2+</a:t>
                            </a:r>
                          </a:p>
                        </p:txBody>
                      </p:sp>
                    </p:grpSp>
                  </p:grpSp>
                  <p:grpSp>
                    <p:nvGrpSpPr>
                      <p:cNvPr id="39" name="Gruppo 54">
                        <a:extLst>
                          <a:ext uri="{FF2B5EF4-FFF2-40B4-BE49-F238E27FC236}">
                            <a16:creationId xmlns:a16="http://schemas.microsoft.com/office/drawing/2014/main" id="{FE6A56EE-9A64-46EA-A485-BC5B137470A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35824" y="3644624"/>
                        <a:ext cx="484043" cy="315987"/>
                        <a:chOff x="5425424" y="4857287"/>
                        <a:chExt cx="1096543" cy="546905"/>
                      </a:xfrm>
                    </p:grpSpPr>
                    <p:sp>
                      <p:nvSpPr>
                        <p:cNvPr id="53" name="Ovale 128">
                          <a:extLst>
                            <a:ext uri="{FF2B5EF4-FFF2-40B4-BE49-F238E27FC236}">
                              <a16:creationId xmlns:a16="http://schemas.microsoft.com/office/drawing/2014/main" id="{138C280D-8FBA-4EAA-A596-15BABA59E1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12523" y="4857287"/>
                          <a:ext cx="571812" cy="500066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it-IT" sz="600"/>
                        </a:p>
                      </p:txBody>
                    </p:sp>
                    <p:sp>
                      <p:nvSpPr>
                        <p:cNvPr id="54" name="CasellaDiTesto 129">
                          <a:extLst>
                            <a:ext uri="{FF2B5EF4-FFF2-40B4-BE49-F238E27FC236}">
                              <a16:creationId xmlns:a16="http://schemas.microsoft.com/office/drawing/2014/main" id="{696945AB-D6EC-4311-A2A4-900017657824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25424" y="4929200"/>
                          <a:ext cx="1096543" cy="47499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it-IT" sz="600">
                              <a:latin typeface="Britannic Bold" pitchFamily="34" charset="0"/>
                            </a:rPr>
                            <a:t>Cu</a:t>
                          </a:r>
                          <a:r>
                            <a:rPr lang="it-IT" sz="600" baseline="30000">
                              <a:latin typeface="Britannic Bold" pitchFamily="34" charset="0"/>
                            </a:rPr>
                            <a:t>2+</a:t>
                          </a:r>
                        </a:p>
                      </p:txBody>
                    </p:sp>
                  </p:grpSp>
                  <p:grpSp>
                    <p:nvGrpSpPr>
                      <p:cNvPr id="40" name="Gruppo 50">
                        <a:extLst>
                          <a:ext uri="{FF2B5EF4-FFF2-40B4-BE49-F238E27FC236}">
                            <a16:creationId xmlns:a16="http://schemas.microsoft.com/office/drawing/2014/main" id="{77232A0E-DF8D-41C9-85EF-DF81EBC1F1A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596193" y="3500165"/>
                        <a:ext cx="495726" cy="274711"/>
                        <a:chOff x="6449200" y="642367"/>
                        <a:chExt cx="1236836" cy="554708"/>
                      </a:xfrm>
                    </p:grpSpPr>
                    <p:sp>
                      <p:nvSpPr>
                        <p:cNvPr id="51" name="Ovale 131">
                          <a:extLst>
                            <a:ext uri="{FF2B5EF4-FFF2-40B4-BE49-F238E27FC236}">
                              <a16:creationId xmlns:a16="http://schemas.microsoft.com/office/drawing/2014/main" id="{62E5C27A-2F45-4604-905A-F2866701C27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72852" y="642367"/>
                          <a:ext cx="570358" cy="500066"/>
                        </a:xfrm>
                        <a:prstGeom prst="ellipse">
                          <a:avLst/>
                        </a:prstGeom>
                        <a:solidFill>
                          <a:srgbClr val="92D050"/>
                        </a:solidFill>
                        <a:ln>
                          <a:solidFill>
                            <a:srgbClr val="92D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it-IT" sz="600"/>
                        </a:p>
                      </p:txBody>
                    </p:sp>
                    <p:sp>
                      <p:nvSpPr>
                        <p:cNvPr id="52" name="CasellaDiTesto 132">
                          <a:extLst>
                            <a:ext uri="{FF2B5EF4-FFF2-40B4-BE49-F238E27FC236}">
                              <a16:creationId xmlns:a16="http://schemas.microsoft.com/office/drawing/2014/main" id="{6F3E3124-22F7-447C-B1D8-B4FE8F58E8C7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449200" y="642919"/>
                          <a:ext cx="1236836" cy="55415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it-IT" sz="600">
                              <a:latin typeface="Britannic Bold" pitchFamily="34" charset="0"/>
                            </a:rPr>
                            <a:t>Mg</a:t>
                          </a:r>
                          <a:r>
                            <a:rPr lang="it-IT" sz="600" baseline="30000">
                              <a:latin typeface="Britannic Bold" pitchFamily="34" charset="0"/>
                            </a:rPr>
                            <a:t>2+</a:t>
                          </a:r>
                        </a:p>
                      </p:txBody>
                    </p:sp>
                  </p:grpSp>
                  <p:grpSp>
                    <p:nvGrpSpPr>
                      <p:cNvPr id="41" name="Gruppo 55">
                        <a:extLst>
                          <a:ext uri="{FF2B5EF4-FFF2-40B4-BE49-F238E27FC236}">
                            <a16:creationId xmlns:a16="http://schemas.microsoft.com/office/drawing/2014/main" id="{D49A01CF-CC49-489E-A244-98F647D8841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524752" y="3860530"/>
                        <a:ext cx="465356" cy="315986"/>
                        <a:chOff x="5503840" y="4857287"/>
                        <a:chExt cx="893379" cy="546902"/>
                      </a:xfrm>
                    </p:grpSpPr>
                    <p:sp>
                      <p:nvSpPr>
                        <p:cNvPr id="49" name="Ovale 134">
                          <a:extLst>
                            <a:ext uri="{FF2B5EF4-FFF2-40B4-BE49-F238E27FC236}">
                              <a16:creationId xmlns:a16="http://schemas.microsoft.com/office/drawing/2014/main" id="{F8EEB3AB-3AED-45C8-8026-C2F8583EA8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13652" y="4857287"/>
                          <a:ext cx="569909" cy="500066"/>
                        </a:xfrm>
                        <a:prstGeom prst="ellipse">
                          <a:avLst/>
                        </a:prstGeom>
                        <a:solidFill>
                          <a:srgbClr val="00B0F0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it-IT" sz="600"/>
                        </a:p>
                      </p:txBody>
                    </p:sp>
                    <p:sp>
                      <p:nvSpPr>
                        <p:cNvPr id="50" name="CasellaDiTesto 135">
                          <a:extLst>
                            <a:ext uri="{FF2B5EF4-FFF2-40B4-BE49-F238E27FC236}">
                              <a16:creationId xmlns:a16="http://schemas.microsoft.com/office/drawing/2014/main" id="{1C317E49-21EA-43B8-9CC4-33877718F005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503840" y="4929197"/>
                          <a:ext cx="893379" cy="47499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it-IT" sz="600">
                              <a:latin typeface="Britannic Bold" pitchFamily="34" charset="0"/>
                            </a:rPr>
                            <a:t>Fe</a:t>
                          </a:r>
                          <a:r>
                            <a:rPr lang="it-IT" sz="600" baseline="30000">
                              <a:latin typeface="Britannic Bold" pitchFamily="34" charset="0"/>
                            </a:rPr>
                            <a:t>2+</a:t>
                          </a:r>
                        </a:p>
                      </p:txBody>
                    </p:sp>
                  </p:grpSp>
                  <p:grpSp>
                    <p:nvGrpSpPr>
                      <p:cNvPr id="42" name="Gruppo 61">
                        <a:extLst>
                          <a:ext uri="{FF2B5EF4-FFF2-40B4-BE49-F238E27FC236}">
                            <a16:creationId xmlns:a16="http://schemas.microsoft.com/office/drawing/2014/main" id="{3D7D18B3-71DC-49A4-8310-A776E3B8692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35823" y="4004992"/>
                        <a:ext cx="477036" cy="296722"/>
                        <a:chOff x="5394158" y="4857187"/>
                        <a:chExt cx="1141270" cy="623120"/>
                      </a:xfrm>
                    </p:grpSpPr>
                    <p:sp>
                      <p:nvSpPr>
                        <p:cNvPr id="47" name="Ovale 137">
                          <a:extLst>
                            <a:ext uri="{FF2B5EF4-FFF2-40B4-BE49-F238E27FC236}">
                              <a16:creationId xmlns:a16="http://schemas.microsoft.com/office/drawing/2014/main" id="{8A9F1C83-0106-4072-8AA9-7AF85A3EF5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12729" y="4857187"/>
                          <a:ext cx="573491" cy="500066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it-IT" sz="600"/>
                        </a:p>
                      </p:txBody>
                    </p:sp>
                    <p:sp>
                      <p:nvSpPr>
                        <p:cNvPr id="48" name="CasellaDiTesto 138">
                          <a:extLst>
                            <a:ext uri="{FF2B5EF4-FFF2-40B4-BE49-F238E27FC236}">
                              <a16:creationId xmlns:a16="http://schemas.microsoft.com/office/drawing/2014/main" id="{8B21D4FD-E6CC-4DDB-AFDF-3FAA4D50ED23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394158" y="4903982"/>
                          <a:ext cx="1141270" cy="57632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it-IT" sz="600" dirty="0">
                              <a:latin typeface="Britannic Bold" pitchFamily="34" charset="0"/>
                            </a:rPr>
                            <a:t>Zn</a:t>
                          </a:r>
                          <a:r>
                            <a:rPr lang="it-IT" sz="600" baseline="30000" dirty="0">
                              <a:latin typeface="Britannic Bold" pitchFamily="34" charset="0"/>
                            </a:rPr>
                            <a:t>2+</a:t>
                          </a:r>
                        </a:p>
                      </p:txBody>
                    </p:sp>
                  </p:grpSp>
                  <p:grpSp>
                    <p:nvGrpSpPr>
                      <p:cNvPr id="43" name="Gruppo 58">
                        <a:extLst>
                          <a:ext uri="{FF2B5EF4-FFF2-40B4-BE49-F238E27FC236}">
                            <a16:creationId xmlns:a16="http://schemas.microsoft.com/office/drawing/2014/main" id="{7B051FCE-42A1-493E-9DB8-B16364214B1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596535" y="4149456"/>
                        <a:ext cx="383460" cy="299174"/>
                        <a:chOff x="5513574" y="4857285"/>
                        <a:chExt cx="758498" cy="520664"/>
                      </a:xfrm>
                    </p:grpSpPr>
                    <p:sp>
                      <p:nvSpPr>
                        <p:cNvPr id="45" name="Ovale 140">
                          <a:extLst>
                            <a:ext uri="{FF2B5EF4-FFF2-40B4-BE49-F238E27FC236}">
                              <a16:creationId xmlns:a16="http://schemas.microsoft.com/office/drawing/2014/main" id="{17FF93DD-972D-434E-8DDB-7A4D6B95C2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13574" y="4857285"/>
                          <a:ext cx="571504" cy="500066"/>
                        </a:xfrm>
                        <a:prstGeom prst="ellipse">
                          <a:avLst/>
                        </a:prstGeom>
                        <a:solidFill>
                          <a:srgbClr val="FFFF00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it-IT" sz="600"/>
                        </a:p>
                      </p:txBody>
                    </p:sp>
                    <p:sp>
                      <p:nvSpPr>
                        <p:cNvPr id="46" name="CasellaDiTesto 141">
                          <a:extLst>
                            <a:ext uri="{FF2B5EF4-FFF2-40B4-BE49-F238E27FC236}">
                              <a16:creationId xmlns:a16="http://schemas.microsoft.com/office/drawing/2014/main" id="{E595970F-7456-4CFE-97B7-312B1190A887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522554" y="4900333"/>
                          <a:ext cx="749518" cy="47761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it-IT" sz="600">
                              <a:latin typeface="Britannic Bold" pitchFamily="34" charset="0"/>
                            </a:rPr>
                            <a:t>K</a:t>
                          </a:r>
                          <a:r>
                            <a:rPr lang="it-IT" sz="600" baseline="30000">
                              <a:latin typeface="Britannic Bold" pitchFamily="34" charset="0"/>
                            </a:rPr>
                            <a:t>+</a:t>
                          </a:r>
                        </a:p>
                      </p:txBody>
                    </p:sp>
                  </p:grpSp>
                  <p:sp>
                    <p:nvSpPr>
                      <p:cNvPr id="44" name="Freccia a destra rientrata 142">
                        <a:extLst>
                          <a:ext uri="{FF2B5EF4-FFF2-40B4-BE49-F238E27FC236}">
                            <a16:creationId xmlns:a16="http://schemas.microsoft.com/office/drawing/2014/main" id="{2FA0849C-F501-4DD4-832B-CAF7EC4E70E3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7272686" y="3031852"/>
                        <a:ext cx="647700" cy="288925"/>
                      </a:xfrm>
                      <a:prstGeom prst="notchedRightArrow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it-IT" sz="1350"/>
                      </a:p>
                    </p:txBody>
                  </p:sp>
                </p:grpSp>
              </p:grpSp>
              <p:grpSp>
                <p:nvGrpSpPr>
                  <p:cNvPr id="13" name="Gruppo 86">
                    <a:extLst>
                      <a:ext uri="{FF2B5EF4-FFF2-40B4-BE49-F238E27FC236}">
                        <a16:creationId xmlns:a16="http://schemas.microsoft.com/office/drawing/2014/main" id="{53CFDE5A-A107-47ED-90C2-A4FF82419B2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20227" y="1341438"/>
                    <a:ext cx="2954399" cy="5268523"/>
                    <a:chOff x="3120500" y="1412776"/>
                    <a:chExt cx="2954399" cy="5268524"/>
                  </a:xfrm>
                </p:grpSpPr>
                <p:grpSp>
                  <p:nvGrpSpPr>
                    <p:cNvPr id="15" name="Gruppo 35">
                      <a:extLst>
                        <a:ext uri="{FF2B5EF4-FFF2-40B4-BE49-F238E27FC236}">
                          <a16:creationId xmlns:a16="http://schemas.microsoft.com/office/drawing/2014/main" id="{877FB946-3486-4B46-ABFE-B163AD4098A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80112" y="3284438"/>
                      <a:ext cx="1657350" cy="2087562"/>
                      <a:chOff x="3636137" y="2204136"/>
                      <a:chExt cx="2000264" cy="2786081"/>
                    </a:xfrm>
                  </p:grpSpPr>
                  <p:sp>
                    <p:nvSpPr>
                      <p:cNvPr id="29" name="Rettangolo arrotondato 34">
                        <a:extLst>
                          <a:ext uri="{FF2B5EF4-FFF2-40B4-BE49-F238E27FC236}">
                            <a16:creationId xmlns:a16="http://schemas.microsoft.com/office/drawing/2014/main" id="{2E3ABACF-CCF0-492F-BCEC-1DE84ADF217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3243228" y="2597045"/>
                        <a:ext cx="2786081" cy="2000264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F6228"/>
                      </a:solidFill>
                      <a:ln w="25400" algn="ctr">
                        <a:solidFill>
                          <a:srgbClr val="4F6228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 vert="eaVert" anchor="ctr"/>
                      <a:lstStyle/>
                      <a:p>
                        <a:pPr algn="ctr">
                          <a:defRPr/>
                        </a:pPr>
                        <a:endParaRPr lang="it-IT" sz="1350" dirty="0">
                          <a:solidFill>
                            <a:schemeClr val="lt1"/>
                          </a:solidFill>
                        </a:endParaRPr>
                      </a:p>
                    </p:txBody>
                  </p:sp>
                  <p:sp>
                    <p:nvSpPr>
                      <p:cNvPr id="30" name="Rettangolo arrotondato 33">
                        <a:extLst>
                          <a:ext uri="{FF2B5EF4-FFF2-40B4-BE49-F238E27FC236}">
                            <a16:creationId xmlns:a16="http://schemas.microsoft.com/office/drawing/2014/main" id="{C778DC55-9502-4386-92FE-5F75F02FF3F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3489602" y="2783280"/>
                        <a:ext cx="2281833" cy="1555761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chemeClr val="bg1"/>
                      </a:solidFill>
                      <a:ln w="57150" algn="ctr">
                        <a:solidFill>
                          <a:srgbClr val="92D05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 vert="eaVert" anchor="ctr"/>
                      <a:lstStyle/>
                      <a:p>
                        <a:pPr algn="ctr">
                          <a:defRPr/>
                        </a:pPr>
                        <a:endParaRPr lang="it-IT" sz="1350">
                          <a:solidFill>
                            <a:schemeClr val="lt1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6" name="Gruppo 76">
                      <a:extLst>
                        <a:ext uri="{FF2B5EF4-FFF2-40B4-BE49-F238E27FC236}">
                          <a16:creationId xmlns:a16="http://schemas.microsoft.com/office/drawing/2014/main" id="{E1A01320-81C0-45D6-B2D9-C84E5D262E5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20500" y="1412776"/>
                      <a:ext cx="2954399" cy="5268524"/>
                      <a:chOff x="3237702" y="1143000"/>
                      <a:chExt cx="2954399" cy="5268524"/>
                    </a:xfrm>
                  </p:grpSpPr>
                  <p:sp>
                    <p:nvSpPr>
                      <p:cNvPr id="17" name="Rettangolo 62">
                        <a:extLst>
                          <a:ext uri="{FF2B5EF4-FFF2-40B4-BE49-F238E27FC236}">
                            <a16:creationId xmlns:a16="http://schemas.microsoft.com/office/drawing/2014/main" id="{838C7A67-F84F-4173-B372-739A35AF65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16407" y="1143000"/>
                        <a:ext cx="2833380" cy="521493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6633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it-IT" sz="1350"/>
                      </a:p>
                    </p:txBody>
                  </p:sp>
                  <p:grpSp>
                    <p:nvGrpSpPr>
                      <p:cNvPr id="18" name="Gruppo 75">
                        <a:extLst>
                          <a:ext uri="{FF2B5EF4-FFF2-40B4-BE49-F238E27FC236}">
                            <a16:creationId xmlns:a16="http://schemas.microsoft.com/office/drawing/2014/main" id="{DDEA178C-7055-4DBD-9AA2-8C6C194C395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37702" y="1155063"/>
                        <a:ext cx="2954399" cy="5256461"/>
                        <a:chOff x="3237702" y="1155063"/>
                        <a:chExt cx="2954399" cy="5256461"/>
                      </a:xfrm>
                    </p:grpSpPr>
                    <p:sp>
                      <p:nvSpPr>
                        <p:cNvPr id="19" name="CasellaDiTesto 15">
                          <a:extLst>
                            <a:ext uri="{FF2B5EF4-FFF2-40B4-BE49-F238E27FC236}">
                              <a16:creationId xmlns:a16="http://schemas.microsoft.com/office/drawing/2014/main" id="{33FE9034-30C4-4D7D-9A49-2C9169251979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21050" y="1155063"/>
                          <a:ext cx="2714624" cy="754704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spAutoFit/>
                        </a:bodyPr>
                        <a:lstStyle/>
                        <a:p>
                          <a:pPr algn="ctr"/>
                          <a:r>
                            <a:rPr lang="ru-RU" sz="1350" b="1" dirty="0">
                              <a:latin typeface="Tahoma" pitchFamily="34" charset="0"/>
                            </a:rPr>
                            <a:t>СПОСОБСТВУЮТ РОСТУ КОРНЕЙ </a:t>
                          </a:r>
                          <a:endParaRPr lang="it-IT" sz="1350" b="1" dirty="0">
                            <a:latin typeface="Tahoma" pitchFamily="34" charset="0"/>
                          </a:endParaRPr>
                        </a:p>
                      </p:txBody>
                    </p:sp>
                    <p:sp>
                      <p:nvSpPr>
                        <p:cNvPr id="20" name="CasellaDiTesto 61">
                          <a:extLst>
                            <a:ext uri="{FF2B5EF4-FFF2-40B4-BE49-F238E27FC236}">
                              <a16:creationId xmlns:a16="http://schemas.microsoft.com/office/drawing/2014/main" id="{FDCFC53C-B45B-4196-9D2D-E0D77EEF3B74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37702" y="5176552"/>
                          <a:ext cx="2954399" cy="123497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ctr"/>
                          <a:r>
                            <a:rPr lang="ru-RU" sz="1200" dirty="0">
                              <a:latin typeface="Tahoma" pitchFamily="34" charset="0"/>
                            </a:rPr>
                            <a:t>Стимулируют эндогенный биосинтез ауксина, который способствует росту корней</a:t>
                          </a:r>
                          <a:endParaRPr lang="it-IT" sz="1200" dirty="0">
                            <a:latin typeface="Tahoma" pitchFamily="34" charset="0"/>
                          </a:endParaRPr>
                        </a:p>
                      </p:txBody>
                    </p:sp>
                    <p:sp>
                      <p:nvSpPr>
                        <p:cNvPr id="21" name="CasellaDiTesto 36">
                          <a:extLst>
                            <a:ext uri="{FF2B5EF4-FFF2-40B4-BE49-F238E27FC236}">
                              <a16:creationId xmlns:a16="http://schemas.microsoft.com/office/drawing/2014/main" id="{2F453646-A277-4D37-AF90-06B32BA89979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52522" y="1885889"/>
                          <a:ext cx="2262672" cy="44596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ru-RU" sz="1350" b="1" dirty="0"/>
                            <a:t>ФУЛЬВОКИСЛОТЫ</a:t>
                          </a:r>
                          <a:endParaRPr lang="it-IT" sz="1350" b="1" dirty="0"/>
                        </a:p>
                      </p:txBody>
                    </p:sp>
                    <p:sp>
                      <p:nvSpPr>
                        <p:cNvPr id="22" name="Figura a mano libera 43">
                          <a:extLst>
                            <a:ext uri="{FF2B5EF4-FFF2-40B4-BE49-F238E27FC236}">
                              <a16:creationId xmlns:a16="http://schemas.microsoft.com/office/drawing/2014/main" id="{439BA21C-078D-4E08-AF0D-5D4AEE10D71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00563" y="2708275"/>
                          <a:ext cx="230187" cy="274637"/>
                        </a:xfrm>
                        <a:custGeom>
                          <a:avLst/>
                          <a:gdLst>
                            <a:gd name="connsiteX0" fmla="*/ 6835 w 231236"/>
                            <a:gd name="connsiteY0" fmla="*/ 117566 h 274320"/>
                            <a:gd name="connsiteX1" fmla="*/ 59087 w 231236"/>
                            <a:gd name="connsiteY1" fmla="*/ 182880 h 274320"/>
                            <a:gd name="connsiteX2" fmla="*/ 137464 w 231236"/>
                            <a:gd name="connsiteY2" fmla="*/ 235131 h 274320"/>
                            <a:gd name="connsiteX3" fmla="*/ 215841 w 231236"/>
                            <a:gd name="connsiteY3" fmla="*/ 222068 h 274320"/>
                            <a:gd name="connsiteX4" fmla="*/ 202778 w 231236"/>
                            <a:gd name="connsiteY4" fmla="*/ 143691 h 274320"/>
                            <a:gd name="connsiteX5" fmla="*/ 124401 w 231236"/>
                            <a:gd name="connsiteY5" fmla="*/ 91440 h 274320"/>
                            <a:gd name="connsiteX6" fmla="*/ 85212 w 231236"/>
                            <a:gd name="connsiteY6" fmla="*/ 104503 h 274320"/>
                            <a:gd name="connsiteX7" fmla="*/ 98275 w 231236"/>
                            <a:gd name="connsiteY7" fmla="*/ 143691 h 274320"/>
                            <a:gd name="connsiteX8" fmla="*/ 137464 w 231236"/>
                            <a:gd name="connsiteY8" fmla="*/ 169817 h 274320"/>
                            <a:gd name="connsiteX9" fmla="*/ 202778 w 231236"/>
                            <a:gd name="connsiteY9" fmla="*/ 248194 h 274320"/>
                            <a:gd name="connsiteX10" fmla="*/ 111338 w 231236"/>
                            <a:gd name="connsiteY10" fmla="*/ 274320 h 274320"/>
                            <a:gd name="connsiteX11" fmla="*/ 72150 w 231236"/>
                            <a:gd name="connsiteY11" fmla="*/ 261257 h 274320"/>
                            <a:gd name="connsiteX12" fmla="*/ 6835 w 231236"/>
                            <a:gd name="connsiteY12" fmla="*/ 143691 h 274320"/>
                            <a:gd name="connsiteX13" fmla="*/ 59087 w 231236"/>
                            <a:gd name="connsiteY13" fmla="*/ 130628 h 274320"/>
                            <a:gd name="connsiteX14" fmla="*/ 124401 w 231236"/>
                            <a:gd name="connsiteY14" fmla="*/ 117566 h 274320"/>
                            <a:gd name="connsiteX15" fmla="*/ 150527 w 231236"/>
                            <a:gd name="connsiteY15" fmla="*/ 78377 h 274320"/>
                            <a:gd name="connsiteX16" fmla="*/ 98275 w 231236"/>
                            <a:gd name="connsiteY16" fmla="*/ 0 h 274320"/>
                            <a:gd name="connsiteX17" fmla="*/ 59087 w 231236"/>
                            <a:gd name="connsiteY17" fmla="*/ 13063 h 274320"/>
                            <a:gd name="connsiteX18" fmla="*/ 46024 w 231236"/>
                            <a:gd name="connsiteY18" fmla="*/ 52251 h 274320"/>
                            <a:gd name="connsiteX19" fmla="*/ 124401 w 231236"/>
                            <a:gd name="connsiteY19" fmla="*/ 104503 h 274320"/>
                            <a:gd name="connsiteX20" fmla="*/ 163590 w 231236"/>
                            <a:gd name="connsiteY20" fmla="*/ 117566 h 274320"/>
                            <a:gd name="connsiteX21" fmla="*/ 163590 w 231236"/>
                            <a:gd name="connsiteY21" fmla="*/ 222068 h 274320"/>
                            <a:gd name="connsiteX22" fmla="*/ 124401 w 231236"/>
                            <a:gd name="connsiteY22" fmla="*/ 235131 h 274320"/>
                            <a:gd name="connsiteX23" fmla="*/ 72150 w 231236"/>
                            <a:gd name="connsiteY23" fmla="*/ 222068 h 274320"/>
                            <a:gd name="connsiteX24" fmla="*/ 46024 w 231236"/>
                            <a:gd name="connsiteY24" fmla="*/ 143691 h 274320"/>
                            <a:gd name="connsiteX25" fmla="*/ 72150 w 231236"/>
                            <a:gd name="connsiteY25" fmla="*/ 130628 h 27432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</a:cxnLst>
                          <a:rect l="l" t="t" r="r" b="b"/>
                          <a:pathLst>
                            <a:path w="231236" h="274320">
                              <a:moveTo>
                                <a:pt x="6835" y="117566"/>
                              </a:moveTo>
                              <a:cubicBezTo>
                                <a:pt x="32266" y="193857"/>
                                <a:pt x="0" y="123793"/>
                                <a:pt x="59087" y="182880"/>
                              </a:cubicBezTo>
                              <a:cubicBezTo>
                                <a:pt x="119227" y="243020"/>
                                <a:pt x="42471" y="211383"/>
                                <a:pt x="137464" y="235131"/>
                              </a:cubicBezTo>
                              <a:cubicBezTo>
                                <a:pt x="163590" y="230777"/>
                                <a:pt x="200446" y="243621"/>
                                <a:pt x="215841" y="222068"/>
                              </a:cubicBezTo>
                              <a:cubicBezTo>
                                <a:pt x="231236" y="200515"/>
                                <a:pt x="217967" y="165389"/>
                                <a:pt x="202778" y="143691"/>
                              </a:cubicBezTo>
                              <a:cubicBezTo>
                                <a:pt x="184772" y="117968"/>
                                <a:pt x="124401" y="91440"/>
                                <a:pt x="124401" y="91440"/>
                              </a:cubicBezTo>
                              <a:cubicBezTo>
                                <a:pt x="111338" y="95794"/>
                                <a:pt x="91370" y="92187"/>
                                <a:pt x="85212" y="104503"/>
                              </a:cubicBezTo>
                              <a:cubicBezTo>
                                <a:pt x="79054" y="116819"/>
                                <a:pt x="89673" y="132939"/>
                                <a:pt x="98275" y="143691"/>
                              </a:cubicBezTo>
                              <a:cubicBezTo>
                                <a:pt x="108083" y="155950"/>
                                <a:pt x="125403" y="159766"/>
                                <a:pt x="137464" y="169817"/>
                              </a:cubicBezTo>
                              <a:cubicBezTo>
                                <a:pt x="175179" y="201246"/>
                                <a:pt x="177091" y="209664"/>
                                <a:pt x="202778" y="248194"/>
                              </a:cubicBezTo>
                              <a:cubicBezTo>
                                <a:pt x="184297" y="254355"/>
                                <a:pt x="127742" y="274320"/>
                                <a:pt x="111338" y="274320"/>
                              </a:cubicBezTo>
                              <a:cubicBezTo>
                                <a:pt x="97569" y="274320"/>
                                <a:pt x="85213" y="265611"/>
                                <a:pt x="72150" y="261257"/>
                              </a:cubicBezTo>
                              <a:cubicBezTo>
                                <a:pt x="12260" y="171423"/>
                                <a:pt x="29827" y="212668"/>
                                <a:pt x="6835" y="143691"/>
                              </a:cubicBezTo>
                              <a:cubicBezTo>
                                <a:pt x="24252" y="139337"/>
                                <a:pt x="41561" y="134523"/>
                                <a:pt x="59087" y="130628"/>
                              </a:cubicBezTo>
                              <a:cubicBezTo>
                                <a:pt x="80761" y="125812"/>
                                <a:pt x="105124" y="128581"/>
                                <a:pt x="124401" y="117566"/>
                              </a:cubicBezTo>
                              <a:cubicBezTo>
                                <a:pt x="138032" y="109777"/>
                                <a:pt x="141818" y="91440"/>
                                <a:pt x="150527" y="78377"/>
                              </a:cubicBezTo>
                              <a:cubicBezTo>
                                <a:pt x="140739" y="49012"/>
                                <a:pt x="134970" y="12231"/>
                                <a:pt x="98275" y="0"/>
                              </a:cubicBezTo>
                              <a:lnTo>
                                <a:pt x="59087" y="13063"/>
                              </a:lnTo>
                              <a:cubicBezTo>
                                <a:pt x="54733" y="26126"/>
                                <a:pt x="43760" y="38669"/>
                                <a:pt x="46024" y="52251"/>
                              </a:cubicBezTo>
                              <a:cubicBezTo>
                                <a:pt x="54061" y="100472"/>
                                <a:pt x="88992" y="94386"/>
                                <a:pt x="124401" y="104503"/>
                              </a:cubicBezTo>
                              <a:cubicBezTo>
                                <a:pt x="137641" y="108286"/>
                                <a:pt x="150527" y="113212"/>
                                <a:pt x="163590" y="117566"/>
                              </a:cubicBezTo>
                              <a:cubicBezTo>
                                <a:pt x="176069" y="155006"/>
                                <a:pt x="191612" y="180034"/>
                                <a:pt x="163590" y="222068"/>
                              </a:cubicBezTo>
                              <a:cubicBezTo>
                                <a:pt x="155952" y="233525"/>
                                <a:pt x="137464" y="230777"/>
                                <a:pt x="124401" y="235131"/>
                              </a:cubicBezTo>
                              <a:cubicBezTo>
                                <a:pt x="106984" y="230777"/>
                                <a:pt x="87738" y="230975"/>
                                <a:pt x="72150" y="222068"/>
                              </a:cubicBezTo>
                              <a:cubicBezTo>
                                <a:pt x="34409" y="200502"/>
                                <a:pt x="18782" y="180013"/>
                                <a:pt x="46024" y="143691"/>
                              </a:cubicBezTo>
                              <a:cubicBezTo>
                                <a:pt x="51866" y="135902"/>
                                <a:pt x="63441" y="134982"/>
                                <a:pt x="72150" y="130628"/>
                              </a:cubicBezTo>
                            </a:path>
                          </a:pathLst>
                        </a:custGeom>
                        <a:ln w="38100"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it-IT" sz="1350"/>
                        </a:p>
                      </p:txBody>
                    </p:sp>
                    <p:sp>
                      <p:nvSpPr>
                        <p:cNvPr id="23" name="Gallone 44">
                          <a:extLst>
                            <a:ext uri="{FF2B5EF4-FFF2-40B4-BE49-F238E27FC236}">
                              <a16:creationId xmlns:a16="http://schemas.microsoft.com/office/drawing/2014/main" id="{9937F67B-E139-4AFB-B026-427AD482C63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5400000">
                          <a:off x="4428331" y="2996407"/>
                          <a:ext cx="360363" cy="215900"/>
                        </a:xfrm>
                        <a:prstGeom prst="chevron">
                          <a:avLst>
                            <a:gd name="adj" fmla="val 49996"/>
                          </a:avLst>
                        </a:prstGeom>
                        <a:solidFill>
                          <a:srgbClr val="FF0000"/>
                        </a:solidFill>
                        <a:ln w="25400" algn="ctr">
                          <a:solidFill>
                            <a:srgbClr val="C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10800000" vert="eaVert" anchor="ctr"/>
                        <a:lstStyle/>
                        <a:p>
                          <a:pPr algn="ctr">
                            <a:defRPr/>
                          </a:pPr>
                          <a:endParaRPr lang="it-IT" sz="1350"/>
                        </a:p>
                      </p:txBody>
                    </p:sp>
                    <p:sp>
                      <p:nvSpPr>
                        <p:cNvPr id="24" name="Freccia a destra rientrata 46">
                          <a:extLst>
                            <a:ext uri="{FF2B5EF4-FFF2-40B4-BE49-F238E27FC236}">
                              <a16:creationId xmlns:a16="http://schemas.microsoft.com/office/drawing/2014/main" id="{7098B602-4C8A-486C-B78C-5840D1E68C8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5400000">
                          <a:off x="4428331" y="2348707"/>
                          <a:ext cx="360363" cy="215900"/>
                        </a:xfrm>
                        <a:prstGeom prst="notchedRightArrow">
                          <a:avLst>
                            <a:gd name="adj1" fmla="val 50000"/>
                            <a:gd name="adj2" fmla="val 49996"/>
                          </a:avLst>
                        </a:prstGeom>
                        <a:solidFill>
                          <a:srgbClr val="92D050"/>
                        </a:solidFill>
                        <a:ln w="25400" algn="ctr">
                          <a:solidFill>
                            <a:srgbClr val="4F6228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10800000" vert="eaVert" anchor="ctr"/>
                        <a:lstStyle/>
                        <a:p>
                          <a:pPr algn="ctr">
                            <a:defRPr/>
                          </a:pPr>
                          <a:endParaRPr lang="it-IT" sz="1350">
                            <a:solidFill>
                              <a:schemeClr val="lt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5" name="CasellaDiTesto 47">
                          <a:extLst>
                            <a:ext uri="{FF2B5EF4-FFF2-40B4-BE49-F238E27FC236}">
                              <a16:creationId xmlns:a16="http://schemas.microsoft.com/office/drawing/2014/main" id="{7E2F2074-450C-4F85-9FF1-3E31196A528B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654393" y="2527970"/>
                          <a:ext cx="1061065" cy="54887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ru-RU" sz="900" b="1" dirty="0"/>
                            <a:t>РЕЦЕПТОР </a:t>
                          </a:r>
                        </a:p>
                        <a:p>
                          <a:r>
                            <a:rPr lang="ru-RU" sz="900" b="1" dirty="0"/>
                            <a:t>АУКСИНА</a:t>
                          </a:r>
                          <a:endParaRPr lang="it-IT" sz="900" b="1" dirty="0"/>
                        </a:p>
                      </p:txBody>
                    </p:sp>
                    <p:sp>
                      <p:nvSpPr>
                        <p:cNvPr id="26" name="Freccia a destra rientrata 49">
                          <a:extLst>
                            <a:ext uri="{FF2B5EF4-FFF2-40B4-BE49-F238E27FC236}">
                              <a16:creationId xmlns:a16="http://schemas.microsoft.com/office/drawing/2014/main" id="{DA4FF5B5-4108-4FC9-AEC8-A0F515B8C6B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5400000">
                          <a:off x="4428331" y="3501232"/>
                          <a:ext cx="360363" cy="215900"/>
                        </a:xfrm>
                        <a:prstGeom prst="notchedRightArrow">
                          <a:avLst>
                            <a:gd name="adj1" fmla="val 50000"/>
                            <a:gd name="adj2" fmla="val 49996"/>
                          </a:avLst>
                        </a:prstGeom>
                        <a:solidFill>
                          <a:srgbClr val="92D050"/>
                        </a:solidFill>
                        <a:ln w="25400" algn="ctr">
                          <a:solidFill>
                            <a:srgbClr val="4F6228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10800000" vert="eaVert" anchor="ctr"/>
                        <a:lstStyle/>
                        <a:p>
                          <a:pPr algn="ctr">
                            <a:defRPr/>
                          </a:pPr>
                          <a:endParaRPr lang="it-IT" sz="1350">
                            <a:solidFill>
                              <a:schemeClr val="lt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7" name="CasellaDiTesto 50">
                          <a:extLst>
                            <a:ext uri="{FF2B5EF4-FFF2-40B4-BE49-F238E27FC236}">
                              <a16:creationId xmlns:a16="http://schemas.microsoft.com/office/drawing/2014/main" id="{19C44DEC-07BB-4A8B-8B5A-33D7929B0E3A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46047" y="4855511"/>
                          <a:ext cx="1628742" cy="3430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ru-RU" sz="900" b="1" dirty="0">
                              <a:solidFill>
                                <a:schemeClr val="bg1"/>
                              </a:solidFill>
                            </a:rPr>
                            <a:t>КЛЕТКА РАСТЕНИЯ</a:t>
                          </a:r>
                          <a:endParaRPr lang="it-IT" sz="9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" name="CasellaDiTesto 51">
                          <a:extLst>
                            <a:ext uri="{FF2B5EF4-FFF2-40B4-BE49-F238E27FC236}">
                              <a16:creationId xmlns:a16="http://schemas.microsoft.com/office/drawing/2014/main" id="{D376CBAA-CBBA-432D-B829-E8CAD84B1D5E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17588" y="3951288"/>
                          <a:ext cx="1175536" cy="54887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 algn="ctr"/>
                          <a:r>
                            <a:rPr lang="ru-RU" sz="900" b="1" dirty="0"/>
                            <a:t>БИОСИНТЕЗ </a:t>
                          </a:r>
                        </a:p>
                        <a:p>
                          <a:pPr algn="ctr"/>
                          <a:r>
                            <a:rPr lang="ru-RU" sz="900" b="1" dirty="0"/>
                            <a:t>АУКСИНА</a:t>
                          </a:r>
                          <a:endParaRPr lang="it-IT" sz="900" b="1" dirty="0"/>
                        </a:p>
                      </p:txBody>
                    </p:sp>
                  </p:grpSp>
                </p:grpSp>
              </p:grpSp>
              <p:sp>
                <p:nvSpPr>
                  <p:cNvPr id="14" name="Freccia a destra 84">
                    <a:extLst>
                      <a:ext uri="{FF2B5EF4-FFF2-40B4-BE49-F238E27FC236}">
                        <a16:creationId xmlns:a16="http://schemas.microsoft.com/office/drawing/2014/main" id="{CC9B57C2-E7FE-4B75-9DBD-424687ADE02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7997" y="3202541"/>
                    <a:ext cx="1008112" cy="1850529"/>
                  </a:xfrm>
                  <a:prstGeom prst="rightArrow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 sz="1350"/>
                  </a:p>
                </p:txBody>
              </p:sp>
            </p:grpSp>
            <p:sp>
              <p:nvSpPr>
                <p:cNvPr id="8" name="CasellaDiTesto 28">
                  <a:extLst>
                    <a:ext uri="{FF2B5EF4-FFF2-40B4-BE49-F238E27FC236}">
                      <a16:creationId xmlns:a16="http://schemas.microsoft.com/office/drawing/2014/main" id="{94E8C963-DA60-45F7-993F-15A4EBF4DF49}"/>
                    </a:ext>
                  </a:extLst>
                </p:cNvPr>
                <p:cNvSpPr txBox="1"/>
                <p:nvPr/>
              </p:nvSpPr>
              <p:spPr>
                <a:xfrm>
                  <a:off x="532892" y="769024"/>
                  <a:ext cx="4858393" cy="7386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3000" i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ahoma" pitchFamily="34" charset="0"/>
                    </a:rPr>
                    <a:t>ФУЛЬВОКИСЛОТЫ:</a:t>
                  </a:r>
                  <a:endParaRPr lang="it-IT" sz="3000" i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endParaRPr>
                </a:p>
              </p:txBody>
            </p:sp>
            <p:sp>
              <p:nvSpPr>
                <p:cNvPr id="9" name="Ovale 88">
                  <a:extLst>
                    <a:ext uri="{FF2B5EF4-FFF2-40B4-BE49-F238E27FC236}">
                      <a16:creationId xmlns:a16="http://schemas.microsoft.com/office/drawing/2014/main" id="{7B1C7F12-0AAE-4755-811D-C36CDBB60E7F}"/>
                    </a:ext>
                  </a:extLst>
                </p:cNvPr>
                <p:cNvSpPr/>
                <p:nvPr/>
              </p:nvSpPr>
              <p:spPr bwMode="auto">
                <a:xfrm>
                  <a:off x="7623522" y="2784131"/>
                  <a:ext cx="219315" cy="213642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600"/>
                </a:p>
              </p:txBody>
            </p:sp>
            <p:sp>
              <p:nvSpPr>
                <p:cNvPr id="10" name="CasellaDiTesto 138">
                  <a:extLst>
                    <a:ext uri="{FF2B5EF4-FFF2-40B4-BE49-F238E27FC236}">
                      <a16:creationId xmlns:a16="http://schemas.microsoft.com/office/drawing/2014/main" id="{AAE245B9-F755-4899-894B-3A57C45C959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78178" y="2804123"/>
                  <a:ext cx="436445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it-IT" sz="600" dirty="0">
                      <a:latin typeface="Britannic Bold" pitchFamily="34" charset="0"/>
                    </a:rPr>
                    <a:t>Zn</a:t>
                  </a:r>
                  <a:r>
                    <a:rPr lang="it-IT" sz="600" baseline="30000" dirty="0">
                      <a:latin typeface="Britannic Bold" pitchFamily="34" charset="0"/>
                    </a:rPr>
                    <a:t>2+</a:t>
                  </a:r>
                </a:p>
              </p:txBody>
            </p:sp>
          </p:grpSp>
          <p:sp>
            <p:nvSpPr>
              <p:cNvPr id="84" name="CasellaDiTesto 63">
                <a:extLst>
                  <a:ext uri="{FF2B5EF4-FFF2-40B4-BE49-F238E27FC236}">
                    <a16:creationId xmlns:a16="http://schemas.microsoft.com/office/drawing/2014/main" id="{EC6A1594-74FD-4844-9A2B-E54FB628D7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71341" y="2991746"/>
                <a:ext cx="1967386" cy="11310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350" b="1" dirty="0">
                    <a:latin typeface="Tahoma" pitchFamily="34" charset="0"/>
                    <a:cs typeface="Tahoma" pitchFamily="34" charset="0"/>
                  </a:rPr>
                  <a:t>УЛУЧШАЮТ</a:t>
                </a:r>
              </a:p>
              <a:p>
                <a:pPr algn="ctr"/>
                <a:r>
                  <a:rPr lang="ru-RU" sz="1350" b="1" dirty="0">
                    <a:latin typeface="Tahoma" pitchFamily="34" charset="0"/>
                    <a:cs typeface="Tahoma" pitchFamily="34" charset="0"/>
                  </a:rPr>
                  <a:t> СПОСОБНОСТЬ УДЕРЖИВАТЬ ВОДУ И ПИТАТЕЛЬНЫЕ ВЕЩЕСТВА</a:t>
                </a:r>
                <a:endParaRPr lang="it-IT" sz="1350" b="1" dirty="0">
                  <a:latin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85" name="Immagine 1">
                <a:extLst>
                  <a:ext uri="{FF2B5EF4-FFF2-40B4-BE49-F238E27FC236}">
                    <a16:creationId xmlns:a16="http://schemas.microsoft.com/office/drawing/2014/main" id="{89A7C348-DFFA-40E5-B752-DE28BEB215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11424" y="4090652"/>
                <a:ext cx="1832074" cy="2317216"/>
              </a:xfrm>
              <a:prstGeom prst="rect">
                <a:avLst/>
              </a:prstGeom>
            </p:spPr>
          </p:pic>
        </p:grp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804DECAA-887D-4207-80CE-50DEFB3FF57A}"/>
              </a:ext>
            </a:extLst>
          </p:cNvPr>
          <p:cNvSpPr txBox="1"/>
          <p:nvPr/>
        </p:nvSpPr>
        <p:spPr>
          <a:xfrm>
            <a:off x="8958331" y="4090698"/>
            <a:ext cx="3120891" cy="193899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Внесение через</a:t>
            </a:r>
          </a:p>
          <a:p>
            <a:pPr algn="ctr"/>
            <a:r>
              <a:rPr lang="ru-RU" sz="2400" dirty="0"/>
              <a:t>бак А</a:t>
            </a:r>
          </a:p>
          <a:p>
            <a:pPr algn="ctr"/>
            <a:r>
              <a:rPr lang="ru-RU" sz="2400" dirty="0"/>
              <a:t>(кальций, нитраты) </a:t>
            </a:r>
          </a:p>
          <a:p>
            <a:pPr algn="ctr"/>
            <a:r>
              <a:rPr lang="ru-RU" sz="2400" dirty="0"/>
              <a:t>2,5 л/1000 л маточного раствора</a:t>
            </a:r>
          </a:p>
        </p:txBody>
      </p:sp>
      <p:sp>
        <p:nvSpPr>
          <p:cNvPr id="90" name="Нижний колонтитул 4">
            <a:extLst>
              <a:ext uri="{FF2B5EF4-FFF2-40B4-BE49-F238E27FC236}">
                <a16:creationId xmlns:a16="http://schemas.microsoft.com/office/drawing/2014/main" id="{34265E6A-71F7-4354-B9D4-87C32183D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05330"/>
            <a:ext cx="12188945" cy="452671"/>
          </a:xfrm>
        </p:spPr>
        <p:txBody>
          <a:bodyPr/>
          <a:lstStyle/>
          <a:p>
            <a:r>
              <a:rPr lang="ru-RU" sz="1600" i="1" dirty="0">
                <a:solidFill>
                  <a:schemeClr val="tx1"/>
                </a:solidFill>
              </a:rPr>
              <a:t>ООО «Супер-Агро» Телефон для справок: +7(928)409-22-99, www.superagro-rus.com </a:t>
            </a:r>
          </a:p>
        </p:txBody>
      </p:sp>
    </p:spTree>
    <p:extLst>
      <p:ext uri="{BB962C8B-B14F-4D97-AF65-F5344CB8AC3E}">
        <p14:creationId xmlns:p14="http://schemas.microsoft.com/office/powerpoint/2010/main" val="3716375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824E2-CAE7-46E2-94DD-8C1B7BD6B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59"/>
            <a:ext cx="10515600" cy="54058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Calibri Light (Заголовки)"/>
                <a:cs typeface="Calibri Light" panose="020F0302020204030204" pitchFamily="34" charset="0"/>
              </a:rPr>
              <a:t>Болезни и вредители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FDB8D3-B8D6-47A2-A451-78B4A514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339" y="6356350"/>
            <a:ext cx="11046853" cy="365125"/>
          </a:xfrm>
        </p:spPr>
        <p:txBody>
          <a:bodyPr/>
          <a:lstStyle/>
          <a:p>
            <a:r>
              <a:rPr lang="ru-RU" sz="1600" i="1" dirty="0">
                <a:solidFill>
                  <a:schemeClr val="tx1"/>
                </a:solidFill>
              </a:rPr>
              <a:t>ООО «Супер-Агро» Телефон для справок: +7(928)409-22-99, www.superagro-rus.com </a:t>
            </a:r>
          </a:p>
        </p:txBody>
      </p:sp>
      <p:pic>
        <p:nvPicPr>
          <p:cNvPr id="11" name="Picture 4" descr="корни пораженные ризоктирозом">
            <a:extLst>
              <a:ext uri="{FF2B5EF4-FFF2-40B4-BE49-F238E27FC236}">
                <a16:creationId xmlns:a16="http://schemas.microsoft.com/office/drawing/2014/main" id="{8700A673-F90F-43C2-BDC4-9C376824C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01" y="1429050"/>
            <a:ext cx="2673839" cy="339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A205D5-3351-46A1-86F1-AEFBE66A5BF2}"/>
              </a:ext>
            </a:extLst>
          </p:cNvPr>
          <p:cNvSpPr txBox="1"/>
          <p:nvPr/>
        </p:nvSpPr>
        <p:spPr>
          <a:xfrm>
            <a:off x="331517" y="824019"/>
            <a:ext cx="2792408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              </a:t>
            </a:r>
            <a:r>
              <a:rPr lang="ru-RU" sz="1600" b="1" dirty="0" err="1"/>
              <a:t>Ризоктониоз</a:t>
            </a:r>
            <a:endParaRPr lang="ru-RU" sz="1600" b="1" dirty="0"/>
          </a:p>
          <a:p>
            <a:r>
              <a:rPr lang="ru-RU" sz="1600" b="1" dirty="0"/>
              <a:t>          (корневая гниль</a:t>
            </a:r>
            <a:r>
              <a:rPr lang="ru-RU" sz="1600" dirty="0"/>
              <a:t>)</a:t>
            </a:r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r>
              <a:rPr lang="ru-RU" sz="1500" b="1" dirty="0"/>
              <a:t>Причины: пораженная рассада, зараженный субстрат.</a:t>
            </a:r>
          </a:p>
          <a:p>
            <a:r>
              <a:rPr lang="ru-RU" sz="1500" b="1" dirty="0"/>
              <a:t>Решение: удаление, применение</a:t>
            </a:r>
          </a:p>
          <a:p>
            <a:r>
              <a:rPr lang="ru-RU" sz="1500" b="1" dirty="0"/>
              <a:t>синтетических и биологических фунгицидов.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7C83A-3BFE-4B27-BFAA-1D9547FBA259}"/>
              </a:ext>
            </a:extLst>
          </p:cNvPr>
          <p:cNvSpPr txBox="1"/>
          <p:nvPr/>
        </p:nvSpPr>
        <p:spPr>
          <a:xfrm>
            <a:off x="3372236" y="824019"/>
            <a:ext cx="2792408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Мучнистая роса</a:t>
            </a:r>
          </a:p>
          <a:p>
            <a:pPr algn="ctr"/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pPr algn="ctr"/>
            <a:r>
              <a:rPr lang="ru-RU" sz="1600" b="1" dirty="0"/>
              <a:t>Серая гниль</a:t>
            </a:r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r>
              <a:rPr lang="ru-RU" sz="1500" b="1" dirty="0"/>
              <a:t>Причины: зараженная рассада, низкие ночные температуры, высокая влажность.</a:t>
            </a:r>
          </a:p>
          <a:p>
            <a:r>
              <a:rPr lang="ru-RU" sz="1500" b="1" dirty="0"/>
              <a:t>Решение: соответствующий климат, применение </a:t>
            </a:r>
            <a:r>
              <a:rPr lang="en-US" sz="1500" b="1" dirty="0"/>
              <a:t>Trichoderma</a:t>
            </a:r>
            <a:r>
              <a:rPr lang="ru-RU" sz="1500" b="1" dirty="0"/>
              <a:t> и </a:t>
            </a:r>
            <a:r>
              <a:rPr lang="en-US" sz="1500" b="1" dirty="0"/>
              <a:t>Bacillus subtilis</a:t>
            </a:r>
            <a:r>
              <a:rPr lang="ru-RU" sz="1500" b="1" dirty="0"/>
              <a:t>.</a:t>
            </a:r>
          </a:p>
        </p:txBody>
      </p:sp>
      <p:pic>
        <p:nvPicPr>
          <p:cNvPr id="18" name="Picture 6" descr="Мучнистая роса на клубнике: фото и лечение">
            <a:extLst>
              <a:ext uri="{FF2B5EF4-FFF2-40B4-BE49-F238E27FC236}">
                <a16:creationId xmlns:a16="http://schemas.microsoft.com/office/drawing/2014/main" id="{27AB93D1-24E3-450D-A042-D1D181AA4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84" y="1229019"/>
            <a:ext cx="2118852" cy="146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Как уберечь клубнику от серой гнили">
            <a:extLst>
              <a:ext uri="{FF2B5EF4-FFF2-40B4-BE49-F238E27FC236}">
                <a16:creationId xmlns:a16="http://schemas.microsoft.com/office/drawing/2014/main" id="{C869D36C-3483-4F83-A8AF-FF2523560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81" y="3090430"/>
            <a:ext cx="2118853" cy="141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Земляничный клещ на клубнике">
            <a:extLst>
              <a:ext uri="{FF2B5EF4-FFF2-40B4-BE49-F238E27FC236}">
                <a16:creationId xmlns:a16="http://schemas.microsoft.com/office/drawing/2014/main" id="{B82B2039-BDA6-409D-A186-9441B871E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330" y="1229019"/>
            <a:ext cx="2319298" cy="166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Паутинный клещ на клубнике">
            <a:extLst>
              <a:ext uri="{FF2B5EF4-FFF2-40B4-BE49-F238E27FC236}">
                <a16:creationId xmlns:a16="http://schemas.microsoft.com/office/drawing/2014/main" id="{EA986C25-0ACF-4FEF-A44A-1DE7CDBF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314" y="1229019"/>
            <a:ext cx="2319298" cy="166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C7AF5C3-5E4E-47A6-8593-0BF0A46BD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5629" y="3095383"/>
            <a:ext cx="2284701" cy="158824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771FE6D-BEA9-43B3-8201-D0D6F4E473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1315" y="3090430"/>
            <a:ext cx="2319298" cy="158824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8BA0665-8951-455F-A5B8-926830B81E81}"/>
              </a:ext>
            </a:extLst>
          </p:cNvPr>
          <p:cNvSpPr txBox="1"/>
          <p:nvPr/>
        </p:nvSpPr>
        <p:spPr>
          <a:xfrm>
            <a:off x="6470441" y="4331534"/>
            <a:ext cx="52001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000" dirty="0"/>
          </a:p>
          <a:p>
            <a:endParaRPr lang="ru-RU" sz="2000" dirty="0"/>
          </a:p>
          <a:p>
            <a:r>
              <a:rPr lang="ru-RU" sz="1500" b="1" dirty="0"/>
              <a:t>Причины: зараженная рассада, неудовлетворительные санитарные условия.</a:t>
            </a:r>
          </a:p>
          <a:p>
            <a:r>
              <a:rPr lang="ru-RU" sz="1500" b="1" dirty="0"/>
              <a:t>Решение: </a:t>
            </a:r>
            <a:r>
              <a:rPr lang="en-US" sz="1500" b="1" dirty="0"/>
              <a:t>Beauveria </a:t>
            </a:r>
            <a:r>
              <a:rPr lang="en-US" sz="1500" b="1" dirty="0" err="1"/>
              <a:t>bassiana</a:t>
            </a:r>
            <a:r>
              <a:rPr lang="ru-RU" sz="1500" b="1" dirty="0"/>
              <a:t> + биологические </a:t>
            </a:r>
            <a:r>
              <a:rPr lang="ru-RU" sz="1500" b="1" dirty="0" err="1"/>
              <a:t>инсекто</a:t>
            </a:r>
            <a:r>
              <a:rPr lang="ru-RU" sz="1500" b="1" dirty="0"/>
              <a:t>-</a:t>
            </a:r>
          </a:p>
          <a:p>
            <a:r>
              <a:rPr lang="ru-RU" sz="1500" b="1" dirty="0"/>
              <a:t>акарициды </a:t>
            </a:r>
          </a:p>
        </p:txBody>
      </p:sp>
    </p:spTree>
    <p:extLst>
      <p:ext uri="{BB962C8B-B14F-4D97-AF65-F5344CB8AC3E}">
        <p14:creationId xmlns:p14="http://schemas.microsoft.com/office/powerpoint/2010/main" val="6203632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96FFB1-5682-44E7-8A1A-A61DCBD03668}"/>
              </a:ext>
            </a:extLst>
          </p:cNvPr>
          <p:cNvSpPr txBox="1"/>
          <p:nvPr/>
        </p:nvSpPr>
        <p:spPr>
          <a:xfrm>
            <a:off x="419263" y="1077262"/>
            <a:ext cx="48822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Антистрессовый биостимулятор роста на основе растительных аминокислот и экстракта морских водорослей</a:t>
            </a:r>
            <a:r>
              <a:rPr lang="ru-RU" sz="2000" dirty="0"/>
              <a:t> </a:t>
            </a:r>
            <a:r>
              <a:rPr lang="en-US" sz="2000" b="1" i="1" dirty="0" err="1"/>
              <a:t>Ascophyllum</a:t>
            </a:r>
            <a:r>
              <a:rPr lang="en-US" sz="2000" b="1" i="1" dirty="0"/>
              <a:t> Nodosum</a:t>
            </a:r>
            <a:endParaRPr lang="ru-RU" sz="2000" b="1" i="1" dirty="0"/>
          </a:p>
          <a:p>
            <a:endParaRPr lang="ru-RU" sz="2000" b="1" i="1" dirty="0"/>
          </a:p>
          <a:p>
            <a:r>
              <a:rPr lang="ru-RU" sz="2000" b="1" u="sng" dirty="0"/>
              <a:t>Содержит:</a:t>
            </a:r>
          </a:p>
          <a:p>
            <a:pPr marL="285750" indent="-285750">
              <a:buFontTx/>
              <a:buChar char="-"/>
            </a:pPr>
            <a:r>
              <a:rPr lang="ru-RU" sz="2000" dirty="0" err="1"/>
              <a:t>Олигопептиды</a:t>
            </a:r>
            <a:endParaRPr lang="ru-RU" sz="2000" dirty="0"/>
          </a:p>
          <a:p>
            <a:pPr marL="285750" indent="-285750">
              <a:buFontTx/>
              <a:buChar char="-"/>
            </a:pPr>
            <a:r>
              <a:rPr lang="ru-RU" sz="2000" dirty="0"/>
              <a:t>Свободные аминокислоты (в т.ч. </a:t>
            </a:r>
            <a:r>
              <a:rPr lang="ru-RU" sz="2000" dirty="0" err="1"/>
              <a:t>Пролин</a:t>
            </a:r>
            <a:r>
              <a:rPr lang="ru-RU" sz="2000" dirty="0"/>
              <a:t>, </a:t>
            </a:r>
            <a:r>
              <a:rPr lang="ru-RU" sz="2000" dirty="0" err="1"/>
              <a:t>Гидроксипролин</a:t>
            </a:r>
            <a:r>
              <a:rPr lang="ru-RU" sz="2000" dirty="0"/>
              <a:t>, Глицин, Триптофан, </a:t>
            </a:r>
            <a:r>
              <a:rPr lang="ru-RU" sz="2000" dirty="0" err="1"/>
              <a:t>Глутаминовая</a:t>
            </a:r>
            <a:r>
              <a:rPr lang="ru-RU" sz="2000" dirty="0"/>
              <a:t> кислота);</a:t>
            </a:r>
          </a:p>
          <a:p>
            <a:pPr marL="285750" indent="-285750">
              <a:buFontTx/>
              <a:buChar char="-"/>
            </a:pPr>
            <a:r>
              <a:rPr lang="ru-RU" sz="2000" dirty="0" err="1"/>
              <a:t>Маннитол</a:t>
            </a:r>
            <a:r>
              <a:rPr lang="ru-RU" sz="2000" dirty="0"/>
              <a:t>;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Бетаин ;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Фитогормоны (ауксин,</a:t>
            </a:r>
            <a:br>
              <a:rPr lang="ru-RU" sz="2000" dirty="0"/>
            </a:br>
            <a:r>
              <a:rPr lang="ru-RU" sz="2000" dirty="0" err="1"/>
              <a:t>цитокинин</a:t>
            </a:r>
            <a:r>
              <a:rPr lang="ru-RU" sz="2000" dirty="0"/>
              <a:t>);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Полисахариды.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B0FF64D-4B8F-4E8C-B641-D38900B45D69}"/>
              </a:ext>
            </a:extLst>
          </p:cNvPr>
          <p:cNvSpPr/>
          <p:nvPr/>
        </p:nvSpPr>
        <p:spPr>
          <a:xfrm>
            <a:off x="3665577" y="105013"/>
            <a:ext cx="4245201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7200" b="1" dirty="0" err="1">
                <a:ln/>
                <a:solidFill>
                  <a:schemeClr val="accent4"/>
                </a:solidFill>
              </a:rPr>
              <a:t>Филлотон</a:t>
            </a:r>
            <a:endParaRPr lang="ru-RU" sz="7200" b="1" dirty="0">
              <a:ln/>
              <a:solidFill>
                <a:schemeClr val="accent4"/>
              </a:solidFill>
            </a:endParaRPr>
          </a:p>
        </p:txBody>
      </p:sp>
      <p:sp>
        <p:nvSpPr>
          <p:cNvPr id="8" name="CasellaDiTesto 109">
            <a:extLst>
              <a:ext uri="{FF2B5EF4-FFF2-40B4-BE49-F238E27FC236}">
                <a16:creationId xmlns:a16="http://schemas.microsoft.com/office/drawing/2014/main" id="{E336538F-1842-4B99-897B-FFBB010B4ED6}"/>
              </a:ext>
            </a:extLst>
          </p:cNvPr>
          <p:cNvSpPr txBox="1"/>
          <p:nvPr/>
        </p:nvSpPr>
        <p:spPr>
          <a:xfrm>
            <a:off x="419263" y="6291322"/>
            <a:ext cx="586814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/>
              <a:t>100% </a:t>
            </a:r>
            <a:r>
              <a:rPr lang="ru-RU" sz="2400" b="1" dirty="0"/>
              <a:t>РАСТИТЕЛЬНОГО ПРОИСХОЖДЕНИЯ</a:t>
            </a:r>
            <a:endParaRPr lang="it-IT" sz="2400" b="1" dirty="0"/>
          </a:p>
        </p:txBody>
      </p:sp>
      <p:grpSp>
        <p:nvGrpSpPr>
          <p:cNvPr id="9" name="Gruppo 4">
            <a:extLst>
              <a:ext uri="{FF2B5EF4-FFF2-40B4-BE49-F238E27FC236}">
                <a16:creationId xmlns:a16="http://schemas.microsoft.com/office/drawing/2014/main" id="{1CC7B2A4-B941-423E-88A2-82B359078B7D}"/>
              </a:ext>
            </a:extLst>
          </p:cNvPr>
          <p:cNvGrpSpPr/>
          <p:nvPr/>
        </p:nvGrpSpPr>
        <p:grpSpPr>
          <a:xfrm>
            <a:off x="8382031" y="2459620"/>
            <a:ext cx="3707740" cy="4293367"/>
            <a:chOff x="4876237" y="3388690"/>
            <a:chExt cx="2648091" cy="2975973"/>
          </a:xfrm>
        </p:grpSpPr>
        <p:pic>
          <p:nvPicPr>
            <p:cNvPr id="10" name="Immagine 133">
              <a:extLst>
                <a:ext uri="{FF2B5EF4-FFF2-40B4-BE49-F238E27FC236}">
                  <a16:creationId xmlns:a16="http://schemas.microsoft.com/office/drawing/2014/main" id="{16683F0E-0C3C-4C12-94FB-54E0EF09B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689" y="4098963"/>
              <a:ext cx="169335" cy="652845"/>
            </a:xfrm>
            <a:prstGeom prst="rect">
              <a:avLst/>
            </a:prstGeom>
          </p:spPr>
        </p:pic>
        <p:cxnSp>
          <p:nvCxnSpPr>
            <p:cNvPr id="11" name="Connettore 2 134">
              <a:extLst>
                <a:ext uri="{FF2B5EF4-FFF2-40B4-BE49-F238E27FC236}">
                  <a16:creationId xmlns:a16="http://schemas.microsoft.com/office/drawing/2014/main" id="{F23300DE-5394-40AA-9AEC-655863EB0804}"/>
                </a:ext>
              </a:extLst>
            </p:cNvPr>
            <p:cNvCxnSpPr/>
            <p:nvPr/>
          </p:nvCxnSpPr>
          <p:spPr>
            <a:xfrm flipV="1">
              <a:off x="5652640" y="4221088"/>
              <a:ext cx="0" cy="36004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Connettore 2 135">
              <a:extLst>
                <a:ext uri="{FF2B5EF4-FFF2-40B4-BE49-F238E27FC236}">
                  <a16:creationId xmlns:a16="http://schemas.microsoft.com/office/drawing/2014/main" id="{57E38213-C69F-475F-AFA3-902F728FC5EE}"/>
                </a:ext>
              </a:extLst>
            </p:cNvPr>
            <p:cNvCxnSpPr/>
            <p:nvPr/>
          </p:nvCxnSpPr>
          <p:spPr>
            <a:xfrm flipH="1">
              <a:off x="5965082" y="4215058"/>
              <a:ext cx="1461" cy="36607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uppo 136">
              <a:extLst>
                <a:ext uri="{FF2B5EF4-FFF2-40B4-BE49-F238E27FC236}">
                  <a16:creationId xmlns:a16="http://schemas.microsoft.com/office/drawing/2014/main" id="{7C99C6A3-7DF4-4229-8683-8798FB5B3E96}"/>
                </a:ext>
              </a:extLst>
            </p:cNvPr>
            <p:cNvGrpSpPr/>
            <p:nvPr/>
          </p:nvGrpSpPr>
          <p:grpSpPr>
            <a:xfrm>
              <a:off x="4876237" y="3388690"/>
              <a:ext cx="2648091" cy="2975973"/>
              <a:chOff x="3891196" y="3449290"/>
              <a:chExt cx="2648091" cy="2975973"/>
            </a:xfrm>
          </p:grpSpPr>
          <p:sp>
            <p:nvSpPr>
              <p:cNvPr id="15" name="Arc 116">
                <a:extLst>
                  <a:ext uri="{FF2B5EF4-FFF2-40B4-BE49-F238E27FC236}">
                    <a16:creationId xmlns:a16="http://schemas.microsoft.com/office/drawing/2014/main" id="{8D988289-1CD6-4397-AB2B-6B6865B263C2}"/>
                  </a:ext>
                </a:extLst>
              </p:cNvPr>
              <p:cNvSpPr/>
              <p:nvPr/>
            </p:nvSpPr>
            <p:spPr bwMode="auto">
              <a:xfrm rot="17888484">
                <a:off x="4324703" y="4385439"/>
                <a:ext cx="2818465" cy="1083385"/>
              </a:xfrm>
              <a:prstGeom prst="arc">
                <a:avLst>
                  <a:gd name="adj1" fmla="val 11497727"/>
                  <a:gd name="adj2" fmla="val 20618549"/>
                </a:avLst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defPPr>
                  <a:defRPr lang="it-IT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endParaRPr lang="de-DE"/>
              </a:p>
            </p:txBody>
          </p:sp>
          <p:grpSp>
            <p:nvGrpSpPr>
              <p:cNvPr id="16" name="Gruppo 138">
                <a:extLst>
                  <a:ext uri="{FF2B5EF4-FFF2-40B4-BE49-F238E27FC236}">
                    <a16:creationId xmlns:a16="http://schemas.microsoft.com/office/drawing/2014/main" id="{43718110-FD7F-474B-B8D5-C014B74922A7}"/>
                  </a:ext>
                </a:extLst>
              </p:cNvPr>
              <p:cNvGrpSpPr/>
              <p:nvPr/>
            </p:nvGrpSpPr>
            <p:grpSpPr>
              <a:xfrm>
                <a:off x="4993955" y="3449290"/>
                <a:ext cx="778336" cy="579314"/>
                <a:chOff x="4532193" y="3599631"/>
                <a:chExt cx="818867" cy="648252"/>
              </a:xfrm>
            </p:grpSpPr>
            <p:sp>
              <p:nvSpPr>
                <p:cNvPr id="25" name="Esplosione 1 147">
                  <a:extLst>
                    <a:ext uri="{FF2B5EF4-FFF2-40B4-BE49-F238E27FC236}">
                      <a16:creationId xmlns:a16="http://schemas.microsoft.com/office/drawing/2014/main" id="{EA349C0D-636B-4338-8F6D-614E9E84E407}"/>
                    </a:ext>
                  </a:extLst>
                </p:cNvPr>
                <p:cNvSpPr/>
                <p:nvPr/>
              </p:nvSpPr>
              <p:spPr>
                <a:xfrm>
                  <a:off x="4532193" y="3599631"/>
                  <a:ext cx="818867" cy="648252"/>
                </a:xfrm>
                <a:prstGeom prst="irregularSeal1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400"/>
                </a:p>
              </p:txBody>
            </p:sp>
            <p:sp>
              <p:nvSpPr>
                <p:cNvPr id="26" name="CasellaDiTesto 148">
                  <a:extLst>
                    <a:ext uri="{FF2B5EF4-FFF2-40B4-BE49-F238E27FC236}">
                      <a16:creationId xmlns:a16="http://schemas.microsoft.com/office/drawing/2014/main" id="{6AFE896B-B752-4E34-A65C-748EA196EB0F}"/>
                    </a:ext>
                  </a:extLst>
                </p:cNvPr>
                <p:cNvSpPr txBox="1"/>
                <p:nvPr/>
              </p:nvSpPr>
              <p:spPr>
                <a:xfrm>
                  <a:off x="4624222" y="3742608"/>
                  <a:ext cx="638826" cy="3444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it-IT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it-IT" sz="14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ROS</a:t>
                  </a:r>
                </a:p>
              </p:txBody>
            </p:sp>
          </p:grpSp>
          <p:grpSp>
            <p:nvGrpSpPr>
              <p:cNvPr id="17" name="Gruppo 139">
                <a:extLst>
                  <a:ext uri="{FF2B5EF4-FFF2-40B4-BE49-F238E27FC236}">
                    <a16:creationId xmlns:a16="http://schemas.microsoft.com/office/drawing/2014/main" id="{F0777D74-942B-4B28-ABC8-A08D2C895783}"/>
                  </a:ext>
                </a:extLst>
              </p:cNvPr>
              <p:cNvGrpSpPr/>
              <p:nvPr/>
            </p:nvGrpSpPr>
            <p:grpSpPr>
              <a:xfrm>
                <a:off x="3891196" y="5025928"/>
                <a:ext cx="880205" cy="923352"/>
                <a:chOff x="1763688" y="4919313"/>
                <a:chExt cx="1125906" cy="1380458"/>
              </a:xfrm>
            </p:grpSpPr>
            <p:sp>
              <p:nvSpPr>
                <p:cNvPr id="19" name="Cilindro 141">
                  <a:extLst>
                    <a:ext uri="{FF2B5EF4-FFF2-40B4-BE49-F238E27FC236}">
                      <a16:creationId xmlns:a16="http://schemas.microsoft.com/office/drawing/2014/main" id="{3D2BA439-C8DB-48CB-8D76-BEAEB6C75D9C}"/>
                    </a:ext>
                  </a:extLst>
                </p:cNvPr>
                <p:cNvSpPr/>
                <p:nvPr/>
              </p:nvSpPr>
              <p:spPr>
                <a:xfrm>
                  <a:off x="1763688" y="5518163"/>
                  <a:ext cx="363335" cy="781608"/>
                </a:xfrm>
                <a:prstGeom prst="can">
                  <a:avLst/>
                </a:prstGeom>
                <a:solidFill>
                  <a:srgbClr val="CCCC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/>
                </a:p>
              </p:txBody>
            </p:sp>
            <p:sp>
              <p:nvSpPr>
                <p:cNvPr id="20" name="Cilindro 142">
                  <a:extLst>
                    <a:ext uri="{FF2B5EF4-FFF2-40B4-BE49-F238E27FC236}">
                      <a16:creationId xmlns:a16="http://schemas.microsoft.com/office/drawing/2014/main" id="{82744356-CE1D-441F-B945-1E0682A5E3C4}"/>
                    </a:ext>
                  </a:extLst>
                </p:cNvPr>
                <p:cNvSpPr/>
                <p:nvPr/>
              </p:nvSpPr>
              <p:spPr>
                <a:xfrm>
                  <a:off x="1907704" y="5421671"/>
                  <a:ext cx="88257" cy="146297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/>
                </a:p>
              </p:txBody>
            </p:sp>
            <p:cxnSp>
              <p:nvCxnSpPr>
                <p:cNvPr id="21" name="Connettore 1 143">
                  <a:extLst>
                    <a:ext uri="{FF2B5EF4-FFF2-40B4-BE49-F238E27FC236}">
                      <a16:creationId xmlns:a16="http://schemas.microsoft.com/office/drawing/2014/main" id="{0D1AF382-9958-4983-AB6A-55141C903A43}"/>
                    </a:ext>
                  </a:extLst>
                </p:cNvPr>
                <p:cNvCxnSpPr/>
                <p:nvPr/>
              </p:nvCxnSpPr>
              <p:spPr>
                <a:xfrm flipV="1">
                  <a:off x="2104031" y="5147371"/>
                  <a:ext cx="365809" cy="25206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ttore 1 144">
                  <a:extLst>
                    <a:ext uri="{FF2B5EF4-FFF2-40B4-BE49-F238E27FC236}">
                      <a16:creationId xmlns:a16="http://schemas.microsoft.com/office/drawing/2014/main" id="{5AF9B6CC-F751-469C-81C1-6B5F395994BD}"/>
                    </a:ext>
                  </a:extLst>
                </p:cNvPr>
                <p:cNvCxnSpPr/>
                <p:nvPr/>
              </p:nvCxnSpPr>
              <p:spPr>
                <a:xfrm flipV="1">
                  <a:off x="2142383" y="5286854"/>
                  <a:ext cx="283533" cy="1473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ttore 1 145">
                  <a:extLst>
                    <a:ext uri="{FF2B5EF4-FFF2-40B4-BE49-F238E27FC236}">
                      <a16:creationId xmlns:a16="http://schemas.microsoft.com/office/drawing/2014/main" id="{E5640941-9A0B-4CC7-885F-26EA3BB084C2}"/>
                    </a:ext>
                  </a:extLst>
                </p:cNvPr>
                <p:cNvCxnSpPr/>
                <p:nvPr/>
              </p:nvCxnSpPr>
              <p:spPr>
                <a:xfrm>
                  <a:off x="2127023" y="5465440"/>
                  <a:ext cx="342816" cy="2482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Figura a mano libera 146">
                  <a:extLst>
                    <a:ext uri="{FF2B5EF4-FFF2-40B4-BE49-F238E27FC236}">
                      <a16:creationId xmlns:a16="http://schemas.microsoft.com/office/drawing/2014/main" id="{4EF797CE-DBD7-4C56-86BB-995531F05CC1}"/>
                    </a:ext>
                  </a:extLst>
                </p:cNvPr>
                <p:cNvSpPr/>
                <p:nvPr/>
              </p:nvSpPr>
              <p:spPr>
                <a:xfrm>
                  <a:off x="2425916" y="4919313"/>
                  <a:ext cx="463678" cy="820765"/>
                </a:xfrm>
                <a:custGeom>
                  <a:avLst/>
                  <a:gdLst>
                    <a:gd name="connsiteX0" fmla="*/ 0 w 534838"/>
                    <a:gd name="connsiteY0" fmla="*/ 94891 h 759125"/>
                    <a:gd name="connsiteX1" fmla="*/ 0 w 534838"/>
                    <a:gd name="connsiteY1" fmla="*/ 94891 h 759125"/>
                    <a:gd name="connsiteX2" fmla="*/ 25880 w 534838"/>
                    <a:gd name="connsiteY2" fmla="*/ 25879 h 759125"/>
                    <a:gd name="connsiteX3" fmla="*/ 77638 w 534838"/>
                    <a:gd name="connsiteY3" fmla="*/ 8627 h 759125"/>
                    <a:gd name="connsiteX4" fmla="*/ 103517 w 534838"/>
                    <a:gd name="connsiteY4" fmla="*/ 0 h 759125"/>
                    <a:gd name="connsiteX5" fmla="*/ 189782 w 534838"/>
                    <a:gd name="connsiteY5" fmla="*/ 8627 h 759125"/>
                    <a:gd name="connsiteX6" fmla="*/ 241540 w 534838"/>
                    <a:gd name="connsiteY6" fmla="*/ 25879 h 759125"/>
                    <a:gd name="connsiteX7" fmla="*/ 276046 w 534838"/>
                    <a:gd name="connsiteY7" fmla="*/ 77638 h 759125"/>
                    <a:gd name="connsiteX8" fmla="*/ 293299 w 534838"/>
                    <a:gd name="connsiteY8" fmla="*/ 103517 h 759125"/>
                    <a:gd name="connsiteX9" fmla="*/ 258793 w 534838"/>
                    <a:gd name="connsiteY9" fmla="*/ 172528 h 759125"/>
                    <a:gd name="connsiteX10" fmla="*/ 258793 w 534838"/>
                    <a:gd name="connsiteY10" fmla="*/ 172528 h 759125"/>
                    <a:gd name="connsiteX11" fmla="*/ 336431 w 534838"/>
                    <a:gd name="connsiteY11" fmla="*/ 163902 h 759125"/>
                    <a:gd name="connsiteX12" fmla="*/ 396816 w 534838"/>
                    <a:gd name="connsiteY12" fmla="*/ 181155 h 759125"/>
                    <a:gd name="connsiteX13" fmla="*/ 405442 w 534838"/>
                    <a:gd name="connsiteY13" fmla="*/ 207034 h 759125"/>
                    <a:gd name="connsiteX14" fmla="*/ 439948 w 534838"/>
                    <a:gd name="connsiteY14" fmla="*/ 258793 h 759125"/>
                    <a:gd name="connsiteX15" fmla="*/ 439948 w 534838"/>
                    <a:gd name="connsiteY15" fmla="*/ 327804 h 759125"/>
                    <a:gd name="connsiteX16" fmla="*/ 414068 w 534838"/>
                    <a:gd name="connsiteY16" fmla="*/ 336430 h 759125"/>
                    <a:gd name="connsiteX17" fmla="*/ 396816 w 534838"/>
                    <a:gd name="connsiteY17" fmla="*/ 353683 h 759125"/>
                    <a:gd name="connsiteX18" fmla="*/ 396816 w 534838"/>
                    <a:gd name="connsiteY18" fmla="*/ 353683 h 759125"/>
                    <a:gd name="connsiteX19" fmla="*/ 465827 w 534838"/>
                    <a:gd name="connsiteY19" fmla="*/ 388189 h 759125"/>
                    <a:gd name="connsiteX20" fmla="*/ 508959 w 534838"/>
                    <a:gd name="connsiteY20" fmla="*/ 439947 h 759125"/>
                    <a:gd name="connsiteX21" fmla="*/ 534838 w 534838"/>
                    <a:gd name="connsiteY21" fmla="*/ 465827 h 759125"/>
                    <a:gd name="connsiteX22" fmla="*/ 526212 w 534838"/>
                    <a:gd name="connsiteY22" fmla="*/ 552091 h 759125"/>
                    <a:gd name="connsiteX23" fmla="*/ 500333 w 534838"/>
                    <a:gd name="connsiteY23" fmla="*/ 569343 h 759125"/>
                    <a:gd name="connsiteX24" fmla="*/ 474453 w 534838"/>
                    <a:gd name="connsiteY24" fmla="*/ 577970 h 759125"/>
                    <a:gd name="connsiteX25" fmla="*/ 439948 w 534838"/>
                    <a:gd name="connsiteY25" fmla="*/ 595223 h 759125"/>
                    <a:gd name="connsiteX26" fmla="*/ 284672 w 534838"/>
                    <a:gd name="connsiteY26" fmla="*/ 577970 h 759125"/>
                    <a:gd name="connsiteX27" fmla="*/ 250166 w 534838"/>
                    <a:gd name="connsiteY27" fmla="*/ 552091 h 759125"/>
                    <a:gd name="connsiteX28" fmla="*/ 250166 w 534838"/>
                    <a:gd name="connsiteY28" fmla="*/ 552091 h 759125"/>
                    <a:gd name="connsiteX29" fmla="*/ 319178 w 534838"/>
                    <a:gd name="connsiteY29" fmla="*/ 629728 h 759125"/>
                    <a:gd name="connsiteX30" fmla="*/ 327804 w 534838"/>
                    <a:gd name="connsiteY30" fmla="*/ 655608 h 759125"/>
                    <a:gd name="connsiteX31" fmla="*/ 319178 w 534838"/>
                    <a:gd name="connsiteY31" fmla="*/ 690113 h 759125"/>
                    <a:gd name="connsiteX32" fmla="*/ 293299 w 534838"/>
                    <a:gd name="connsiteY32" fmla="*/ 698740 h 759125"/>
                    <a:gd name="connsiteX33" fmla="*/ 215661 w 534838"/>
                    <a:gd name="connsiteY33" fmla="*/ 690113 h 759125"/>
                    <a:gd name="connsiteX34" fmla="*/ 189782 w 534838"/>
                    <a:gd name="connsiteY34" fmla="*/ 681487 h 759125"/>
                    <a:gd name="connsiteX35" fmla="*/ 163902 w 534838"/>
                    <a:gd name="connsiteY35" fmla="*/ 664234 h 759125"/>
                    <a:gd name="connsiteX36" fmla="*/ 146649 w 534838"/>
                    <a:gd name="connsiteY36" fmla="*/ 690113 h 759125"/>
                    <a:gd name="connsiteX37" fmla="*/ 103517 w 534838"/>
                    <a:gd name="connsiteY37" fmla="*/ 759125 h 759125"/>
                    <a:gd name="connsiteX38" fmla="*/ 60385 w 534838"/>
                    <a:gd name="connsiteY38" fmla="*/ 750498 h 759125"/>
                    <a:gd name="connsiteX39" fmla="*/ 8627 w 534838"/>
                    <a:gd name="connsiteY39" fmla="*/ 646981 h 759125"/>
                    <a:gd name="connsiteX40" fmla="*/ 0 w 534838"/>
                    <a:gd name="connsiteY40" fmla="*/ 629728 h 759125"/>
                    <a:gd name="connsiteX41" fmla="*/ 17253 w 534838"/>
                    <a:gd name="connsiteY41" fmla="*/ 638355 h 75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534838" h="759125">
                      <a:moveTo>
                        <a:pt x="0" y="94891"/>
                      </a:moveTo>
                      <a:lnTo>
                        <a:pt x="0" y="94891"/>
                      </a:lnTo>
                      <a:cubicBezTo>
                        <a:pt x="8627" y="71887"/>
                        <a:pt x="9445" y="44140"/>
                        <a:pt x="25880" y="25879"/>
                      </a:cubicBezTo>
                      <a:cubicBezTo>
                        <a:pt x="38046" y="12362"/>
                        <a:pt x="60385" y="14378"/>
                        <a:pt x="77638" y="8627"/>
                      </a:cubicBezTo>
                      <a:lnTo>
                        <a:pt x="103517" y="0"/>
                      </a:lnTo>
                      <a:cubicBezTo>
                        <a:pt x="132272" y="2876"/>
                        <a:pt x="161379" y="3301"/>
                        <a:pt x="189782" y="8627"/>
                      </a:cubicBezTo>
                      <a:cubicBezTo>
                        <a:pt x="207656" y="11978"/>
                        <a:pt x="241540" y="25879"/>
                        <a:pt x="241540" y="25879"/>
                      </a:cubicBezTo>
                      <a:lnTo>
                        <a:pt x="276046" y="77638"/>
                      </a:lnTo>
                      <a:lnTo>
                        <a:pt x="293299" y="103517"/>
                      </a:lnTo>
                      <a:cubicBezTo>
                        <a:pt x="273474" y="162992"/>
                        <a:pt x="288906" y="142417"/>
                        <a:pt x="258793" y="172528"/>
                      </a:cubicBezTo>
                      <a:lnTo>
                        <a:pt x="258793" y="172528"/>
                      </a:lnTo>
                      <a:cubicBezTo>
                        <a:pt x="284672" y="169653"/>
                        <a:pt x="310392" y="163902"/>
                        <a:pt x="336431" y="163902"/>
                      </a:cubicBezTo>
                      <a:cubicBezTo>
                        <a:pt x="347265" y="163902"/>
                        <a:pt x="384611" y="177087"/>
                        <a:pt x="396816" y="181155"/>
                      </a:cubicBezTo>
                      <a:cubicBezTo>
                        <a:pt x="399691" y="189781"/>
                        <a:pt x="401026" y="199085"/>
                        <a:pt x="405442" y="207034"/>
                      </a:cubicBezTo>
                      <a:cubicBezTo>
                        <a:pt x="415512" y="225160"/>
                        <a:pt x="439948" y="258793"/>
                        <a:pt x="439948" y="258793"/>
                      </a:cubicBezTo>
                      <a:cubicBezTo>
                        <a:pt x="448189" y="283518"/>
                        <a:pt x="458454" y="300046"/>
                        <a:pt x="439948" y="327804"/>
                      </a:cubicBezTo>
                      <a:cubicBezTo>
                        <a:pt x="434904" y="335370"/>
                        <a:pt x="421865" y="331752"/>
                        <a:pt x="414068" y="336430"/>
                      </a:cubicBezTo>
                      <a:cubicBezTo>
                        <a:pt x="407094" y="340614"/>
                        <a:pt x="402567" y="347932"/>
                        <a:pt x="396816" y="353683"/>
                      </a:cubicBezTo>
                      <a:lnTo>
                        <a:pt x="396816" y="353683"/>
                      </a:lnTo>
                      <a:cubicBezTo>
                        <a:pt x="419820" y="365185"/>
                        <a:pt x="444129" y="374381"/>
                        <a:pt x="465827" y="388189"/>
                      </a:cubicBezTo>
                      <a:cubicBezTo>
                        <a:pt x="492653" y="405260"/>
                        <a:pt x="490364" y="417633"/>
                        <a:pt x="508959" y="439947"/>
                      </a:cubicBezTo>
                      <a:cubicBezTo>
                        <a:pt x="516769" y="449319"/>
                        <a:pt x="526212" y="457200"/>
                        <a:pt x="534838" y="465827"/>
                      </a:cubicBezTo>
                      <a:cubicBezTo>
                        <a:pt x="531963" y="494582"/>
                        <a:pt x="535350" y="524676"/>
                        <a:pt x="526212" y="552091"/>
                      </a:cubicBezTo>
                      <a:cubicBezTo>
                        <a:pt x="522934" y="561926"/>
                        <a:pt x="509606" y="564707"/>
                        <a:pt x="500333" y="569343"/>
                      </a:cubicBezTo>
                      <a:cubicBezTo>
                        <a:pt x="492200" y="573410"/>
                        <a:pt x="482811" y="574388"/>
                        <a:pt x="474453" y="577970"/>
                      </a:cubicBezTo>
                      <a:cubicBezTo>
                        <a:pt x="462633" y="583036"/>
                        <a:pt x="451450" y="589472"/>
                        <a:pt x="439948" y="595223"/>
                      </a:cubicBezTo>
                      <a:cubicBezTo>
                        <a:pt x="423794" y="594146"/>
                        <a:pt x="325832" y="598550"/>
                        <a:pt x="284672" y="577970"/>
                      </a:cubicBezTo>
                      <a:cubicBezTo>
                        <a:pt x="265167" y="568217"/>
                        <a:pt x="262297" y="564221"/>
                        <a:pt x="250166" y="552091"/>
                      </a:cubicBezTo>
                      <a:lnTo>
                        <a:pt x="250166" y="552091"/>
                      </a:lnTo>
                      <a:cubicBezTo>
                        <a:pt x="273026" y="574950"/>
                        <a:pt x="303785" y="598942"/>
                        <a:pt x="319178" y="629728"/>
                      </a:cubicBezTo>
                      <a:cubicBezTo>
                        <a:pt x="323245" y="637861"/>
                        <a:pt x="324929" y="646981"/>
                        <a:pt x="327804" y="655608"/>
                      </a:cubicBezTo>
                      <a:cubicBezTo>
                        <a:pt x="324929" y="667110"/>
                        <a:pt x="326584" y="680855"/>
                        <a:pt x="319178" y="690113"/>
                      </a:cubicBezTo>
                      <a:cubicBezTo>
                        <a:pt x="313498" y="697214"/>
                        <a:pt x="302392" y="698740"/>
                        <a:pt x="293299" y="698740"/>
                      </a:cubicBezTo>
                      <a:cubicBezTo>
                        <a:pt x="267260" y="698740"/>
                        <a:pt x="241540" y="692989"/>
                        <a:pt x="215661" y="690113"/>
                      </a:cubicBezTo>
                      <a:cubicBezTo>
                        <a:pt x="207035" y="687238"/>
                        <a:pt x="197915" y="685553"/>
                        <a:pt x="189782" y="681487"/>
                      </a:cubicBezTo>
                      <a:cubicBezTo>
                        <a:pt x="180509" y="676850"/>
                        <a:pt x="174069" y="662201"/>
                        <a:pt x="163902" y="664234"/>
                      </a:cubicBezTo>
                      <a:cubicBezTo>
                        <a:pt x="153736" y="666267"/>
                        <a:pt x="152400" y="681487"/>
                        <a:pt x="146649" y="690113"/>
                      </a:cubicBezTo>
                      <a:cubicBezTo>
                        <a:pt x="126119" y="751708"/>
                        <a:pt x="144529" y="731784"/>
                        <a:pt x="103517" y="759125"/>
                      </a:cubicBezTo>
                      <a:cubicBezTo>
                        <a:pt x="89140" y="756249"/>
                        <a:pt x="71959" y="759500"/>
                        <a:pt x="60385" y="750498"/>
                      </a:cubicBezTo>
                      <a:cubicBezTo>
                        <a:pt x="19929" y="719032"/>
                        <a:pt x="28808" y="687341"/>
                        <a:pt x="8627" y="646981"/>
                      </a:cubicBezTo>
                      <a:lnTo>
                        <a:pt x="0" y="629728"/>
                      </a:lnTo>
                      <a:lnTo>
                        <a:pt x="17253" y="638355"/>
                      </a:lnTo>
                    </a:path>
                  </a:pathLst>
                </a:custGeom>
                <a:ln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/>
                </a:p>
              </p:txBody>
            </p:sp>
          </p:grpSp>
          <p:pic>
            <p:nvPicPr>
              <p:cNvPr id="18" name="Picture 4" descr="Grafica22">
                <a:extLst>
                  <a:ext uri="{FF2B5EF4-FFF2-40B4-BE49-F238E27FC236}">
                    <a16:creationId xmlns:a16="http://schemas.microsoft.com/office/drawing/2014/main" id="{1279B375-2C3A-4757-8BC7-B4D4D16F50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30923" y="3976356"/>
                <a:ext cx="1208364" cy="24489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" name="Immagine 149">
              <a:extLst>
                <a:ext uri="{FF2B5EF4-FFF2-40B4-BE49-F238E27FC236}">
                  <a16:creationId xmlns:a16="http://schemas.microsoft.com/office/drawing/2014/main" id="{4C52E466-4FCB-4F7F-9B18-27269B434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110"/>
            <a:stretch/>
          </p:blipFill>
          <p:spPr>
            <a:xfrm rot="16200000">
              <a:off x="4836922" y="5520016"/>
              <a:ext cx="374744" cy="262186"/>
            </a:xfrm>
            <a:prstGeom prst="rect">
              <a:avLst/>
            </a:prstGeom>
          </p:spPr>
        </p:pic>
      </p:grpSp>
      <p:sp>
        <p:nvSpPr>
          <p:cNvPr id="27" name="CasellaDiTesto 205">
            <a:extLst>
              <a:ext uri="{FF2B5EF4-FFF2-40B4-BE49-F238E27FC236}">
                <a16:creationId xmlns:a16="http://schemas.microsoft.com/office/drawing/2014/main" id="{361E03F3-5127-4567-9C30-1E05A7475093}"/>
              </a:ext>
            </a:extLst>
          </p:cNvPr>
          <p:cNvSpPr txBox="1"/>
          <p:nvPr/>
        </p:nvSpPr>
        <p:spPr>
          <a:xfrm>
            <a:off x="5644593" y="1611423"/>
            <a:ext cx="4473393" cy="4154984"/>
          </a:xfrm>
          <a:custGeom>
            <a:avLst/>
            <a:gdLst>
              <a:gd name="connsiteX0" fmla="*/ 0 w 4598634"/>
              <a:gd name="connsiteY0" fmla="*/ 0 h 2677656"/>
              <a:gd name="connsiteX1" fmla="*/ 4598634 w 4598634"/>
              <a:gd name="connsiteY1" fmla="*/ 0 h 2677656"/>
              <a:gd name="connsiteX2" fmla="*/ 4598634 w 4598634"/>
              <a:gd name="connsiteY2" fmla="*/ 2677656 h 2677656"/>
              <a:gd name="connsiteX3" fmla="*/ 0 w 4598634"/>
              <a:gd name="connsiteY3" fmla="*/ 2677656 h 2677656"/>
              <a:gd name="connsiteX4" fmla="*/ 0 w 4598634"/>
              <a:gd name="connsiteY4" fmla="*/ 0 h 2677656"/>
              <a:gd name="connsiteX0" fmla="*/ 0 w 4598634"/>
              <a:gd name="connsiteY0" fmla="*/ 0 h 4293392"/>
              <a:gd name="connsiteX1" fmla="*/ 4598634 w 4598634"/>
              <a:gd name="connsiteY1" fmla="*/ 0 h 4293392"/>
              <a:gd name="connsiteX2" fmla="*/ 2104009 w 4598634"/>
              <a:gd name="connsiteY2" fmla="*/ 4293392 h 4293392"/>
              <a:gd name="connsiteX3" fmla="*/ 0 w 4598634"/>
              <a:gd name="connsiteY3" fmla="*/ 2677656 h 4293392"/>
              <a:gd name="connsiteX4" fmla="*/ 0 w 4598634"/>
              <a:gd name="connsiteY4" fmla="*/ 0 h 4293392"/>
              <a:gd name="connsiteX0" fmla="*/ 0 w 4598634"/>
              <a:gd name="connsiteY0" fmla="*/ 0 h 4293392"/>
              <a:gd name="connsiteX1" fmla="*/ 4598634 w 4598634"/>
              <a:gd name="connsiteY1" fmla="*/ 0 h 4293392"/>
              <a:gd name="connsiteX2" fmla="*/ 2104009 w 4598634"/>
              <a:gd name="connsiteY2" fmla="*/ 4293392 h 4293392"/>
              <a:gd name="connsiteX3" fmla="*/ 8878 w 4598634"/>
              <a:gd name="connsiteY3" fmla="*/ 4195737 h 4293392"/>
              <a:gd name="connsiteX4" fmla="*/ 0 w 4598634"/>
              <a:gd name="connsiteY4" fmla="*/ 0 h 4293392"/>
              <a:gd name="connsiteX0" fmla="*/ 0 w 4598634"/>
              <a:gd name="connsiteY0" fmla="*/ 0 h 4204615"/>
              <a:gd name="connsiteX1" fmla="*/ 4598634 w 4598634"/>
              <a:gd name="connsiteY1" fmla="*/ 0 h 4204615"/>
              <a:gd name="connsiteX2" fmla="*/ 2414728 w 4598634"/>
              <a:gd name="connsiteY2" fmla="*/ 4204615 h 4204615"/>
              <a:gd name="connsiteX3" fmla="*/ 8878 w 4598634"/>
              <a:gd name="connsiteY3" fmla="*/ 4195737 h 4204615"/>
              <a:gd name="connsiteX4" fmla="*/ 0 w 4598634"/>
              <a:gd name="connsiteY4" fmla="*/ 0 h 4204615"/>
              <a:gd name="connsiteX0" fmla="*/ 0 w 4598634"/>
              <a:gd name="connsiteY0" fmla="*/ 0 h 4204615"/>
              <a:gd name="connsiteX1" fmla="*/ 4598634 w 4598634"/>
              <a:gd name="connsiteY1" fmla="*/ 0 h 4204615"/>
              <a:gd name="connsiteX2" fmla="*/ 2414728 w 4598634"/>
              <a:gd name="connsiteY2" fmla="*/ 4204615 h 4204615"/>
              <a:gd name="connsiteX3" fmla="*/ 8878 w 4598634"/>
              <a:gd name="connsiteY3" fmla="*/ 4195737 h 4204615"/>
              <a:gd name="connsiteX4" fmla="*/ 0 w 4598634"/>
              <a:gd name="connsiteY4" fmla="*/ 0 h 420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8634" h="4204615">
                <a:moveTo>
                  <a:pt x="0" y="0"/>
                </a:moveTo>
                <a:lnTo>
                  <a:pt x="4598634" y="0"/>
                </a:lnTo>
                <a:cubicBezTo>
                  <a:pt x="3870665" y="1401538"/>
                  <a:pt x="2698814" y="3167062"/>
                  <a:pt x="2414728" y="4204615"/>
                </a:cubicBezTo>
                <a:lnTo>
                  <a:pt x="8878" y="4195737"/>
                </a:lnTo>
                <a:cubicBezTo>
                  <a:pt x="5919" y="2797158"/>
                  <a:pt x="2959" y="1398579"/>
                  <a:pt x="0" y="0"/>
                </a:cubicBezTo>
                <a:close/>
              </a:path>
            </a:pathLst>
          </a:cu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kern="0" dirty="0">
                <a:solidFill>
                  <a:srgbClr val="000000"/>
                </a:solidFill>
                <a:latin typeface="Calibri"/>
              </a:rPr>
              <a:t>Инактивирует реактивные молекулы (ROS)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kern="0" dirty="0">
                <a:solidFill>
                  <a:srgbClr val="000000"/>
                </a:solidFill>
                <a:latin typeface="Calibri"/>
              </a:rPr>
              <a:t>Защищает клетки от дегидратации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kern="0" dirty="0">
                <a:solidFill>
                  <a:srgbClr val="000000"/>
                </a:solidFill>
                <a:latin typeface="Calibri"/>
              </a:rPr>
              <a:t>Защищает клеточную структуру от  токсинов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kern="0" dirty="0">
                <a:solidFill>
                  <a:srgbClr val="000000"/>
                </a:solidFill>
                <a:latin typeface="Calibri"/>
              </a:rPr>
              <a:t>Запускает ростовые </a:t>
            </a:r>
            <a:br>
              <a:rPr lang="ru-RU" sz="2400" kern="0" dirty="0">
                <a:solidFill>
                  <a:srgbClr val="000000"/>
                </a:solidFill>
                <a:latin typeface="Calibri"/>
              </a:rPr>
            </a:br>
            <a:r>
              <a:rPr lang="ru-RU" sz="2400" kern="0" dirty="0">
                <a:solidFill>
                  <a:srgbClr val="000000"/>
                </a:solidFill>
                <a:latin typeface="Calibri"/>
              </a:rPr>
              <a:t>процессы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kern="0" dirty="0">
                <a:solidFill>
                  <a:srgbClr val="000000"/>
                </a:solidFill>
                <a:latin typeface="Calibri"/>
              </a:rPr>
              <a:t>Усиливает </a:t>
            </a:r>
            <a:br>
              <a:rPr lang="ru-RU" sz="2400" kern="0" dirty="0">
                <a:solidFill>
                  <a:srgbClr val="000000"/>
                </a:solidFill>
                <a:latin typeface="Calibri"/>
              </a:rPr>
            </a:br>
            <a:r>
              <a:rPr lang="ru-RU" sz="2400" kern="0" dirty="0">
                <a:solidFill>
                  <a:srgbClr val="000000"/>
                </a:solidFill>
                <a:latin typeface="Calibri"/>
              </a:rPr>
              <a:t>фотосинтез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5C93950-6158-494E-9749-8C3509C6F2CA}"/>
              </a:ext>
            </a:extLst>
          </p:cNvPr>
          <p:cNvSpPr/>
          <p:nvPr/>
        </p:nvSpPr>
        <p:spPr>
          <a:xfrm>
            <a:off x="5598878" y="1091593"/>
            <a:ext cx="382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Эффект от применения</a:t>
            </a:r>
            <a:endParaRPr lang="ru-RU" sz="2800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AB66D9A-E360-4F7D-B592-75C89E3FCDB4}"/>
              </a:ext>
            </a:extLst>
          </p:cNvPr>
          <p:cNvCxnSpPr>
            <a:cxnSpLocks/>
          </p:cNvCxnSpPr>
          <p:nvPr/>
        </p:nvCxnSpPr>
        <p:spPr>
          <a:xfrm flipH="1">
            <a:off x="5481009" y="1225118"/>
            <a:ext cx="45669" cy="27247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CBEB3CF-E768-4333-B94B-2946C79D7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312" y="4179922"/>
            <a:ext cx="1450829" cy="223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E5A5666-DA1F-4E83-AAF1-EB21094D9F12}"/>
              </a:ext>
            </a:extLst>
          </p:cNvPr>
          <p:cNvPicPr/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8192" y="-1"/>
            <a:ext cx="2830753" cy="1182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8761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61452-385B-49A7-8BA3-343BB07CA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Сильный корень – сильное растение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1946CFD-F2E0-4546-83A5-D701EA45F59C}"/>
              </a:ext>
            </a:extLst>
          </p:cNvPr>
          <p:cNvGrpSpPr/>
          <p:nvPr/>
        </p:nvGrpSpPr>
        <p:grpSpPr>
          <a:xfrm>
            <a:off x="838200" y="1467501"/>
            <a:ext cx="4284216" cy="4716347"/>
            <a:chOff x="465277" y="995742"/>
            <a:chExt cx="3485302" cy="383685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D1E7CE1B-217F-46E7-B7FB-B115262FE2C0}"/>
                </a:ext>
              </a:extLst>
            </p:cNvPr>
            <p:cNvGrpSpPr/>
            <p:nvPr/>
          </p:nvGrpSpPr>
          <p:grpSpPr>
            <a:xfrm>
              <a:off x="2389211" y="995742"/>
              <a:ext cx="1561368" cy="3807602"/>
              <a:chOff x="2279050" y="912885"/>
              <a:chExt cx="2286001" cy="5574713"/>
            </a:xfrm>
          </p:grpSpPr>
          <p:pic>
            <p:nvPicPr>
              <p:cNvPr id="10" name="Picture 3" descr="C:\Users\Владимир\Documents\My Bluetooth\IMG_20190521_080226_567.jpg">
                <a:extLst>
                  <a:ext uri="{FF2B5EF4-FFF2-40B4-BE49-F238E27FC236}">
                    <a16:creationId xmlns:a16="http://schemas.microsoft.com/office/drawing/2014/main" id="{D4F44C2A-F142-41B0-9051-C2516283B5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279050" y="912885"/>
                <a:ext cx="2286000" cy="27163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C:\Users\Владимир\Documents\My Bluetooth\IMG_20190521_080239_268.jpg">
                <a:extLst>
                  <a:ext uri="{FF2B5EF4-FFF2-40B4-BE49-F238E27FC236}">
                    <a16:creationId xmlns:a16="http://schemas.microsoft.com/office/drawing/2014/main" id="{02926420-CB61-4F82-B07B-3D40CE92FE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279051" y="3740570"/>
                <a:ext cx="2286000" cy="27470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D45C0168-8A15-41B9-A2DE-B22AEE581175}"/>
                </a:ext>
              </a:extLst>
            </p:cNvPr>
            <p:cNvGrpSpPr/>
            <p:nvPr/>
          </p:nvGrpSpPr>
          <p:grpSpPr>
            <a:xfrm>
              <a:off x="465277" y="1007875"/>
              <a:ext cx="1814958" cy="3783347"/>
              <a:chOff x="134071" y="952691"/>
              <a:chExt cx="2010427" cy="4190809"/>
            </a:xfrm>
          </p:grpSpPr>
          <p:pic>
            <p:nvPicPr>
              <p:cNvPr id="8" name="Picture 2" descr="F:\dcim\1\Спринталга - контроль 3.jpg">
                <a:extLst>
                  <a:ext uri="{FF2B5EF4-FFF2-40B4-BE49-F238E27FC236}">
                    <a16:creationId xmlns:a16="http://schemas.microsoft.com/office/drawing/2014/main" id="{6D9B36BF-5D26-42DE-954B-D44B8F63B1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39485" y="952691"/>
                <a:ext cx="2005013" cy="20022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5" descr="F:\dcim\1\Спринталга - контроль 2.jpg">
                <a:extLst>
                  <a:ext uri="{FF2B5EF4-FFF2-40B4-BE49-F238E27FC236}">
                    <a16:creationId xmlns:a16="http://schemas.microsoft.com/office/drawing/2014/main" id="{821F10CF-DA06-4BD1-BF89-28A55048A6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34071" y="3010375"/>
                <a:ext cx="2000250" cy="213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04F977-83BA-4050-9844-762000AB8321}"/>
                </a:ext>
              </a:extLst>
            </p:cNvPr>
            <p:cNvSpPr txBox="1"/>
            <p:nvPr/>
          </p:nvSpPr>
          <p:spPr>
            <a:xfrm>
              <a:off x="1515274" y="4309372"/>
              <a:ext cx="16546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Контроль</a:t>
              </a:r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C9EA45C-A1BC-4735-B403-D6693D19830E}"/>
              </a:ext>
            </a:extLst>
          </p:cNvPr>
          <p:cNvSpPr txBox="1">
            <a:spLocks/>
          </p:cNvSpPr>
          <p:nvPr/>
        </p:nvSpPr>
        <p:spPr>
          <a:xfrm>
            <a:off x="1561654" y="1515914"/>
            <a:ext cx="3168352" cy="349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SPRINTALGA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6F3A8F9F-809C-428F-9497-1B92401A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1050" y="1199399"/>
            <a:ext cx="2496300" cy="304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D66A6C-E66F-4E0D-934A-97F12F85C05B}"/>
              </a:ext>
            </a:extLst>
          </p:cNvPr>
          <p:cNvSpPr txBox="1"/>
          <p:nvPr/>
        </p:nvSpPr>
        <p:spPr>
          <a:xfrm>
            <a:off x="5267666" y="1764065"/>
            <a:ext cx="4464678" cy="415498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1-2 л/га методом инжекции после расстановки кубиков на маты, повтор через 10 дней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algn="ctr"/>
            <a:r>
              <a:rPr lang="ru-RU" sz="2400" dirty="0"/>
              <a:t>Или</a:t>
            </a:r>
          </a:p>
          <a:p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Внесение через бак А (кальций, нитраты) </a:t>
            </a:r>
          </a:p>
          <a:p>
            <a:r>
              <a:rPr lang="ru-RU" sz="2400" dirty="0"/>
              <a:t>     0,5 л/1000 л маточного     </a:t>
            </a:r>
          </a:p>
          <a:p>
            <a:r>
              <a:rPr lang="ru-RU" sz="2400" dirty="0"/>
              <a:t>     раствора в течение 7 дней, </a:t>
            </a:r>
          </a:p>
          <a:p>
            <a:r>
              <a:rPr lang="ru-RU" sz="2400" dirty="0"/>
              <a:t>     перерыв 14 дней.</a:t>
            </a:r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20D398F2-5396-4914-8C2E-3FEC84FC1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05330"/>
            <a:ext cx="12188945" cy="452671"/>
          </a:xfrm>
        </p:spPr>
        <p:txBody>
          <a:bodyPr/>
          <a:lstStyle/>
          <a:p>
            <a:r>
              <a:rPr lang="ru-RU" sz="1600" i="1" dirty="0">
                <a:solidFill>
                  <a:schemeClr val="tx1"/>
                </a:solidFill>
              </a:rPr>
              <a:t>ООО «Супер-Агро» Телефон для справок: +7(928)409-22-99, www.superagro-rus.com </a:t>
            </a:r>
          </a:p>
        </p:txBody>
      </p:sp>
    </p:spTree>
    <p:extLst>
      <p:ext uri="{BB962C8B-B14F-4D97-AF65-F5344CB8AC3E}">
        <p14:creationId xmlns:p14="http://schemas.microsoft.com/office/powerpoint/2010/main" val="3336335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46064" y="1452321"/>
            <a:ext cx="5761990" cy="1724025"/>
            <a:chOff x="5846064" y="1452321"/>
            <a:chExt cx="5761990" cy="17240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46064" y="1452321"/>
              <a:ext cx="5761990" cy="11138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45580" y="2061921"/>
              <a:ext cx="2710942" cy="11138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99932" y="2061921"/>
              <a:ext cx="2182241" cy="111384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156452" y="1576781"/>
            <a:ext cx="5017135" cy="1245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12470" marR="5080" indent="-699770">
              <a:lnSpc>
                <a:spcPct val="100000"/>
              </a:lnSpc>
              <a:spcBef>
                <a:spcPts val="95"/>
              </a:spcBef>
            </a:pPr>
            <a:r>
              <a:rPr sz="4000" spc="-130" dirty="0"/>
              <a:t>С</a:t>
            </a:r>
            <a:r>
              <a:rPr sz="4000" spc="-10" dirty="0"/>
              <a:t>тим</a:t>
            </a:r>
            <a:r>
              <a:rPr sz="4000" spc="-335" dirty="0"/>
              <a:t>у</a:t>
            </a:r>
            <a:r>
              <a:rPr sz="4000" spc="-10" dirty="0"/>
              <a:t>ли</a:t>
            </a:r>
            <a:r>
              <a:rPr sz="4000" spc="-80" dirty="0"/>
              <a:t>р</a:t>
            </a:r>
            <a:r>
              <a:rPr sz="4000" spc="-110" dirty="0"/>
              <a:t>у</a:t>
            </a:r>
            <a:r>
              <a:rPr sz="4000" spc="-5" dirty="0"/>
              <a:t>ет</a:t>
            </a:r>
            <a:r>
              <a:rPr sz="4000" spc="-200" dirty="0"/>
              <a:t> </a:t>
            </a:r>
            <a:r>
              <a:rPr sz="4000" spc="-45" dirty="0"/>
              <a:t>д</a:t>
            </a:r>
            <a:r>
              <a:rPr sz="4000" spc="-65" dirty="0"/>
              <a:t>е</a:t>
            </a:r>
            <a:r>
              <a:rPr sz="4000" spc="-10" dirty="0"/>
              <a:t>ление  </a:t>
            </a:r>
            <a:r>
              <a:rPr sz="4000" spc="-15" dirty="0"/>
              <a:t>клеток</a:t>
            </a:r>
            <a:r>
              <a:rPr sz="4000" spc="-165" dirty="0"/>
              <a:t> </a:t>
            </a:r>
            <a:r>
              <a:rPr sz="4000" spc="-5" dirty="0"/>
              <a:t>в</a:t>
            </a:r>
            <a:r>
              <a:rPr sz="4000" spc="-75" dirty="0"/>
              <a:t> </a:t>
            </a:r>
            <a:r>
              <a:rPr sz="4000" spc="-10" dirty="0"/>
              <a:t>завязи</a:t>
            </a:r>
            <a:endParaRPr sz="4000"/>
          </a:p>
        </p:txBody>
      </p:sp>
      <p:grpSp>
        <p:nvGrpSpPr>
          <p:cNvPr id="7" name="object 7"/>
          <p:cNvGrpSpPr/>
          <p:nvPr/>
        </p:nvGrpSpPr>
        <p:grpSpPr>
          <a:xfrm>
            <a:off x="181355" y="1988820"/>
            <a:ext cx="11750675" cy="4855845"/>
            <a:chOff x="181355" y="1988820"/>
            <a:chExt cx="11750675" cy="485584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7900" y="2813253"/>
              <a:ext cx="5352034" cy="11138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76315" y="3422853"/>
              <a:ext cx="5176774" cy="11138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96499" y="3422853"/>
              <a:ext cx="1668652" cy="111384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810505" y="2922270"/>
              <a:ext cx="7099934" cy="0"/>
            </a:xfrm>
            <a:custGeom>
              <a:avLst/>
              <a:gdLst/>
              <a:ahLst/>
              <a:cxnLst/>
              <a:rect l="l" t="t" r="r" b="b"/>
              <a:pathLst>
                <a:path w="7099934">
                  <a:moveTo>
                    <a:pt x="0" y="0"/>
                  </a:moveTo>
                  <a:lnTo>
                    <a:pt x="7099935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7367" y="2453576"/>
              <a:ext cx="3866134" cy="374434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66416" y="1988820"/>
              <a:ext cx="3157727" cy="421233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99403" y="4233621"/>
              <a:ext cx="5711698" cy="11138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08064" y="4843272"/>
              <a:ext cx="4166489" cy="111384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831841" y="4342638"/>
              <a:ext cx="7099934" cy="0"/>
            </a:xfrm>
            <a:custGeom>
              <a:avLst/>
              <a:gdLst/>
              <a:ahLst/>
              <a:cxnLst/>
              <a:rect l="l" t="t" r="r" b="b"/>
              <a:pathLst>
                <a:path w="7099934">
                  <a:moveTo>
                    <a:pt x="0" y="0"/>
                  </a:moveTo>
                  <a:lnTo>
                    <a:pt x="7099934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865876" y="5058155"/>
              <a:ext cx="783335" cy="89458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1355" y="6338313"/>
              <a:ext cx="4477385" cy="50581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1924" y="6351917"/>
              <a:ext cx="4421416" cy="44940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39055" y="6454140"/>
              <a:ext cx="232994" cy="10953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674870" y="6473039"/>
              <a:ext cx="165735" cy="43815"/>
            </a:xfrm>
            <a:custGeom>
              <a:avLst/>
              <a:gdLst/>
              <a:ahLst/>
              <a:cxnLst/>
              <a:rect l="l" t="t" r="r" b="b"/>
              <a:pathLst>
                <a:path w="165735" h="43815">
                  <a:moveTo>
                    <a:pt x="165493" y="0"/>
                  </a:moveTo>
                  <a:lnTo>
                    <a:pt x="0" y="0"/>
                  </a:lnTo>
                  <a:lnTo>
                    <a:pt x="0" y="43458"/>
                  </a:lnTo>
                  <a:lnTo>
                    <a:pt x="165493" y="43458"/>
                  </a:lnTo>
                  <a:lnTo>
                    <a:pt x="1654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674870" y="6473039"/>
              <a:ext cx="165735" cy="43815"/>
            </a:xfrm>
            <a:custGeom>
              <a:avLst/>
              <a:gdLst/>
              <a:ahLst/>
              <a:cxnLst/>
              <a:rect l="l" t="t" r="r" b="b"/>
              <a:pathLst>
                <a:path w="165735" h="43815">
                  <a:moveTo>
                    <a:pt x="0" y="43458"/>
                  </a:moveTo>
                  <a:lnTo>
                    <a:pt x="165493" y="43458"/>
                  </a:lnTo>
                  <a:lnTo>
                    <a:pt x="165493" y="0"/>
                  </a:lnTo>
                  <a:lnTo>
                    <a:pt x="0" y="0"/>
                  </a:lnTo>
                  <a:lnTo>
                    <a:pt x="0" y="43458"/>
                  </a:lnTo>
                  <a:close/>
                </a:path>
              </a:pathLst>
            </a:custGeom>
            <a:ln w="10668">
              <a:solidFill>
                <a:srgbClr val="7B28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43271" y="6338316"/>
              <a:ext cx="2352929" cy="36094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73116" y="6351917"/>
              <a:ext cx="2297811" cy="30444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826764" y="5413248"/>
              <a:ext cx="1037628" cy="89437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335779" y="5413248"/>
              <a:ext cx="1848485" cy="894372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3147631" y="355066"/>
            <a:ext cx="53968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0" dirty="0">
                <a:latin typeface="Constantia"/>
                <a:cs typeface="Constantia"/>
              </a:rPr>
              <a:t>Увеличить</a:t>
            </a:r>
            <a:r>
              <a:rPr sz="3600" spc="-190" dirty="0">
                <a:latin typeface="Constantia"/>
                <a:cs typeface="Constantia"/>
              </a:rPr>
              <a:t> </a:t>
            </a:r>
            <a:r>
              <a:rPr sz="3600" spc="-5" dirty="0">
                <a:latin typeface="Constantia"/>
                <a:cs typeface="Constantia"/>
              </a:rPr>
              <a:t>калибр</a:t>
            </a:r>
            <a:r>
              <a:rPr sz="3600" spc="-190" dirty="0">
                <a:latin typeface="Constantia"/>
                <a:cs typeface="Constantia"/>
              </a:rPr>
              <a:t> </a:t>
            </a:r>
            <a:r>
              <a:rPr sz="3600" spc="-25" dirty="0">
                <a:latin typeface="Constantia"/>
                <a:cs typeface="Constantia"/>
              </a:rPr>
              <a:t>плодов</a:t>
            </a:r>
            <a:endParaRPr sz="3600" dirty="0">
              <a:latin typeface="Constantia"/>
              <a:cs typeface="Constanti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73778" y="2938348"/>
            <a:ext cx="7371715" cy="3086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24355" algn="ctr">
              <a:lnSpc>
                <a:spcPct val="100000"/>
              </a:lnSpc>
              <a:spcBef>
                <a:spcPts val="95"/>
              </a:spcBef>
            </a:pPr>
            <a:r>
              <a:rPr sz="4000" spc="-25" dirty="0">
                <a:latin typeface="Constantia"/>
                <a:cs typeface="Constantia"/>
              </a:rPr>
              <a:t>Помогает</a:t>
            </a:r>
            <a:r>
              <a:rPr sz="4000" spc="-160" dirty="0">
                <a:latin typeface="Constantia"/>
                <a:cs typeface="Constantia"/>
              </a:rPr>
              <a:t> </a:t>
            </a:r>
            <a:r>
              <a:rPr sz="4000" spc="-10" dirty="0">
                <a:latin typeface="Constantia"/>
                <a:cs typeface="Constantia"/>
              </a:rPr>
              <a:t>растению</a:t>
            </a:r>
            <a:endParaRPr sz="4000" dirty="0">
              <a:latin typeface="Constantia"/>
              <a:cs typeface="Constantia"/>
            </a:endParaRPr>
          </a:p>
          <a:p>
            <a:pPr marL="1812925" algn="ctr">
              <a:lnSpc>
                <a:spcPct val="100000"/>
              </a:lnSpc>
              <a:spcBef>
                <a:spcPts val="5"/>
              </a:spcBef>
            </a:pPr>
            <a:r>
              <a:rPr sz="4000" spc="-35" dirty="0">
                <a:latin typeface="Constantia"/>
                <a:cs typeface="Constantia"/>
              </a:rPr>
              <a:t>поддерживать</a:t>
            </a:r>
            <a:r>
              <a:rPr sz="4000" spc="-175" dirty="0">
                <a:latin typeface="Constantia"/>
                <a:cs typeface="Constantia"/>
              </a:rPr>
              <a:t> </a:t>
            </a:r>
            <a:r>
              <a:rPr sz="4000" spc="-5" dirty="0">
                <a:latin typeface="Constantia"/>
                <a:cs typeface="Constantia"/>
              </a:rPr>
              <a:t>рост</a:t>
            </a:r>
            <a:r>
              <a:rPr sz="4000" spc="-215" dirty="0">
                <a:latin typeface="Constantia"/>
                <a:cs typeface="Constantia"/>
              </a:rPr>
              <a:t> </a:t>
            </a:r>
            <a:r>
              <a:rPr sz="4000" spc="-60" dirty="0">
                <a:latin typeface="Constantia"/>
                <a:cs typeface="Constantia"/>
              </a:rPr>
              <a:t>ягод</a:t>
            </a:r>
            <a:endParaRPr sz="4000" dirty="0">
              <a:latin typeface="Constantia"/>
              <a:cs typeface="Constantia"/>
            </a:endParaRPr>
          </a:p>
          <a:p>
            <a:pPr marL="2147570" marR="279400" algn="ctr">
              <a:lnSpc>
                <a:spcPct val="100000"/>
              </a:lnSpc>
              <a:spcBef>
                <a:spcPts val="1580"/>
              </a:spcBef>
            </a:pPr>
            <a:r>
              <a:rPr sz="4000" spc="-45" dirty="0">
                <a:latin typeface="Constantia"/>
                <a:cs typeface="Constantia"/>
              </a:rPr>
              <a:t>Не</a:t>
            </a:r>
            <a:r>
              <a:rPr sz="4000" spc="-190" dirty="0">
                <a:latin typeface="Constantia"/>
                <a:cs typeface="Constantia"/>
              </a:rPr>
              <a:t> </a:t>
            </a:r>
            <a:r>
              <a:rPr sz="4000" spc="-5" dirty="0">
                <a:latin typeface="Constantia"/>
                <a:cs typeface="Constantia"/>
              </a:rPr>
              <a:t>изменяет</a:t>
            </a:r>
            <a:r>
              <a:rPr sz="4000" spc="-210" dirty="0">
                <a:latin typeface="Constantia"/>
                <a:cs typeface="Constantia"/>
              </a:rPr>
              <a:t> </a:t>
            </a:r>
            <a:r>
              <a:rPr sz="4000" spc="-5" dirty="0">
                <a:latin typeface="Constantia"/>
                <a:cs typeface="Constantia"/>
              </a:rPr>
              <a:t>форму</a:t>
            </a:r>
            <a:r>
              <a:rPr sz="4000" spc="-160" dirty="0">
                <a:latin typeface="Constantia"/>
                <a:cs typeface="Constantia"/>
              </a:rPr>
              <a:t> </a:t>
            </a:r>
            <a:r>
              <a:rPr sz="4000" spc="-5" dirty="0">
                <a:latin typeface="Constantia"/>
                <a:cs typeface="Constantia"/>
              </a:rPr>
              <a:t>и </a:t>
            </a:r>
            <a:r>
              <a:rPr sz="4000" spc="-990" dirty="0">
                <a:latin typeface="Constantia"/>
                <a:cs typeface="Constantia"/>
              </a:rPr>
              <a:t> </a:t>
            </a:r>
            <a:r>
              <a:rPr sz="4000" spc="-5" dirty="0">
                <a:latin typeface="Constantia"/>
                <a:cs typeface="Constantia"/>
              </a:rPr>
              <a:t>плотность</a:t>
            </a:r>
            <a:r>
              <a:rPr sz="4000" spc="-204" dirty="0">
                <a:latin typeface="Constantia"/>
                <a:cs typeface="Constantia"/>
              </a:rPr>
              <a:t> </a:t>
            </a:r>
            <a:r>
              <a:rPr sz="4000" spc="-60" dirty="0">
                <a:latin typeface="Constantia"/>
                <a:cs typeface="Constantia"/>
              </a:rPr>
              <a:t>ягод</a:t>
            </a:r>
            <a:endParaRPr sz="4000" dirty="0">
              <a:latin typeface="Constantia"/>
              <a:cs typeface="Constantia"/>
            </a:endParaRPr>
          </a:p>
          <a:p>
            <a:pPr marL="12700">
              <a:lnSpc>
                <a:spcPts val="3320"/>
              </a:lnSpc>
            </a:pPr>
            <a:r>
              <a:rPr sz="3200" dirty="0">
                <a:latin typeface="Constantia"/>
                <a:cs typeface="Constantia"/>
              </a:rPr>
              <a:t>50</a:t>
            </a:r>
            <a:r>
              <a:rPr sz="3200" spc="-50" dirty="0">
                <a:latin typeface="Constantia"/>
                <a:cs typeface="Constantia"/>
              </a:rPr>
              <a:t> </a:t>
            </a:r>
            <a:r>
              <a:rPr sz="3200" dirty="0">
                <a:latin typeface="Constantia"/>
                <a:cs typeface="Constantia"/>
              </a:rPr>
              <a:t>мл</a:t>
            </a:r>
            <a:r>
              <a:rPr sz="3200" spc="10" dirty="0">
                <a:latin typeface="Constantia"/>
                <a:cs typeface="Constantia"/>
              </a:rPr>
              <a:t>/</a:t>
            </a:r>
            <a:r>
              <a:rPr sz="3200" dirty="0">
                <a:latin typeface="Constantia"/>
                <a:cs typeface="Constantia"/>
              </a:rPr>
              <a:t>10</a:t>
            </a:r>
            <a:r>
              <a:rPr sz="3200" spc="-185" dirty="0">
                <a:latin typeface="Constantia"/>
                <a:cs typeface="Constantia"/>
              </a:rPr>
              <a:t> </a:t>
            </a:r>
            <a:r>
              <a:rPr sz="3200" dirty="0">
                <a:latin typeface="Constantia"/>
                <a:cs typeface="Constantia"/>
              </a:rPr>
              <a:t>л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719572" y="0"/>
            <a:ext cx="6472555" cy="6858000"/>
            <a:chOff x="5719572" y="0"/>
            <a:chExt cx="6472555" cy="6858000"/>
          </a:xfrm>
        </p:grpSpPr>
        <p:sp>
          <p:nvSpPr>
            <p:cNvPr id="4" name="object 4"/>
            <p:cNvSpPr/>
            <p:nvPr/>
          </p:nvSpPr>
          <p:spPr>
            <a:xfrm>
              <a:off x="6115811" y="0"/>
              <a:ext cx="6076315" cy="6858000"/>
            </a:xfrm>
            <a:custGeom>
              <a:avLst/>
              <a:gdLst/>
              <a:ahLst/>
              <a:cxnLst/>
              <a:rect l="l" t="t" r="r" b="b"/>
              <a:pathLst>
                <a:path w="6076315" h="6858000">
                  <a:moveTo>
                    <a:pt x="6076187" y="0"/>
                  </a:moveTo>
                  <a:lnTo>
                    <a:pt x="3102229" y="0"/>
                  </a:lnTo>
                  <a:lnTo>
                    <a:pt x="3102229" y="10414"/>
                  </a:lnTo>
                  <a:lnTo>
                    <a:pt x="1611629" y="10414"/>
                  </a:lnTo>
                  <a:lnTo>
                    <a:pt x="1552990" y="52310"/>
                  </a:lnTo>
                  <a:lnTo>
                    <a:pt x="1516714" y="79737"/>
                  </a:lnTo>
                  <a:lnTo>
                    <a:pt x="1480833" y="107676"/>
                  </a:lnTo>
                  <a:lnTo>
                    <a:pt x="1445348" y="136121"/>
                  </a:lnTo>
                  <a:lnTo>
                    <a:pt x="1410260" y="165070"/>
                  </a:lnTo>
                  <a:lnTo>
                    <a:pt x="1375571" y="194517"/>
                  </a:lnTo>
                  <a:lnTo>
                    <a:pt x="1341281" y="224459"/>
                  </a:lnTo>
                  <a:lnTo>
                    <a:pt x="1307392" y="254890"/>
                  </a:lnTo>
                  <a:lnTo>
                    <a:pt x="1273905" y="285808"/>
                  </a:lnTo>
                  <a:lnTo>
                    <a:pt x="1240821" y="317207"/>
                  </a:lnTo>
                  <a:lnTo>
                    <a:pt x="1208143" y="349084"/>
                  </a:lnTo>
                  <a:lnTo>
                    <a:pt x="1175870" y="381433"/>
                  </a:lnTo>
                  <a:lnTo>
                    <a:pt x="1144004" y="414251"/>
                  </a:lnTo>
                  <a:lnTo>
                    <a:pt x="1112547" y="447534"/>
                  </a:lnTo>
                  <a:lnTo>
                    <a:pt x="1081499" y="481277"/>
                  </a:lnTo>
                  <a:lnTo>
                    <a:pt x="1050862" y="515476"/>
                  </a:lnTo>
                  <a:lnTo>
                    <a:pt x="1020638" y="550126"/>
                  </a:lnTo>
                  <a:lnTo>
                    <a:pt x="990827" y="585223"/>
                  </a:lnTo>
                  <a:lnTo>
                    <a:pt x="961430" y="620764"/>
                  </a:lnTo>
                  <a:lnTo>
                    <a:pt x="932450" y="656744"/>
                  </a:lnTo>
                  <a:lnTo>
                    <a:pt x="903887" y="693158"/>
                  </a:lnTo>
                  <a:lnTo>
                    <a:pt x="875742" y="730002"/>
                  </a:lnTo>
                  <a:lnTo>
                    <a:pt x="848017" y="767272"/>
                  </a:lnTo>
                  <a:lnTo>
                    <a:pt x="820713" y="804963"/>
                  </a:lnTo>
                  <a:lnTo>
                    <a:pt x="793831" y="843072"/>
                  </a:lnTo>
                  <a:lnTo>
                    <a:pt x="767372" y="881595"/>
                  </a:lnTo>
                  <a:lnTo>
                    <a:pt x="741339" y="920526"/>
                  </a:lnTo>
                  <a:lnTo>
                    <a:pt x="715731" y="959861"/>
                  </a:lnTo>
                  <a:lnTo>
                    <a:pt x="690550" y="999597"/>
                  </a:lnTo>
                  <a:lnTo>
                    <a:pt x="665798" y="1039728"/>
                  </a:lnTo>
                  <a:lnTo>
                    <a:pt x="641476" y="1080252"/>
                  </a:lnTo>
                  <a:lnTo>
                    <a:pt x="617585" y="1121162"/>
                  </a:lnTo>
                  <a:lnTo>
                    <a:pt x="594126" y="1162456"/>
                  </a:lnTo>
                  <a:lnTo>
                    <a:pt x="571100" y="1204129"/>
                  </a:lnTo>
                  <a:lnTo>
                    <a:pt x="548509" y="1246176"/>
                  </a:lnTo>
                  <a:lnTo>
                    <a:pt x="526354" y="1288594"/>
                  </a:lnTo>
                  <a:lnTo>
                    <a:pt x="504637" y="1331377"/>
                  </a:lnTo>
                  <a:lnTo>
                    <a:pt x="483358" y="1374523"/>
                  </a:lnTo>
                  <a:lnTo>
                    <a:pt x="462519" y="1418025"/>
                  </a:lnTo>
                  <a:lnTo>
                    <a:pt x="442120" y="1461881"/>
                  </a:lnTo>
                  <a:lnTo>
                    <a:pt x="422164" y="1506086"/>
                  </a:lnTo>
                  <a:lnTo>
                    <a:pt x="402652" y="1550635"/>
                  </a:lnTo>
                  <a:lnTo>
                    <a:pt x="383584" y="1595525"/>
                  </a:lnTo>
                  <a:lnTo>
                    <a:pt x="364963" y="1640750"/>
                  </a:lnTo>
                  <a:lnTo>
                    <a:pt x="346788" y="1686308"/>
                  </a:lnTo>
                  <a:lnTo>
                    <a:pt x="329063" y="1732192"/>
                  </a:lnTo>
                  <a:lnTo>
                    <a:pt x="311787" y="1778400"/>
                  </a:lnTo>
                  <a:lnTo>
                    <a:pt x="294962" y="1824927"/>
                  </a:lnTo>
                  <a:lnTo>
                    <a:pt x="278589" y="1871769"/>
                  </a:lnTo>
                  <a:lnTo>
                    <a:pt x="262670" y="1918921"/>
                  </a:lnTo>
                  <a:lnTo>
                    <a:pt x="247206" y="1966379"/>
                  </a:lnTo>
                  <a:lnTo>
                    <a:pt x="232198" y="2014139"/>
                  </a:lnTo>
                  <a:lnTo>
                    <a:pt x="217647" y="2062196"/>
                  </a:lnTo>
                  <a:lnTo>
                    <a:pt x="203555" y="2110546"/>
                  </a:lnTo>
                  <a:lnTo>
                    <a:pt x="189922" y="2159186"/>
                  </a:lnTo>
                  <a:lnTo>
                    <a:pt x="176751" y="2208110"/>
                  </a:lnTo>
                  <a:lnTo>
                    <a:pt x="164042" y="2257314"/>
                  </a:lnTo>
                  <a:lnTo>
                    <a:pt x="151797" y="2306795"/>
                  </a:lnTo>
                  <a:lnTo>
                    <a:pt x="140016" y="2356547"/>
                  </a:lnTo>
                  <a:lnTo>
                    <a:pt x="128702" y="2406567"/>
                  </a:lnTo>
                  <a:lnTo>
                    <a:pt x="117855" y="2456851"/>
                  </a:lnTo>
                  <a:lnTo>
                    <a:pt x="107476" y="2507393"/>
                  </a:lnTo>
                  <a:lnTo>
                    <a:pt x="97568" y="2558190"/>
                  </a:lnTo>
                  <a:lnTo>
                    <a:pt x="88130" y="2609237"/>
                  </a:lnTo>
                  <a:lnTo>
                    <a:pt x="79165" y="2660531"/>
                  </a:lnTo>
                  <a:lnTo>
                    <a:pt x="70674" y="2712066"/>
                  </a:lnTo>
                  <a:lnTo>
                    <a:pt x="62657" y="2763839"/>
                  </a:lnTo>
                  <a:lnTo>
                    <a:pt x="55117" y="2815845"/>
                  </a:lnTo>
                  <a:lnTo>
                    <a:pt x="48054" y="2868080"/>
                  </a:lnTo>
                  <a:lnTo>
                    <a:pt x="41469" y="2920540"/>
                  </a:lnTo>
                  <a:lnTo>
                    <a:pt x="35365" y="2973221"/>
                  </a:lnTo>
                  <a:lnTo>
                    <a:pt x="29742" y="3026117"/>
                  </a:lnTo>
                  <a:lnTo>
                    <a:pt x="24601" y="3079226"/>
                  </a:lnTo>
                  <a:lnTo>
                    <a:pt x="19943" y="3132542"/>
                  </a:lnTo>
                  <a:lnTo>
                    <a:pt x="15771" y="3186061"/>
                  </a:lnTo>
                  <a:lnTo>
                    <a:pt x="12085" y="3239780"/>
                  </a:lnTo>
                  <a:lnTo>
                    <a:pt x="8886" y="3293693"/>
                  </a:lnTo>
                  <a:lnTo>
                    <a:pt x="6176" y="3347797"/>
                  </a:lnTo>
                  <a:lnTo>
                    <a:pt x="3956" y="3402087"/>
                  </a:lnTo>
                  <a:lnTo>
                    <a:pt x="2227" y="3456559"/>
                  </a:lnTo>
                  <a:lnTo>
                    <a:pt x="990" y="3511209"/>
                  </a:lnTo>
                  <a:lnTo>
                    <a:pt x="247" y="3566031"/>
                  </a:lnTo>
                  <a:lnTo>
                    <a:pt x="0" y="3621024"/>
                  </a:lnTo>
                  <a:lnTo>
                    <a:pt x="531" y="3676589"/>
                  </a:lnTo>
                  <a:lnTo>
                    <a:pt x="2115" y="3731345"/>
                  </a:lnTo>
                  <a:lnTo>
                    <a:pt x="4737" y="3785304"/>
                  </a:lnTo>
                  <a:lnTo>
                    <a:pt x="8383" y="3838481"/>
                  </a:lnTo>
                  <a:lnTo>
                    <a:pt x="13038" y="3890889"/>
                  </a:lnTo>
                  <a:lnTo>
                    <a:pt x="18687" y="3942541"/>
                  </a:lnTo>
                  <a:lnTo>
                    <a:pt x="25316" y="3993452"/>
                  </a:lnTo>
                  <a:lnTo>
                    <a:pt x="32911" y="4043634"/>
                  </a:lnTo>
                  <a:lnTo>
                    <a:pt x="41457" y="4093103"/>
                  </a:lnTo>
                  <a:lnTo>
                    <a:pt x="50939" y="4141870"/>
                  </a:lnTo>
                  <a:lnTo>
                    <a:pt x="61343" y="4189951"/>
                  </a:lnTo>
                  <a:lnTo>
                    <a:pt x="72654" y="4237358"/>
                  </a:lnTo>
                  <a:lnTo>
                    <a:pt x="84858" y="4284105"/>
                  </a:lnTo>
                  <a:lnTo>
                    <a:pt x="97940" y="4330206"/>
                  </a:lnTo>
                  <a:lnTo>
                    <a:pt x="111885" y="4375674"/>
                  </a:lnTo>
                  <a:lnTo>
                    <a:pt x="126680" y="4420524"/>
                  </a:lnTo>
                  <a:lnTo>
                    <a:pt x="142309" y="4464769"/>
                  </a:lnTo>
                  <a:lnTo>
                    <a:pt x="158757" y="4508422"/>
                  </a:lnTo>
                  <a:lnTo>
                    <a:pt x="176012" y="4551497"/>
                  </a:lnTo>
                  <a:lnTo>
                    <a:pt x="194057" y="4594009"/>
                  </a:lnTo>
                  <a:lnTo>
                    <a:pt x="212878" y="4635969"/>
                  </a:lnTo>
                  <a:lnTo>
                    <a:pt x="232461" y="4677393"/>
                  </a:lnTo>
                  <a:lnTo>
                    <a:pt x="252791" y="4718293"/>
                  </a:lnTo>
                  <a:lnTo>
                    <a:pt x="273854" y="4758684"/>
                  </a:lnTo>
                  <a:lnTo>
                    <a:pt x="295635" y="4798579"/>
                  </a:lnTo>
                  <a:lnTo>
                    <a:pt x="318119" y="4837992"/>
                  </a:lnTo>
                  <a:lnTo>
                    <a:pt x="341292" y="4876936"/>
                  </a:lnTo>
                  <a:lnTo>
                    <a:pt x="365140" y="4915425"/>
                  </a:lnTo>
                  <a:lnTo>
                    <a:pt x="389647" y="4953473"/>
                  </a:lnTo>
                  <a:lnTo>
                    <a:pt x="414800" y="4991094"/>
                  </a:lnTo>
                  <a:lnTo>
                    <a:pt x="440584" y="5028300"/>
                  </a:lnTo>
                  <a:lnTo>
                    <a:pt x="466983" y="5065106"/>
                  </a:lnTo>
                  <a:lnTo>
                    <a:pt x="493985" y="5101525"/>
                  </a:lnTo>
                  <a:lnTo>
                    <a:pt x="521573" y="5137572"/>
                  </a:lnTo>
                  <a:lnTo>
                    <a:pt x="549734" y="5173258"/>
                  </a:lnTo>
                  <a:lnTo>
                    <a:pt x="578453" y="5208600"/>
                  </a:lnTo>
                  <a:lnTo>
                    <a:pt x="607715" y="5243609"/>
                  </a:lnTo>
                  <a:lnTo>
                    <a:pt x="637506" y="5278300"/>
                  </a:lnTo>
                  <a:lnTo>
                    <a:pt x="667812" y="5312686"/>
                  </a:lnTo>
                  <a:lnTo>
                    <a:pt x="698617" y="5346781"/>
                  </a:lnTo>
                  <a:lnTo>
                    <a:pt x="729908" y="5380598"/>
                  </a:lnTo>
                  <a:lnTo>
                    <a:pt x="761669" y="5414152"/>
                  </a:lnTo>
                  <a:lnTo>
                    <a:pt x="793886" y="5447455"/>
                  </a:lnTo>
                  <a:lnTo>
                    <a:pt x="826545" y="5480523"/>
                  </a:lnTo>
                  <a:lnTo>
                    <a:pt x="859631" y="5513367"/>
                  </a:lnTo>
                  <a:lnTo>
                    <a:pt x="893129" y="5546002"/>
                  </a:lnTo>
                  <a:lnTo>
                    <a:pt x="927025" y="5578442"/>
                  </a:lnTo>
                  <a:lnTo>
                    <a:pt x="961305" y="5610700"/>
                  </a:lnTo>
                  <a:lnTo>
                    <a:pt x="995953" y="5642789"/>
                  </a:lnTo>
                  <a:lnTo>
                    <a:pt x="1030956" y="5674724"/>
                  </a:lnTo>
                  <a:lnTo>
                    <a:pt x="1066298" y="5706519"/>
                  </a:lnTo>
                  <a:lnTo>
                    <a:pt x="1101966" y="5738186"/>
                  </a:lnTo>
                  <a:lnTo>
                    <a:pt x="1137944" y="5769739"/>
                  </a:lnTo>
                  <a:lnTo>
                    <a:pt x="1210773" y="5832560"/>
                  </a:lnTo>
                  <a:lnTo>
                    <a:pt x="1284671" y="5895090"/>
                  </a:lnTo>
                  <a:lnTo>
                    <a:pt x="1359519" y="5957439"/>
                  </a:lnTo>
                  <a:lnTo>
                    <a:pt x="1473322" y="6050862"/>
                  </a:lnTo>
                  <a:lnTo>
                    <a:pt x="1743958" y="6270290"/>
                  </a:lnTo>
                  <a:lnTo>
                    <a:pt x="1939990" y="6430294"/>
                  </a:lnTo>
                  <a:lnTo>
                    <a:pt x="2058016" y="6525866"/>
                  </a:lnTo>
                  <a:lnTo>
                    <a:pt x="2136730" y="6588606"/>
                  </a:lnTo>
                  <a:lnTo>
                    <a:pt x="2215586" y="6650378"/>
                  </a:lnTo>
                  <a:lnTo>
                    <a:pt x="2255100" y="6680851"/>
                  </a:lnTo>
                  <a:lnTo>
                    <a:pt x="2294688" y="6711023"/>
                  </a:lnTo>
                  <a:lnTo>
                    <a:pt x="2334363" y="6740874"/>
                  </a:lnTo>
                  <a:lnTo>
                    <a:pt x="2374138" y="6770382"/>
                  </a:lnTo>
                  <a:lnTo>
                    <a:pt x="2485135" y="6847547"/>
                  </a:lnTo>
                  <a:lnTo>
                    <a:pt x="3102229" y="6847547"/>
                  </a:lnTo>
                  <a:lnTo>
                    <a:pt x="3102229" y="6858000"/>
                  </a:lnTo>
                  <a:lnTo>
                    <a:pt x="6076187" y="6858000"/>
                  </a:lnTo>
                  <a:lnTo>
                    <a:pt x="6076187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19572" y="0"/>
              <a:ext cx="2702560" cy="6858000"/>
            </a:xfrm>
            <a:custGeom>
              <a:avLst/>
              <a:gdLst/>
              <a:ahLst/>
              <a:cxnLst/>
              <a:rect l="l" t="t" r="r" b="b"/>
              <a:pathLst>
                <a:path w="2702559" h="6858000">
                  <a:moveTo>
                    <a:pt x="2529840" y="6858000"/>
                  </a:moveTo>
                  <a:lnTo>
                    <a:pt x="2475001" y="6819620"/>
                  </a:lnTo>
                  <a:lnTo>
                    <a:pt x="2434475" y="6790334"/>
                  </a:lnTo>
                  <a:lnTo>
                    <a:pt x="2394013" y="6760718"/>
                  </a:lnTo>
                  <a:lnTo>
                    <a:pt x="2353614" y="6730771"/>
                  </a:lnTo>
                  <a:lnTo>
                    <a:pt x="2272919" y="6670027"/>
                  </a:lnTo>
                  <a:lnTo>
                    <a:pt x="2192324" y="6608280"/>
                  </a:lnTo>
                  <a:lnTo>
                    <a:pt x="2071382" y="6514122"/>
                  </a:lnTo>
                  <a:lnTo>
                    <a:pt x="1873707" y="6358941"/>
                  </a:lnTo>
                  <a:lnTo>
                    <a:pt x="1603794" y="6148514"/>
                  </a:lnTo>
                  <a:lnTo>
                    <a:pt x="1490141" y="6058903"/>
                  </a:lnTo>
                  <a:lnTo>
                    <a:pt x="1415288" y="5999073"/>
                  </a:lnTo>
                  <a:lnTo>
                    <a:pt x="1341310" y="5939040"/>
                  </a:lnTo>
                  <a:lnTo>
                    <a:pt x="1268272" y="5878715"/>
                  </a:lnTo>
                  <a:lnTo>
                    <a:pt x="1232154" y="5848401"/>
                  </a:lnTo>
                  <a:lnTo>
                    <a:pt x="1196314" y="5817959"/>
                  </a:lnTo>
                  <a:lnTo>
                    <a:pt x="1160754" y="5787402"/>
                  </a:lnTo>
                  <a:lnTo>
                    <a:pt x="1125512" y="5756694"/>
                  </a:lnTo>
                  <a:lnTo>
                    <a:pt x="1090574" y="5725820"/>
                  </a:lnTo>
                  <a:lnTo>
                    <a:pt x="1055966" y="5694781"/>
                  </a:lnTo>
                  <a:lnTo>
                    <a:pt x="1021702" y="5663565"/>
                  </a:lnTo>
                  <a:lnTo>
                    <a:pt x="987780" y="5632132"/>
                  </a:lnTo>
                  <a:lnTo>
                    <a:pt x="954239" y="5600497"/>
                  </a:lnTo>
                  <a:lnTo>
                    <a:pt x="921067" y="5568632"/>
                  </a:lnTo>
                  <a:lnTo>
                    <a:pt x="888288" y="5536527"/>
                  </a:lnTo>
                  <a:lnTo>
                    <a:pt x="855916" y="5504167"/>
                  </a:lnTo>
                  <a:lnTo>
                    <a:pt x="823963" y="5471541"/>
                  </a:lnTo>
                  <a:lnTo>
                    <a:pt x="792429" y="5438635"/>
                  </a:lnTo>
                  <a:lnTo>
                    <a:pt x="761352" y="5405425"/>
                  </a:lnTo>
                  <a:lnTo>
                    <a:pt x="730719" y="5371909"/>
                  </a:lnTo>
                  <a:lnTo>
                    <a:pt x="700557" y="5338076"/>
                  </a:lnTo>
                  <a:lnTo>
                    <a:pt x="670877" y="5303901"/>
                  </a:lnTo>
                  <a:lnTo>
                    <a:pt x="641680" y="5269369"/>
                  </a:lnTo>
                  <a:lnTo>
                    <a:pt x="612990" y="5234483"/>
                  </a:lnTo>
                  <a:lnTo>
                    <a:pt x="584822" y="5199215"/>
                  </a:lnTo>
                  <a:lnTo>
                    <a:pt x="557187" y="5163566"/>
                  </a:lnTo>
                  <a:lnTo>
                    <a:pt x="530085" y="5127498"/>
                  </a:lnTo>
                  <a:lnTo>
                    <a:pt x="503542" y="5091011"/>
                  </a:lnTo>
                  <a:lnTo>
                    <a:pt x="477570" y="5054104"/>
                  </a:lnTo>
                  <a:lnTo>
                    <a:pt x="452183" y="5016741"/>
                  </a:lnTo>
                  <a:lnTo>
                    <a:pt x="427380" y="4978920"/>
                  </a:lnTo>
                  <a:lnTo>
                    <a:pt x="403186" y="4940630"/>
                  </a:lnTo>
                  <a:lnTo>
                    <a:pt x="379615" y="4901844"/>
                  </a:lnTo>
                  <a:lnTo>
                    <a:pt x="356679" y="4862563"/>
                  </a:lnTo>
                  <a:lnTo>
                    <a:pt x="334378" y="4822774"/>
                  </a:lnTo>
                  <a:lnTo>
                    <a:pt x="312737" y="4782451"/>
                  </a:lnTo>
                  <a:lnTo>
                    <a:pt x="291757" y="4741583"/>
                  </a:lnTo>
                  <a:lnTo>
                    <a:pt x="271462" y="4700155"/>
                  </a:lnTo>
                  <a:lnTo>
                    <a:pt x="251866" y="4658169"/>
                  </a:lnTo>
                  <a:lnTo>
                    <a:pt x="232981" y="4615586"/>
                  </a:lnTo>
                  <a:lnTo>
                    <a:pt x="214807" y="4572419"/>
                  </a:lnTo>
                  <a:lnTo>
                    <a:pt x="197370" y="4528642"/>
                  </a:lnTo>
                  <a:lnTo>
                    <a:pt x="180670" y="4484230"/>
                  </a:lnTo>
                  <a:lnTo>
                    <a:pt x="164731" y="4439183"/>
                  </a:lnTo>
                  <a:lnTo>
                    <a:pt x="149567" y="4393489"/>
                  </a:lnTo>
                  <a:lnTo>
                    <a:pt x="135178" y="4347134"/>
                  </a:lnTo>
                  <a:lnTo>
                    <a:pt x="121589" y="4300093"/>
                  </a:lnTo>
                  <a:lnTo>
                    <a:pt x="108813" y="4252353"/>
                  </a:lnTo>
                  <a:lnTo>
                    <a:pt x="96850" y="4203916"/>
                  </a:lnTo>
                  <a:lnTo>
                    <a:pt x="85725" y="4154767"/>
                  </a:lnTo>
                  <a:lnTo>
                    <a:pt x="75438" y="4104868"/>
                  </a:lnTo>
                  <a:lnTo>
                    <a:pt x="66014" y="4054233"/>
                  </a:lnTo>
                  <a:lnTo>
                    <a:pt x="57454" y="4002824"/>
                  </a:lnTo>
                  <a:lnTo>
                    <a:pt x="49796" y="3950652"/>
                  </a:lnTo>
                  <a:lnTo>
                    <a:pt x="43014" y="3897693"/>
                  </a:lnTo>
                  <a:lnTo>
                    <a:pt x="37147" y="3843921"/>
                  </a:lnTo>
                  <a:lnTo>
                    <a:pt x="32207" y="3789337"/>
                  </a:lnTo>
                  <a:lnTo>
                    <a:pt x="28206" y="3733927"/>
                  </a:lnTo>
                  <a:lnTo>
                    <a:pt x="25146" y="3677666"/>
                  </a:lnTo>
                  <a:lnTo>
                    <a:pt x="22834" y="3621989"/>
                  </a:lnTo>
                  <a:lnTo>
                    <a:pt x="20993" y="3566452"/>
                  </a:lnTo>
                  <a:lnTo>
                    <a:pt x="19621" y="3511067"/>
                  </a:lnTo>
                  <a:lnTo>
                    <a:pt x="18719" y="3455835"/>
                  </a:lnTo>
                  <a:lnTo>
                    <a:pt x="18288" y="3400755"/>
                  </a:lnTo>
                  <a:lnTo>
                    <a:pt x="18313" y="3345840"/>
                  </a:lnTo>
                  <a:lnTo>
                    <a:pt x="18808" y="3291090"/>
                  </a:lnTo>
                  <a:lnTo>
                    <a:pt x="19761" y="3236506"/>
                  </a:lnTo>
                  <a:lnTo>
                    <a:pt x="21183" y="3182112"/>
                  </a:lnTo>
                  <a:lnTo>
                    <a:pt x="23063" y="3127883"/>
                  </a:lnTo>
                  <a:lnTo>
                    <a:pt x="25412" y="3073844"/>
                  </a:lnTo>
                  <a:lnTo>
                    <a:pt x="28206" y="3019983"/>
                  </a:lnTo>
                  <a:lnTo>
                    <a:pt x="31470" y="2966326"/>
                  </a:lnTo>
                  <a:lnTo>
                    <a:pt x="35191" y="2912859"/>
                  </a:lnTo>
                  <a:lnTo>
                    <a:pt x="39370" y="2859582"/>
                  </a:lnTo>
                  <a:lnTo>
                    <a:pt x="43992" y="2806522"/>
                  </a:lnTo>
                  <a:lnTo>
                    <a:pt x="49085" y="2753664"/>
                  </a:lnTo>
                  <a:lnTo>
                    <a:pt x="54622" y="2701010"/>
                  </a:lnTo>
                  <a:lnTo>
                    <a:pt x="60617" y="2648585"/>
                  </a:lnTo>
                  <a:lnTo>
                    <a:pt x="67068" y="2596375"/>
                  </a:lnTo>
                  <a:lnTo>
                    <a:pt x="73964" y="2544394"/>
                  </a:lnTo>
                  <a:lnTo>
                    <a:pt x="81318" y="2492629"/>
                  </a:lnTo>
                  <a:lnTo>
                    <a:pt x="89115" y="2441105"/>
                  </a:lnTo>
                  <a:lnTo>
                    <a:pt x="97358" y="2389822"/>
                  </a:lnTo>
                  <a:lnTo>
                    <a:pt x="106057" y="2338768"/>
                  </a:lnTo>
                  <a:lnTo>
                    <a:pt x="115189" y="2287968"/>
                  </a:lnTo>
                  <a:lnTo>
                    <a:pt x="124777" y="2237422"/>
                  </a:lnTo>
                  <a:lnTo>
                    <a:pt x="134810" y="2187117"/>
                  </a:lnTo>
                  <a:lnTo>
                    <a:pt x="145288" y="2137079"/>
                  </a:lnTo>
                  <a:lnTo>
                    <a:pt x="156197" y="2087295"/>
                  </a:lnTo>
                  <a:lnTo>
                    <a:pt x="167551" y="2037778"/>
                  </a:lnTo>
                  <a:lnTo>
                    <a:pt x="179362" y="1988540"/>
                  </a:lnTo>
                  <a:lnTo>
                    <a:pt x="191592" y="1939569"/>
                  </a:lnTo>
                  <a:lnTo>
                    <a:pt x="204279" y="1890877"/>
                  </a:lnTo>
                  <a:lnTo>
                    <a:pt x="217385" y="1842465"/>
                  </a:lnTo>
                  <a:lnTo>
                    <a:pt x="230936" y="1794344"/>
                  </a:lnTo>
                  <a:lnTo>
                    <a:pt x="244932" y="1746504"/>
                  </a:lnTo>
                  <a:lnTo>
                    <a:pt x="259359" y="1698967"/>
                  </a:lnTo>
                  <a:lnTo>
                    <a:pt x="274218" y="1651736"/>
                  </a:lnTo>
                  <a:lnTo>
                    <a:pt x="289509" y="1604797"/>
                  </a:lnTo>
                  <a:lnTo>
                    <a:pt x="305231" y="1558163"/>
                  </a:lnTo>
                  <a:lnTo>
                    <a:pt x="321386" y="1511846"/>
                  </a:lnTo>
                  <a:lnTo>
                    <a:pt x="337972" y="1465846"/>
                  </a:lnTo>
                  <a:lnTo>
                    <a:pt x="354990" y="1420164"/>
                  </a:lnTo>
                  <a:lnTo>
                    <a:pt x="372427" y="1374800"/>
                  </a:lnTo>
                  <a:lnTo>
                    <a:pt x="390296" y="1329778"/>
                  </a:lnTo>
                  <a:lnTo>
                    <a:pt x="408597" y="1285074"/>
                  </a:lnTo>
                  <a:lnTo>
                    <a:pt x="427316" y="1240713"/>
                  </a:lnTo>
                  <a:lnTo>
                    <a:pt x="446468" y="1196695"/>
                  </a:lnTo>
                  <a:lnTo>
                    <a:pt x="466039" y="1153020"/>
                  </a:lnTo>
                  <a:lnTo>
                    <a:pt x="486029" y="1109687"/>
                  </a:lnTo>
                  <a:lnTo>
                    <a:pt x="506450" y="1066711"/>
                  </a:lnTo>
                  <a:lnTo>
                    <a:pt x="527291" y="1024089"/>
                  </a:lnTo>
                  <a:lnTo>
                    <a:pt x="548538" y="981837"/>
                  </a:lnTo>
                  <a:lnTo>
                    <a:pt x="570217" y="939939"/>
                  </a:lnTo>
                  <a:lnTo>
                    <a:pt x="592315" y="898423"/>
                  </a:lnTo>
                  <a:lnTo>
                    <a:pt x="614819" y="857275"/>
                  </a:lnTo>
                  <a:lnTo>
                    <a:pt x="637743" y="816495"/>
                  </a:lnTo>
                  <a:lnTo>
                    <a:pt x="661085" y="776109"/>
                  </a:lnTo>
                  <a:lnTo>
                    <a:pt x="684847" y="736104"/>
                  </a:lnTo>
                  <a:lnTo>
                    <a:pt x="709015" y="696493"/>
                  </a:lnTo>
                  <a:lnTo>
                    <a:pt x="733602" y="657275"/>
                  </a:lnTo>
                  <a:lnTo>
                    <a:pt x="758596" y="618451"/>
                  </a:lnTo>
                  <a:lnTo>
                    <a:pt x="783996" y="580034"/>
                  </a:lnTo>
                  <a:lnTo>
                    <a:pt x="809802" y="542023"/>
                  </a:lnTo>
                  <a:lnTo>
                    <a:pt x="836028" y="504431"/>
                  </a:lnTo>
                  <a:lnTo>
                    <a:pt x="862660" y="467245"/>
                  </a:lnTo>
                  <a:lnTo>
                    <a:pt x="889685" y="430479"/>
                  </a:lnTo>
                  <a:lnTo>
                    <a:pt x="917130" y="394131"/>
                  </a:lnTo>
                  <a:lnTo>
                    <a:pt x="944981" y="358216"/>
                  </a:lnTo>
                  <a:lnTo>
                    <a:pt x="973226" y="322732"/>
                  </a:lnTo>
                  <a:lnTo>
                    <a:pt x="1001877" y="287693"/>
                  </a:lnTo>
                  <a:lnTo>
                    <a:pt x="1030935" y="253085"/>
                  </a:lnTo>
                  <a:lnTo>
                    <a:pt x="1060386" y="218922"/>
                  </a:lnTo>
                  <a:lnTo>
                    <a:pt x="1090244" y="185204"/>
                  </a:lnTo>
                  <a:lnTo>
                    <a:pt x="1120495" y="151942"/>
                  </a:lnTo>
                  <a:lnTo>
                    <a:pt x="1151153" y="119138"/>
                  </a:lnTo>
                  <a:lnTo>
                    <a:pt x="1182192" y="86791"/>
                  </a:lnTo>
                  <a:lnTo>
                    <a:pt x="1213637" y="54914"/>
                  </a:lnTo>
                  <a:lnTo>
                    <a:pt x="1245489" y="23495"/>
                  </a:lnTo>
                  <a:lnTo>
                    <a:pt x="1271524" y="0"/>
                  </a:lnTo>
                  <a:lnTo>
                    <a:pt x="1254125" y="0"/>
                  </a:lnTo>
                  <a:lnTo>
                    <a:pt x="1195349" y="55803"/>
                  </a:lnTo>
                  <a:lnTo>
                    <a:pt x="1163904" y="87680"/>
                  </a:lnTo>
                  <a:lnTo>
                    <a:pt x="1132865" y="120027"/>
                  </a:lnTo>
                  <a:lnTo>
                    <a:pt x="1102207" y="152831"/>
                  </a:lnTo>
                  <a:lnTo>
                    <a:pt x="1071956" y="186093"/>
                  </a:lnTo>
                  <a:lnTo>
                    <a:pt x="1042098" y="219811"/>
                  </a:lnTo>
                  <a:lnTo>
                    <a:pt x="1012647" y="253974"/>
                  </a:lnTo>
                  <a:lnTo>
                    <a:pt x="983589" y="288582"/>
                  </a:lnTo>
                  <a:lnTo>
                    <a:pt x="954938" y="323621"/>
                  </a:lnTo>
                  <a:lnTo>
                    <a:pt x="926693" y="359105"/>
                  </a:lnTo>
                  <a:lnTo>
                    <a:pt x="898842" y="395020"/>
                  </a:lnTo>
                  <a:lnTo>
                    <a:pt x="871397" y="431368"/>
                  </a:lnTo>
                  <a:lnTo>
                    <a:pt x="844372" y="468134"/>
                  </a:lnTo>
                  <a:lnTo>
                    <a:pt x="817740" y="505320"/>
                  </a:lnTo>
                  <a:lnTo>
                    <a:pt x="791514" y="542912"/>
                  </a:lnTo>
                  <a:lnTo>
                    <a:pt x="765708" y="580923"/>
                  </a:lnTo>
                  <a:lnTo>
                    <a:pt x="740308" y="619340"/>
                  </a:lnTo>
                  <a:lnTo>
                    <a:pt x="715314" y="658164"/>
                  </a:lnTo>
                  <a:lnTo>
                    <a:pt x="690727" y="697382"/>
                  </a:lnTo>
                  <a:lnTo>
                    <a:pt x="666559" y="736993"/>
                  </a:lnTo>
                  <a:lnTo>
                    <a:pt x="642797" y="776998"/>
                  </a:lnTo>
                  <a:lnTo>
                    <a:pt x="619455" y="817384"/>
                  </a:lnTo>
                  <a:lnTo>
                    <a:pt x="596531" y="858164"/>
                  </a:lnTo>
                  <a:lnTo>
                    <a:pt x="574027" y="899312"/>
                  </a:lnTo>
                  <a:lnTo>
                    <a:pt x="551929" y="940828"/>
                  </a:lnTo>
                  <a:lnTo>
                    <a:pt x="530250" y="982726"/>
                  </a:lnTo>
                  <a:lnTo>
                    <a:pt x="509003" y="1024978"/>
                  </a:lnTo>
                  <a:lnTo>
                    <a:pt x="488162" y="1067600"/>
                  </a:lnTo>
                  <a:lnTo>
                    <a:pt x="467741" y="1110576"/>
                  </a:lnTo>
                  <a:lnTo>
                    <a:pt x="447751" y="1153909"/>
                  </a:lnTo>
                  <a:lnTo>
                    <a:pt x="428180" y="1197584"/>
                  </a:lnTo>
                  <a:lnTo>
                    <a:pt x="409028" y="1241602"/>
                  </a:lnTo>
                  <a:lnTo>
                    <a:pt x="390309" y="1285963"/>
                  </a:lnTo>
                  <a:lnTo>
                    <a:pt x="372008" y="1330667"/>
                  </a:lnTo>
                  <a:lnTo>
                    <a:pt x="354139" y="1375689"/>
                  </a:lnTo>
                  <a:lnTo>
                    <a:pt x="336702" y="1421053"/>
                  </a:lnTo>
                  <a:lnTo>
                    <a:pt x="319684" y="1466735"/>
                  </a:lnTo>
                  <a:lnTo>
                    <a:pt x="303098" y="1512735"/>
                  </a:lnTo>
                  <a:lnTo>
                    <a:pt x="286943" y="1559052"/>
                  </a:lnTo>
                  <a:lnTo>
                    <a:pt x="271221" y="1605686"/>
                  </a:lnTo>
                  <a:lnTo>
                    <a:pt x="255930" y="1652625"/>
                  </a:lnTo>
                  <a:lnTo>
                    <a:pt x="241071" y="1699856"/>
                  </a:lnTo>
                  <a:lnTo>
                    <a:pt x="226644" y="1747393"/>
                  </a:lnTo>
                  <a:lnTo>
                    <a:pt x="212648" y="1795233"/>
                  </a:lnTo>
                  <a:lnTo>
                    <a:pt x="199097" y="1843354"/>
                  </a:lnTo>
                  <a:lnTo>
                    <a:pt x="185991" y="1891766"/>
                  </a:lnTo>
                  <a:lnTo>
                    <a:pt x="173304" y="1940458"/>
                  </a:lnTo>
                  <a:lnTo>
                    <a:pt x="161074" y="1989429"/>
                  </a:lnTo>
                  <a:lnTo>
                    <a:pt x="149263" y="2038667"/>
                  </a:lnTo>
                  <a:lnTo>
                    <a:pt x="137909" y="2088184"/>
                  </a:lnTo>
                  <a:lnTo>
                    <a:pt x="127000" y="2137968"/>
                  </a:lnTo>
                  <a:lnTo>
                    <a:pt x="116522" y="2188006"/>
                  </a:lnTo>
                  <a:lnTo>
                    <a:pt x="106489" y="2238311"/>
                  </a:lnTo>
                  <a:lnTo>
                    <a:pt x="96901" y="2288857"/>
                  </a:lnTo>
                  <a:lnTo>
                    <a:pt x="87769" y="2339657"/>
                  </a:lnTo>
                  <a:lnTo>
                    <a:pt x="79070" y="2390711"/>
                  </a:lnTo>
                  <a:lnTo>
                    <a:pt x="70827" y="2441994"/>
                  </a:lnTo>
                  <a:lnTo>
                    <a:pt x="63030" y="2493518"/>
                  </a:lnTo>
                  <a:lnTo>
                    <a:pt x="55676" y="2545283"/>
                  </a:lnTo>
                  <a:lnTo>
                    <a:pt x="48780" y="2597264"/>
                  </a:lnTo>
                  <a:lnTo>
                    <a:pt x="42329" y="2649474"/>
                  </a:lnTo>
                  <a:lnTo>
                    <a:pt x="36334" y="2701899"/>
                  </a:lnTo>
                  <a:lnTo>
                    <a:pt x="30797" y="2754553"/>
                  </a:lnTo>
                  <a:lnTo>
                    <a:pt x="25704" y="2807411"/>
                  </a:lnTo>
                  <a:lnTo>
                    <a:pt x="21082" y="2860471"/>
                  </a:lnTo>
                  <a:lnTo>
                    <a:pt x="16903" y="2913748"/>
                  </a:lnTo>
                  <a:lnTo>
                    <a:pt x="13182" y="2967215"/>
                  </a:lnTo>
                  <a:lnTo>
                    <a:pt x="9918" y="3020872"/>
                  </a:lnTo>
                  <a:lnTo>
                    <a:pt x="7124" y="3074733"/>
                  </a:lnTo>
                  <a:lnTo>
                    <a:pt x="4775" y="3128772"/>
                  </a:lnTo>
                  <a:lnTo>
                    <a:pt x="2895" y="3183001"/>
                  </a:lnTo>
                  <a:lnTo>
                    <a:pt x="1473" y="3237395"/>
                  </a:lnTo>
                  <a:lnTo>
                    <a:pt x="520" y="3291979"/>
                  </a:lnTo>
                  <a:lnTo>
                    <a:pt x="25" y="3346729"/>
                  </a:lnTo>
                  <a:lnTo>
                    <a:pt x="0" y="3401644"/>
                  </a:lnTo>
                  <a:lnTo>
                    <a:pt x="431" y="3456724"/>
                  </a:lnTo>
                  <a:lnTo>
                    <a:pt x="1333" y="3511956"/>
                  </a:lnTo>
                  <a:lnTo>
                    <a:pt x="2705" y="3567341"/>
                  </a:lnTo>
                  <a:lnTo>
                    <a:pt x="4546" y="3622878"/>
                  </a:lnTo>
                  <a:lnTo>
                    <a:pt x="6858" y="3678555"/>
                  </a:lnTo>
                  <a:lnTo>
                    <a:pt x="9918" y="3734816"/>
                  </a:lnTo>
                  <a:lnTo>
                    <a:pt x="13919" y="3790213"/>
                  </a:lnTo>
                  <a:lnTo>
                    <a:pt x="18859" y="3844798"/>
                  </a:lnTo>
                  <a:lnTo>
                    <a:pt x="24726" y="3898557"/>
                  </a:lnTo>
                  <a:lnTo>
                    <a:pt x="31508" y="3951516"/>
                  </a:lnTo>
                  <a:lnTo>
                    <a:pt x="39166" y="4003687"/>
                  </a:lnTo>
                  <a:lnTo>
                    <a:pt x="47726" y="4055084"/>
                  </a:lnTo>
                  <a:lnTo>
                    <a:pt x="57150" y="4105719"/>
                  </a:lnTo>
                  <a:lnTo>
                    <a:pt x="67437" y="4155617"/>
                  </a:lnTo>
                  <a:lnTo>
                    <a:pt x="78562" y="4204766"/>
                  </a:lnTo>
                  <a:lnTo>
                    <a:pt x="90525" y="4253204"/>
                  </a:lnTo>
                  <a:lnTo>
                    <a:pt x="103301" y="4300931"/>
                  </a:lnTo>
                  <a:lnTo>
                    <a:pt x="116890" y="4347972"/>
                  </a:lnTo>
                  <a:lnTo>
                    <a:pt x="131279" y="4394327"/>
                  </a:lnTo>
                  <a:lnTo>
                    <a:pt x="146443" y="4440021"/>
                  </a:lnTo>
                  <a:lnTo>
                    <a:pt x="162382" y="4485068"/>
                  </a:lnTo>
                  <a:lnTo>
                    <a:pt x="179082" y="4529467"/>
                  </a:lnTo>
                  <a:lnTo>
                    <a:pt x="196519" y="4573244"/>
                  </a:lnTo>
                  <a:lnTo>
                    <a:pt x="214693" y="4616412"/>
                  </a:lnTo>
                  <a:lnTo>
                    <a:pt x="233578" y="4658995"/>
                  </a:lnTo>
                  <a:lnTo>
                    <a:pt x="253174" y="4700981"/>
                  </a:lnTo>
                  <a:lnTo>
                    <a:pt x="273469" y="4742408"/>
                  </a:lnTo>
                  <a:lnTo>
                    <a:pt x="294449" y="4783264"/>
                  </a:lnTo>
                  <a:lnTo>
                    <a:pt x="316090" y="4823587"/>
                  </a:lnTo>
                  <a:lnTo>
                    <a:pt x="338391" y="4863389"/>
                  </a:lnTo>
                  <a:lnTo>
                    <a:pt x="361327" y="4902670"/>
                  </a:lnTo>
                  <a:lnTo>
                    <a:pt x="384898" y="4941443"/>
                  </a:lnTo>
                  <a:lnTo>
                    <a:pt x="409092" y="4979746"/>
                  </a:lnTo>
                  <a:lnTo>
                    <a:pt x="433895" y="5017554"/>
                  </a:lnTo>
                  <a:lnTo>
                    <a:pt x="459282" y="5054917"/>
                  </a:lnTo>
                  <a:lnTo>
                    <a:pt x="485254" y="5091836"/>
                  </a:lnTo>
                  <a:lnTo>
                    <a:pt x="511797" y="5128311"/>
                  </a:lnTo>
                  <a:lnTo>
                    <a:pt x="538899" y="5164379"/>
                  </a:lnTo>
                  <a:lnTo>
                    <a:pt x="566534" y="5200027"/>
                  </a:lnTo>
                  <a:lnTo>
                    <a:pt x="594702" y="5235295"/>
                  </a:lnTo>
                  <a:lnTo>
                    <a:pt x="623392" y="5270195"/>
                  </a:lnTo>
                  <a:lnTo>
                    <a:pt x="652589" y="5304714"/>
                  </a:lnTo>
                  <a:lnTo>
                    <a:pt x="682269" y="5338889"/>
                  </a:lnTo>
                  <a:lnTo>
                    <a:pt x="712431" y="5372722"/>
                  </a:lnTo>
                  <a:lnTo>
                    <a:pt x="743064" y="5406237"/>
                  </a:lnTo>
                  <a:lnTo>
                    <a:pt x="774141" y="5439448"/>
                  </a:lnTo>
                  <a:lnTo>
                    <a:pt x="805675" y="5472354"/>
                  </a:lnTo>
                  <a:lnTo>
                    <a:pt x="837628" y="5504993"/>
                  </a:lnTo>
                  <a:lnTo>
                    <a:pt x="870000" y="5537352"/>
                  </a:lnTo>
                  <a:lnTo>
                    <a:pt x="902779" y="5569458"/>
                  </a:lnTo>
                  <a:lnTo>
                    <a:pt x="935951" y="5601322"/>
                  </a:lnTo>
                  <a:lnTo>
                    <a:pt x="969492" y="5632958"/>
                  </a:lnTo>
                  <a:lnTo>
                    <a:pt x="1003414" y="5664378"/>
                  </a:lnTo>
                  <a:lnTo>
                    <a:pt x="1037678" y="5695607"/>
                  </a:lnTo>
                  <a:lnTo>
                    <a:pt x="1072286" y="5726646"/>
                  </a:lnTo>
                  <a:lnTo>
                    <a:pt x="1107224" y="5757519"/>
                  </a:lnTo>
                  <a:lnTo>
                    <a:pt x="1142466" y="5788228"/>
                  </a:lnTo>
                  <a:lnTo>
                    <a:pt x="1178026" y="5818784"/>
                  </a:lnTo>
                  <a:lnTo>
                    <a:pt x="1213866" y="5849226"/>
                  </a:lnTo>
                  <a:lnTo>
                    <a:pt x="1286383" y="5909754"/>
                  </a:lnTo>
                  <a:lnTo>
                    <a:pt x="1359903" y="5969914"/>
                  </a:lnTo>
                  <a:lnTo>
                    <a:pt x="1434325" y="6029833"/>
                  </a:lnTo>
                  <a:lnTo>
                    <a:pt x="1547456" y="6119469"/>
                  </a:lnTo>
                  <a:lnTo>
                    <a:pt x="1933308" y="6420726"/>
                  </a:lnTo>
                  <a:lnTo>
                    <a:pt x="2093429" y="6546520"/>
                  </a:lnTo>
                  <a:lnTo>
                    <a:pt x="2174036" y="6609118"/>
                  </a:lnTo>
                  <a:lnTo>
                    <a:pt x="2254631" y="6670865"/>
                  </a:lnTo>
                  <a:lnTo>
                    <a:pt x="2335326" y="6731609"/>
                  </a:lnTo>
                  <a:lnTo>
                    <a:pt x="2375725" y="6761556"/>
                  </a:lnTo>
                  <a:lnTo>
                    <a:pt x="2416187" y="6791172"/>
                  </a:lnTo>
                  <a:lnTo>
                    <a:pt x="2456713" y="6820459"/>
                  </a:lnTo>
                  <a:lnTo>
                    <a:pt x="2497328" y="6849377"/>
                  </a:lnTo>
                  <a:lnTo>
                    <a:pt x="2510282" y="6858000"/>
                  </a:lnTo>
                  <a:lnTo>
                    <a:pt x="2529840" y="6858000"/>
                  </a:lnTo>
                  <a:close/>
                </a:path>
                <a:path w="2702559" h="6858000">
                  <a:moveTo>
                    <a:pt x="2702052" y="6858000"/>
                  </a:moveTo>
                  <a:lnTo>
                    <a:pt x="2590292" y="6780593"/>
                  </a:lnTo>
                  <a:lnTo>
                    <a:pt x="2550249" y="6751002"/>
                  </a:lnTo>
                  <a:lnTo>
                    <a:pt x="2510307" y="6721056"/>
                  </a:lnTo>
                  <a:lnTo>
                    <a:pt x="2470454" y="6690792"/>
                  </a:lnTo>
                  <a:lnTo>
                    <a:pt x="2430678" y="6660235"/>
                  </a:lnTo>
                  <a:lnTo>
                    <a:pt x="2351278" y="6598272"/>
                  </a:lnTo>
                  <a:lnTo>
                    <a:pt x="2272030" y="6535344"/>
                  </a:lnTo>
                  <a:lnTo>
                    <a:pt x="2153158" y="6439471"/>
                  </a:lnTo>
                  <a:lnTo>
                    <a:pt x="1957362" y="6280289"/>
                  </a:lnTo>
                  <a:lnTo>
                    <a:pt x="1688515" y="6063158"/>
                  </a:lnTo>
                  <a:lnTo>
                    <a:pt x="1575409" y="5970740"/>
                  </a:lnTo>
                  <a:lnTo>
                    <a:pt x="1500987" y="5909068"/>
                  </a:lnTo>
                  <a:lnTo>
                    <a:pt x="1427492" y="5847232"/>
                  </a:lnTo>
                  <a:lnTo>
                    <a:pt x="1355026" y="5785116"/>
                  </a:lnTo>
                  <a:lnTo>
                    <a:pt x="1319212" y="5753938"/>
                  </a:lnTo>
                  <a:lnTo>
                    <a:pt x="1283703" y="5722632"/>
                  </a:lnTo>
                  <a:lnTo>
                    <a:pt x="1248511" y="5691225"/>
                  </a:lnTo>
                  <a:lnTo>
                    <a:pt x="1213650" y="5659666"/>
                  </a:lnTo>
                  <a:lnTo>
                    <a:pt x="1179118" y="5627979"/>
                  </a:lnTo>
                  <a:lnTo>
                    <a:pt x="1144955" y="5596115"/>
                  </a:lnTo>
                  <a:lnTo>
                    <a:pt x="1111161" y="5564086"/>
                  </a:lnTo>
                  <a:lnTo>
                    <a:pt x="1077747" y="5531878"/>
                  </a:lnTo>
                  <a:lnTo>
                    <a:pt x="1044727" y="5499468"/>
                  </a:lnTo>
                  <a:lnTo>
                    <a:pt x="1012126" y="5466842"/>
                  </a:lnTo>
                  <a:lnTo>
                    <a:pt x="979957" y="5433987"/>
                  </a:lnTo>
                  <a:lnTo>
                    <a:pt x="948220" y="5400891"/>
                  </a:lnTo>
                  <a:lnTo>
                    <a:pt x="916952" y="5367553"/>
                  </a:lnTo>
                  <a:lnTo>
                    <a:pt x="886142" y="5333949"/>
                  </a:lnTo>
                  <a:lnTo>
                    <a:pt x="855814" y="5300065"/>
                  </a:lnTo>
                  <a:lnTo>
                    <a:pt x="825982" y="5265890"/>
                  </a:lnTo>
                  <a:lnTo>
                    <a:pt x="796671" y="5231409"/>
                  </a:lnTo>
                  <a:lnTo>
                    <a:pt x="767867" y="5196611"/>
                  </a:lnTo>
                  <a:lnTo>
                    <a:pt x="739622" y="5161483"/>
                  </a:lnTo>
                  <a:lnTo>
                    <a:pt x="711923" y="5126012"/>
                  </a:lnTo>
                  <a:lnTo>
                    <a:pt x="684784" y="5090185"/>
                  </a:lnTo>
                  <a:lnTo>
                    <a:pt x="658241" y="5053990"/>
                  </a:lnTo>
                  <a:lnTo>
                    <a:pt x="632282" y="5017401"/>
                  </a:lnTo>
                  <a:lnTo>
                    <a:pt x="606933" y="4980432"/>
                  </a:lnTo>
                  <a:lnTo>
                    <a:pt x="582218" y="4943043"/>
                  </a:lnTo>
                  <a:lnTo>
                    <a:pt x="558126" y="4905235"/>
                  </a:lnTo>
                  <a:lnTo>
                    <a:pt x="534695" y="4866983"/>
                  </a:lnTo>
                  <a:lnTo>
                    <a:pt x="511937" y="4828298"/>
                  </a:lnTo>
                  <a:lnTo>
                    <a:pt x="489839" y="4789132"/>
                  </a:lnTo>
                  <a:lnTo>
                    <a:pt x="468452" y="4749508"/>
                  </a:lnTo>
                  <a:lnTo>
                    <a:pt x="447763" y="4709388"/>
                  </a:lnTo>
                  <a:lnTo>
                    <a:pt x="427799" y="4668761"/>
                  </a:lnTo>
                  <a:lnTo>
                    <a:pt x="408584" y="4627626"/>
                  </a:lnTo>
                  <a:lnTo>
                    <a:pt x="390105" y="4585970"/>
                  </a:lnTo>
                  <a:lnTo>
                    <a:pt x="372389" y="4543768"/>
                  </a:lnTo>
                  <a:lnTo>
                    <a:pt x="355460" y="4501007"/>
                  </a:lnTo>
                  <a:lnTo>
                    <a:pt x="339318" y="4457687"/>
                  </a:lnTo>
                  <a:lnTo>
                    <a:pt x="323977" y="4413783"/>
                  </a:lnTo>
                  <a:lnTo>
                    <a:pt x="309460" y="4369282"/>
                  </a:lnTo>
                  <a:lnTo>
                    <a:pt x="295783" y="4324172"/>
                  </a:lnTo>
                  <a:lnTo>
                    <a:pt x="282956" y="4278452"/>
                  </a:lnTo>
                  <a:lnTo>
                    <a:pt x="270979" y="4232097"/>
                  </a:lnTo>
                  <a:lnTo>
                    <a:pt x="259892" y="4185094"/>
                  </a:lnTo>
                  <a:lnTo>
                    <a:pt x="249694" y="4137431"/>
                  </a:lnTo>
                  <a:lnTo>
                    <a:pt x="240398" y="4089095"/>
                  </a:lnTo>
                  <a:lnTo>
                    <a:pt x="232016" y="4040073"/>
                  </a:lnTo>
                  <a:lnTo>
                    <a:pt x="224574" y="3990352"/>
                  </a:lnTo>
                  <a:lnTo>
                    <a:pt x="218071" y="3939921"/>
                  </a:lnTo>
                  <a:lnTo>
                    <a:pt x="212534" y="3888765"/>
                  </a:lnTo>
                  <a:lnTo>
                    <a:pt x="207975" y="3836873"/>
                  </a:lnTo>
                  <a:lnTo>
                    <a:pt x="204406" y="3784231"/>
                  </a:lnTo>
                  <a:lnTo>
                    <a:pt x="201841" y="3730828"/>
                  </a:lnTo>
                  <a:lnTo>
                    <a:pt x="200279" y="3676637"/>
                  </a:lnTo>
                  <a:lnTo>
                    <a:pt x="199771" y="3621659"/>
                  </a:lnTo>
                  <a:lnTo>
                    <a:pt x="200012" y="3567163"/>
                  </a:lnTo>
                  <a:lnTo>
                    <a:pt x="200736" y="3512820"/>
                  </a:lnTo>
                  <a:lnTo>
                    <a:pt x="201955" y="3458654"/>
                  </a:lnTo>
                  <a:lnTo>
                    <a:pt x="203657" y="3404654"/>
                  </a:lnTo>
                  <a:lnTo>
                    <a:pt x="205841" y="3350831"/>
                  </a:lnTo>
                  <a:lnTo>
                    <a:pt x="208495" y="3297199"/>
                  </a:lnTo>
                  <a:lnTo>
                    <a:pt x="211645" y="3243745"/>
                  </a:lnTo>
                  <a:lnTo>
                    <a:pt x="215265" y="3190481"/>
                  </a:lnTo>
                  <a:lnTo>
                    <a:pt x="219367" y="3137420"/>
                  </a:lnTo>
                  <a:lnTo>
                    <a:pt x="223951" y="3084550"/>
                  </a:lnTo>
                  <a:lnTo>
                    <a:pt x="229006" y="3031896"/>
                  </a:lnTo>
                  <a:lnTo>
                    <a:pt x="234530" y="2979432"/>
                  </a:lnTo>
                  <a:lnTo>
                    <a:pt x="240538" y="2927185"/>
                  </a:lnTo>
                  <a:lnTo>
                    <a:pt x="247015" y="2875153"/>
                  </a:lnTo>
                  <a:lnTo>
                    <a:pt x="253961" y="2823349"/>
                  </a:lnTo>
                  <a:lnTo>
                    <a:pt x="261366" y="2771762"/>
                  </a:lnTo>
                  <a:lnTo>
                    <a:pt x="269252" y="2720403"/>
                  </a:lnTo>
                  <a:lnTo>
                    <a:pt x="277609" y="2669273"/>
                  </a:lnTo>
                  <a:lnTo>
                    <a:pt x="286423" y="2618384"/>
                  </a:lnTo>
                  <a:lnTo>
                    <a:pt x="295706" y="2567724"/>
                  </a:lnTo>
                  <a:lnTo>
                    <a:pt x="305447" y="2517317"/>
                  </a:lnTo>
                  <a:lnTo>
                    <a:pt x="315645" y="2467165"/>
                  </a:lnTo>
                  <a:lnTo>
                    <a:pt x="326313" y="2417254"/>
                  </a:lnTo>
                  <a:lnTo>
                    <a:pt x="337439" y="2367610"/>
                  </a:lnTo>
                  <a:lnTo>
                    <a:pt x="349034" y="2318220"/>
                  </a:lnTo>
                  <a:lnTo>
                    <a:pt x="361073" y="2269096"/>
                  </a:lnTo>
                  <a:lnTo>
                    <a:pt x="373570" y="2220239"/>
                  </a:lnTo>
                  <a:lnTo>
                    <a:pt x="386524" y="2171662"/>
                  </a:lnTo>
                  <a:lnTo>
                    <a:pt x="399935" y="2123351"/>
                  </a:lnTo>
                  <a:lnTo>
                    <a:pt x="413791" y="2075332"/>
                  </a:lnTo>
                  <a:lnTo>
                    <a:pt x="428104" y="2027593"/>
                  </a:lnTo>
                  <a:lnTo>
                    <a:pt x="442861" y="1980145"/>
                  </a:lnTo>
                  <a:lnTo>
                    <a:pt x="458076" y="1932990"/>
                  </a:lnTo>
                  <a:lnTo>
                    <a:pt x="473735" y="1886140"/>
                  </a:lnTo>
                  <a:lnTo>
                    <a:pt x="489839" y="1839582"/>
                  </a:lnTo>
                  <a:lnTo>
                    <a:pt x="506387" y="1793341"/>
                  </a:lnTo>
                  <a:lnTo>
                    <a:pt x="523379" y="1747405"/>
                  </a:lnTo>
                  <a:lnTo>
                    <a:pt x="540816" y="1701787"/>
                  </a:lnTo>
                  <a:lnTo>
                    <a:pt x="558685" y="1656486"/>
                  </a:lnTo>
                  <a:lnTo>
                    <a:pt x="577011" y="1611503"/>
                  </a:lnTo>
                  <a:lnTo>
                    <a:pt x="595769" y="1566849"/>
                  </a:lnTo>
                  <a:lnTo>
                    <a:pt x="614959" y="1522526"/>
                  </a:lnTo>
                  <a:lnTo>
                    <a:pt x="634593" y="1478546"/>
                  </a:lnTo>
                  <a:lnTo>
                    <a:pt x="654659" y="1434896"/>
                  </a:lnTo>
                  <a:lnTo>
                    <a:pt x="675157" y="1391589"/>
                  </a:lnTo>
                  <a:lnTo>
                    <a:pt x="696087" y="1348638"/>
                  </a:lnTo>
                  <a:lnTo>
                    <a:pt x="717461" y="1306042"/>
                  </a:lnTo>
                  <a:lnTo>
                    <a:pt x="739254" y="1263789"/>
                  </a:lnTo>
                  <a:lnTo>
                    <a:pt x="761479" y="1221905"/>
                  </a:lnTo>
                  <a:lnTo>
                    <a:pt x="784136" y="1180388"/>
                  </a:lnTo>
                  <a:lnTo>
                    <a:pt x="807212" y="1139228"/>
                  </a:lnTo>
                  <a:lnTo>
                    <a:pt x="830719" y="1098448"/>
                  </a:lnTo>
                  <a:lnTo>
                    <a:pt x="854646" y="1058049"/>
                  </a:lnTo>
                  <a:lnTo>
                    <a:pt x="879005" y="1018019"/>
                  </a:lnTo>
                  <a:lnTo>
                    <a:pt x="903770" y="978382"/>
                  </a:lnTo>
                  <a:lnTo>
                    <a:pt x="928966" y="939139"/>
                  </a:lnTo>
                  <a:lnTo>
                    <a:pt x="954582" y="900277"/>
                  </a:lnTo>
                  <a:lnTo>
                    <a:pt x="980617" y="861822"/>
                  </a:lnTo>
                  <a:lnTo>
                    <a:pt x="1007071" y="823760"/>
                  </a:lnTo>
                  <a:lnTo>
                    <a:pt x="1033932" y="786117"/>
                  </a:lnTo>
                  <a:lnTo>
                    <a:pt x="1061224" y="748868"/>
                  </a:lnTo>
                  <a:lnTo>
                    <a:pt x="1088910" y="712050"/>
                  </a:lnTo>
                  <a:lnTo>
                    <a:pt x="1117028" y="675640"/>
                  </a:lnTo>
                  <a:lnTo>
                    <a:pt x="1145540" y="639648"/>
                  </a:lnTo>
                  <a:lnTo>
                    <a:pt x="1174470" y="604088"/>
                  </a:lnTo>
                  <a:lnTo>
                    <a:pt x="1203807" y="568960"/>
                  </a:lnTo>
                  <a:lnTo>
                    <a:pt x="1233551" y="534263"/>
                  </a:lnTo>
                  <a:lnTo>
                    <a:pt x="1263700" y="500011"/>
                  </a:lnTo>
                  <a:lnTo>
                    <a:pt x="1294257" y="466204"/>
                  </a:lnTo>
                  <a:lnTo>
                    <a:pt x="1325219" y="432828"/>
                  </a:lnTo>
                  <a:lnTo>
                    <a:pt x="1356575" y="399923"/>
                  </a:lnTo>
                  <a:lnTo>
                    <a:pt x="1388338" y="367461"/>
                  </a:lnTo>
                  <a:lnTo>
                    <a:pt x="1420495" y="335457"/>
                  </a:lnTo>
                  <a:lnTo>
                    <a:pt x="1453057" y="303923"/>
                  </a:lnTo>
                  <a:lnTo>
                    <a:pt x="1486027" y="272859"/>
                  </a:lnTo>
                  <a:lnTo>
                    <a:pt x="1519377" y="242265"/>
                  </a:lnTo>
                  <a:lnTo>
                    <a:pt x="1553133" y="212140"/>
                  </a:lnTo>
                  <a:lnTo>
                    <a:pt x="1587271" y="182511"/>
                  </a:lnTo>
                  <a:lnTo>
                    <a:pt x="1621815" y="153352"/>
                  </a:lnTo>
                  <a:lnTo>
                    <a:pt x="1656740" y="124688"/>
                  </a:lnTo>
                  <a:lnTo>
                    <a:pt x="1692059" y="96507"/>
                  </a:lnTo>
                  <a:lnTo>
                    <a:pt x="1727771" y="68834"/>
                  </a:lnTo>
                  <a:lnTo>
                    <a:pt x="1763864" y="41656"/>
                  </a:lnTo>
                  <a:lnTo>
                    <a:pt x="1800352" y="14986"/>
                  </a:lnTo>
                  <a:lnTo>
                    <a:pt x="1822450" y="0"/>
                  </a:lnTo>
                  <a:lnTo>
                    <a:pt x="1788795" y="0"/>
                  </a:lnTo>
                  <a:lnTo>
                    <a:pt x="1730209" y="41656"/>
                  </a:lnTo>
                  <a:lnTo>
                    <a:pt x="1694116" y="68834"/>
                  </a:lnTo>
                  <a:lnTo>
                    <a:pt x="1658404" y="96507"/>
                  </a:lnTo>
                  <a:lnTo>
                    <a:pt x="1623085" y="124688"/>
                  </a:lnTo>
                  <a:lnTo>
                    <a:pt x="1588160" y="153352"/>
                  </a:lnTo>
                  <a:lnTo>
                    <a:pt x="1553616" y="182511"/>
                  </a:lnTo>
                  <a:lnTo>
                    <a:pt x="1519478" y="212140"/>
                  </a:lnTo>
                  <a:lnTo>
                    <a:pt x="1485722" y="242265"/>
                  </a:lnTo>
                  <a:lnTo>
                    <a:pt x="1452372" y="272859"/>
                  </a:lnTo>
                  <a:lnTo>
                    <a:pt x="1419402" y="303923"/>
                  </a:lnTo>
                  <a:lnTo>
                    <a:pt x="1386840" y="335457"/>
                  </a:lnTo>
                  <a:lnTo>
                    <a:pt x="1354683" y="367461"/>
                  </a:lnTo>
                  <a:lnTo>
                    <a:pt x="1322920" y="399923"/>
                  </a:lnTo>
                  <a:lnTo>
                    <a:pt x="1291564" y="432828"/>
                  </a:lnTo>
                  <a:lnTo>
                    <a:pt x="1260602" y="466204"/>
                  </a:lnTo>
                  <a:lnTo>
                    <a:pt x="1230045" y="500011"/>
                  </a:lnTo>
                  <a:lnTo>
                    <a:pt x="1199896" y="534263"/>
                  </a:lnTo>
                  <a:lnTo>
                    <a:pt x="1170152" y="568960"/>
                  </a:lnTo>
                  <a:lnTo>
                    <a:pt x="1140815" y="604088"/>
                  </a:lnTo>
                  <a:lnTo>
                    <a:pt x="1111885" y="639648"/>
                  </a:lnTo>
                  <a:lnTo>
                    <a:pt x="1083373" y="675640"/>
                  </a:lnTo>
                  <a:lnTo>
                    <a:pt x="1055255" y="712050"/>
                  </a:lnTo>
                  <a:lnTo>
                    <a:pt x="1027569" y="748868"/>
                  </a:lnTo>
                  <a:lnTo>
                    <a:pt x="1000277" y="786117"/>
                  </a:lnTo>
                  <a:lnTo>
                    <a:pt x="973416" y="823760"/>
                  </a:lnTo>
                  <a:lnTo>
                    <a:pt x="946962" y="861822"/>
                  </a:lnTo>
                  <a:lnTo>
                    <a:pt x="920927" y="900277"/>
                  </a:lnTo>
                  <a:lnTo>
                    <a:pt x="895311" y="939139"/>
                  </a:lnTo>
                  <a:lnTo>
                    <a:pt x="870115" y="978382"/>
                  </a:lnTo>
                  <a:lnTo>
                    <a:pt x="845350" y="1018019"/>
                  </a:lnTo>
                  <a:lnTo>
                    <a:pt x="820991" y="1058049"/>
                  </a:lnTo>
                  <a:lnTo>
                    <a:pt x="797064" y="1098448"/>
                  </a:lnTo>
                  <a:lnTo>
                    <a:pt x="773557" y="1139228"/>
                  </a:lnTo>
                  <a:lnTo>
                    <a:pt x="750481" y="1180388"/>
                  </a:lnTo>
                  <a:lnTo>
                    <a:pt x="727824" y="1221905"/>
                  </a:lnTo>
                  <a:lnTo>
                    <a:pt x="705599" y="1263789"/>
                  </a:lnTo>
                  <a:lnTo>
                    <a:pt x="683806" y="1306042"/>
                  </a:lnTo>
                  <a:lnTo>
                    <a:pt x="662432" y="1348638"/>
                  </a:lnTo>
                  <a:lnTo>
                    <a:pt x="641502" y="1391589"/>
                  </a:lnTo>
                  <a:lnTo>
                    <a:pt x="621004" y="1434896"/>
                  </a:lnTo>
                  <a:lnTo>
                    <a:pt x="600938" y="1478546"/>
                  </a:lnTo>
                  <a:lnTo>
                    <a:pt x="581304" y="1522526"/>
                  </a:lnTo>
                  <a:lnTo>
                    <a:pt x="562114" y="1566849"/>
                  </a:lnTo>
                  <a:lnTo>
                    <a:pt x="543356" y="1611503"/>
                  </a:lnTo>
                  <a:lnTo>
                    <a:pt x="525030" y="1656486"/>
                  </a:lnTo>
                  <a:lnTo>
                    <a:pt x="507161" y="1701787"/>
                  </a:lnTo>
                  <a:lnTo>
                    <a:pt x="489724" y="1747405"/>
                  </a:lnTo>
                  <a:lnTo>
                    <a:pt x="472732" y="1793341"/>
                  </a:lnTo>
                  <a:lnTo>
                    <a:pt x="456184" y="1839582"/>
                  </a:lnTo>
                  <a:lnTo>
                    <a:pt x="440080" y="1886140"/>
                  </a:lnTo>
                  <a:lnTo>
                    <a:pt x="424421" y="1932990"/>
                  </a:lnTo>
                  <a:lnTo>
                    <a:pt x="409206" y="1980145"/>
                  </a:lnTo>
                  <a:lnTo>
                    <a:pt x="394449" y="2027593"/>
                  </a:lnTo>
                  <a:lnTo>
                    <a:pt x="380136" y="2075332"/>
                  </a:lnTo>
                  <a:lnTo>
                    <a:pt x="366280" y="2123351"/>
                  </a:lnTo>
                  <a:lnTo>
                    <a:pt x="352869" y="2171662"/>
                  </a:lnTo>
                  <a:lnTo>
                    <a:pt x="339915" y="2220239"/>
                  </a:lnTo>
                  <a:lnTo>
                    <a:pt x="327418" y="2269096"/>
                  </a:lnTo>
                  <a:lnTo>
                    <a:pt x="315379" y="2318220"/>
                  </a:lnTo>
                  <a:lnTo>
                    <a:pt x="303784" y="2367610"/>
                  </a:lnTo>
                  <a:lnTo>
                    <a:pt x="292658" y="2417254"/>
                  </a:lnTo>
                  <a:lnTo>
                    <a:pt x="281990" y="2467165"/>
                  </a:lnTo>
                  <a:lnTo>
                    <a:pt x="271792" y="2517317"/>
                  </a:lnTo>
                  <a:lnTo>
                    <a:pt x="262051" y="2567724"/>
                  </a:lnTo>
                  <a:lnTo>
                    <a:pt x="252768" y="2618384"/>
                  </a:lnTo>
                  <a:lnTo>
                    <a:pt x="243954" y="2669273"/>
                  </a:lnTo>
                  <a:lnTo>
                    <a:pt x="235597" y="2720403"/>
                  </a:lnTo>
                  <a:lnTo>
                    <a:pt x="227711" y="2771762"/>
                  </a:lnTo>
                  <a:lnTo>
                    <a:pt x="220306" y="2823349"/>
                  </a:lnTo>
                  <a:lnTo>
                    <a:pt x="213360" y="2875153"/>
                  </a:lnTo>
                  <a:lnTo>
                    <a:pt x="206883" y="2927185"/>
                  </a:lnTo>
                  <a:lnTo>
                    <a:pt x="200875" y="2979432"/>
                  </a:lnTo>
                  <a:lnTo>
                    <a:pt x="195351" y="3031896"/>
                  </a:lnTo>
                  <a:lnTo>
                    <a:pt x="190296" y="3084550"/>
                  </a:lnTo>
                  <a:lnTo>
                    <a:pt x="185712" y="3137420"/>
                  </a:lnTo>
                  <a:lnTo>
                    <a:pt x="181610" y="3190481"/>
                  </a:lnTo>
                  <a:lnTo>
                    <a:pt x="177990" y="3243745"/>
                  </a:lnTo>
                  <a:lnTo>
                    <a:pt x="174840" y="3297199"/>
                  </a:lnTo>
                  <a:lnTo>
                    <a:pt x="172186" y="3350831"/>
                  </a:lnTo>
                  <a:lnTo>
                    <a:pt x="170002" y="3404654"/>
                  </a:lnTo>
                  <a:lnTo>
                    <a:pt x="168300" y="3458654"/>
                  </a:lnTo>
                  <a:lnTo>
                    <a:pt x="167081" y="3512820"/>
                  </a:lnTo>
                  <a:lnTo>
                    <a:pt x="166357" y="3567163"/>
                  </a:lnTo>
                  <a:lnTo>
                    <a:pt x="166116" y="3621659"/>
                  </a:lnTo>
                  <a:lnTo>
                    <a:pt x="166624" y="3676637"/>
                  </a:lnTo>
                  <a:lnTo>
                    <a:pt x="168186" y="3730828"/>
                  </a:lnTo>
                  <a:lnTo>
                    <a:pt x="170751" y="3784231"/>
                  </a:lnTo>
                  <a:lnTo>
                    <a:pt x="174320" y="3836873"/>
                  </a:lnTo>
                  <a:lnTo>
                    <a:pt x="178879" y="3888765"/>
                  </a:lnTo>
                  <a:lnTo>
                    <a:pt x="184416" y="3939921"/>
                  </a:lnTo>
                  <a:lnTo>
                    <a:pt x="190919" y="3990352"/>
                  </a:lnTo>
                  <a:lnTo>
                    <a:pt x="198361" y="4040073"/>
                  </a:lnTo>
                  <a:lnTo>
                    <a:pt x="206743" y="4089095"/>
                  </a:lnTo>
                  <a:lnTo>
                    <a:pt x="216039" y="4137431"/>
                  </a:lnTo>
                  <a:lnTo>
                    <a:pt x="226237" y="4185094"/>
                  </a:lnTo>
                  <a:lnTo>
                    <a:pt x="237324" y="4232097"/>
                  </a:lnTo>
                  <a:lnTo>
                    <a:pt x="249301" y="4278452"/>
                  </a:lnTo>
                  <a:lnTo>
                    <a:pt x="262128" y="4324172"/>
                  </a:lnTo>
                  <a:lnTo>
                    <a:pt x="275805" y="4369282"/>
                  </a:lnTo>
                  <a:lnTo>
                    <a:pt x="290322" y="4413783"/>
                  </a:lnTo>
                  <a:lnTo>
                    <a:pt x="305663" y="4457687"/>
                  </a:lnTo>
                  <a:lnTo>
                    <a:pt x="321805" y="4501007"/>
                  </a:lnTo>
                  <a:lnTo>
                    <a:pt x="338734" y="4543768"/>
                  </a:lnTo>
                  <a:lnTo>
                    <a:pt x="356450" y="4585970"/>
                  </a:lnTo>
                  <a:lnTo>
                    <a:pt x="374929" y="4627626"/>
                  </a:lnTo>
                  <a:lnTo>
                    <a:pt x="394144" y="4668761"/>
                  </a:lnTo>
                  <a:lnTo>
                    <a:pt x="414108" y="4709388"/>
                  </a:lnTo>
                  <a:lnTo>
                    <a:pt x="434797" y="4749508"/>
                  </a:lnTo>
                  <a:lnTo>
                    <a:pt x="456184" y="4789132"/>
                  </a:lnTo>
                  <a:lnTo>
                    <a:pt x="478282" y="4828298"/>
                  </a:lnTo>
                  <a:lnTo>
                    <a:pt x="501040" y="4866983"/>
                  </a:lnTo>
                  <a:lnTo>
                    <a:pt x="524471" y="4905235"/>
                  </a:lnTo>
                  <a:lnTo>
                    <a:pt x="548563" y="4943043"/>
                  </a:lnTo>
                  <a:lnTo>
                    <a:pt x="573278" y="4980432"/>
                  </a:lnTo>
                  <a:lnTo>
                    <a:pt x="598627" y="5017401"/>
                  </a:lnTo>
                  <a:lnTo>
                    <a:pt x="624586" y="5053990"/>
                  </a:lnTo>
                  <a:lnTo>
                    <a:pt x="651129" y="5090185"/>
                  </a:lnTo>
                  <a:lnTo>
                    <a:pt x="678268" y="5126012"/>
                  </a:lnTo>
                  <a:lnTo>
                    <a:pt x="705967" y="5161483"/>
                  </a:lnTo>
                  <a:lnTo>
                    <a:pt x="734212" y="5196611"/>
                  </a:lnTo>
                  <a:lnTo>
                    <a:pt x="763016" y="5231409"/>
                  </a:lnTo>
                  <a:lnTo>
                    <a:pt x="792327" y="5265890"/>
                  </a:lnTo>
                  <a:lnTo>
                    <a:pt x="822159" y="5300065"/>
                  </a:lnTo>
                  <a:lnTo>
                    <a:pt x="852487" y="5333949"/>
                  </a:lnTo>
                  <a:lnTo>
                    <a:pt x="883297" y="5367553"/>
                  </a:lnTo>
                  <a:lnTo>
                    <a:pt x="914565" y="5400891"/>
                  </a:lnTo>
                  <a:lnTo>
                    <a:pt x="946302" y="5433987"/>
                  </a:lnTo>
                  <a:lnTo>
                    <a:pt x="978471" y="5466842"/>
                  </a:lnTo>
                  <a:lnTo>
                    <a:pt x="1011072" y="5499468"/>
                  </a:lnTo>
                  <a:lnTo>
                    <a:pt x="1044092" y="5531878"/>
                  </a:lnTo>
                  <a:lnTo>
                    <a:pt x="1077506" y="5564086"/>
                  </a:lnTo>
                  <a:lnTo>
                    <a:pt x="1111300" y="5596115"/>
                  </a:lnTo>
                  <a:lnTo>
                    <a:pt x="1145463" y="5627979"/>
                  </a:lnTo>
                  <a:lnTo>
                    <a:pt x="1179995" y="5659666"/>
                  </a:lnTo>
                  <a:lnTo>
                    <a:pt x="1214856" y="5691225"/>
                  </a:lnTo>
                  <a:lnTo>
                    <a:pt x="1250048" y="5722632"/>
                  </a:lnTo>
                  <a:lnTo>
                    <a:pt x="1285557" y="5753938"/>
                  </a:lnTo>
                  <a:lnTo>
                    <a:pt x="1321371" y="5785116"/>
                  </a:lnTo>
                  <a:lnTo>
                    <a:pt x="1393837" y="5847232"/>
                  </a:lnTo>
                  <a:lnTo>
                    <a:pt x="1467332" y="5909068"/>
                  </a:lnTo>
                  <a:lnTo>
                    <a:pt x="1541754" y="5970740"/>
                  </a:lnTo>
                  <a:lnTo>
                    <a:pt x="1654860" y="6063158"/>
                  </a:lnTo>
                  <a:lnTo>
                    <a:pt x="2001278" y="6343167"/>
                  </a:lnTo>
                  <a:lnTo>
                    <a:pt x="2159089" y="6471602"/>
                  </a:lnTo>
                  <a:lnTo>
                    <a:pt x="2238311" y="6535344"/>
                  </a:lnTo>
                  <a:lnTo>
                    <a:pt x="2317585" y="6598272"/>
                  </a:lnTo>
                  <a:lnTo>
                    <a:pt x="2396998" y="6660235"/>
                  </a:lnTo>
                  <a:lnTo>
                    <a:pt x="2436787" y="6690792"/>
                  </a:lnTo>
                  <a:lnTo>
                    <a:pt x="2476639" y="6721056"/>
                  </a:lnTo>
                  <a:lnTo>
                    <a:pt x="2516594" y="6751002"/>
                  </a:lnTo>
                  <a:lnTo>
                    <a:pt x="2556637" y="6780593"/>
                  </a:lnTo>
                  <a:lnTo>
                    <a:pt x="2668397" y="6858000"/>
                  </a:lnTo>
                  <a:lnTo>
                    <a:pt x="2702052" y="6858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4085" y="2914599"/>
            <a:ext cx="54013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Century Gothic"/>
                <a:cs typeface="Century Gothic"/>
              </a:rPr>
              <a:t>Спасибо</a:t>
            </a:r>
            <a:r>
              <a:rPr sz="3600" spc="-30" dirty="0">
                <a:latin typeface="Century Gothic"/>
                <a:cs typeface="Century Gothic"/>
              </a:rPr>
              <a:t> </a:t>
            </a:r>
            <a:r>
              <a:rPr sz="3600" dirty="0">
                <a:latin typeface="Century Gothic"/>
                <a:cs typeface="Century Gothic"/>
              </a:rPr>
              <a:t>за</a:t>
            </a:r>
            <a:r>
              <a:rPr sz="3600" spc="-35" dirty="0">
                <a:latin typeface="Century Gothic"/>
                <a:cs typeface="Century Gothic"/>
              </a:rPr>
              <a:t> </a:t>
            </a:r>
            <a:r>
              <a:rPr sz="3600" dirty="0">
                <a:latin typeface="Century Gothic"/>
                <a:cs typeface="Century Gothic"/>
              </a:rPr>
              <a:t>внимание!</a:t>
            </a:r>
            <a:endParaRPr sz="3600">
              <a:latin typeface="Century Gothic"/>
              <a:cs typeface="Century Gothic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984492" y="0"/>
            <a:ext cx="5207635" cy="6858000"/>
            <a:chOff x="6984492" y="0"/>
            <a:chExt cx="5207635" cy="68580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84492" y="0"/>
              <a:ext cx="2819400" cy="34838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03892" y="0"/>
              <a:ext cx="2388107" cy="34838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84492" y="3531108"/>
              <a:ext cx="2819400" cy="33268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03892" y="3531108"/>
              <a:ext cx="2388107" cy="332689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99064" y="6164584"/>
              <a:ext cx="622553" cy="56769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0946638" y="6231128"/>
            <a:ext cx="3092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" dirty="0">
                <a:solidFill>
                  <a:srgbClr val="FFFFFF"/>
                </a:solidFill>
                <a:latin typeface="Century Gothic"/>
                <a:cs typeface="Century Gothic"/>
              </a:rPr>
              <a:t>69</a:t>
            </a:r>
            <a:endParaRPr sz="2000">
              <a:latin typeface="Century Gothic"/>
              <a:cs typeface="Century Gothic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84988" y="172212"/>
            <a:ext cx="5811520" cy="6383020"/>
            <a:chOff x="284988" y="172212"/>
            <a:chExt cx="5811520" cy="6383020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4988" y="172212"/>
              <a:ext cx="5811012" cy="22387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4463" y="5335523"/>
              <a:ext cx="352043" cy="35204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2752" y="5766815"/>
              <a:ext cx="352043" cy="3520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9600" y="6196583"/>
              <a:ext cx="515112" cy="35814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296122" y="5185613"/>
            <a:ext cx="4173499" cy="131953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2000" dirty="0">
                <a:solidFill>
                  <a:srgbClr val="A42F10"/>
                </a:solidFill>
                <a:latin typeface="Wingdings 3"/>
                <a:cs typeface="Wingdings 3"/>
              </a:rPr>
              <a:t></a:t>
            </a:r>
            <a:r>
              <a:rPr sz="2000" spc="365" dirty="0">
                <a:solidFill>
                  <a:srgbClr val="A42F1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766E53"/>
                </a:solidFill>
                <a:latin typeface="Century Gothic"/>
                <a:cs typeface="Century Gothic"/>
              </a:rPr>
              <a:t>agro_super</a:t>
            </a:r>
            <a:endParaRPr sz="20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2000" dirty="0">
                <a:solidFill>
                  <a:srgbClr val="A42F10"/>
                </a:solidFill>
                <a:latin typeface="Wingdings 3"/>
                <a:cs typeface="Wingdings 3"/>
              </a:rPr>
              <a:t></a:t>
            </a:r>
            <a:r>
              <a:rPr sz="2000" spc="345" dirty="0">
                <a:solidFill>
                  <a:srgbClr val="A42F1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766E53"/>
                </a:solidFill>
                <a:latin typeface="Century Gothic"/>
                <a:cs typeface="Century Gothic"/>
              </a:rPr>
              <a:t>superagrorus</a:t>
            </a:r>
            <a:endParaRPr sz="20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2000" dirty="0">
                <a:solidFill>
                  <a:srgbClr val="A42F10"/>
                </a:solidFill>
                <a:latin typeface="Wingdings 3"/>
                <a:cs typeface="Wingdings 3"/>
              </a:rPr>
              <a:t></a:t>
            </a:r>
            <a:r>
              <a:rPr sz="2000" spc="365" dirty="0">
                <a:solidFill>
                  <a:srgbClr val="A42F1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766E53"/>
                </a:solidFill>
                <a:latin typeface="Century Gothic"/>
                <a:cs typeface="Century Gothic"/>
              </a:rPr>
              <a:t>СуперАгро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CB5ADC-C8F6-4A74-BE64-1CED5F11BC51}"/>
              </a:ext>
            </a:extLst>
          </p:cNvPr>
          <p:cNvSpPr txBox="1"/>
          <p:nvPr/>
        </p:nvSpPr>
        <p:spPr>
          <a:xfrm>
            <a:off x="609600" y="3566998"/>
            <a:ext cx="3618451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2855"/>
              </a:lnSpc>
              <a:spcBef>
                <a:spcPts val="100"/>
              </a:spcBef>
            </a:pPr>
            <a:r>
              <a:rPr lang="ru-RU" sz="1800" spc="-20" dirty="0">
                <a:latin typeface="Arial"/>
                <a:cs typeface="Arial"/>
              </a:rPr>
              <a:t>агроном-консультант</a:t>
            </a:r>
            <a:endParaRPr lang="ru-RU" sz="1800" dirty="0">
              <a:latin typeface="Arial"/>
              <a:cs typeface="Arial"/>
            </a:endParaRPr>
          </a:p>
          <a:p>
            <a:pPr marL="12700">
              <a:lnSpc>
                <a:spcPts val="4775"/>
              </a:lnSpc>
            </a:pPr>
            <a:r>
              <a:rPr lang="ru-RU" sz="3200" spc="-45" dirty="0">
                <a:latin typeface="Arial"/>
                <a:cs typeface="Arial"/>
              </a:rPr>
              <a:t>Кириллов Сергей</a:t>
            </a:r>
            <a:endParaRPr lang="ru-RU"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lang="ru-RU" sz="1800" spc="-5" dirty="0">
                <a:latin typeface="Arial"/>
                <a:cs typeface="Arial"/>
              </a:rPr>
              <a:t>+7-910-213-25-55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700D9D-3DCC-478D-A48F-A24D849FC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8782" y="6356350"/>
            <a:ext cx="11467750" cy="365125"/>
          </a:xfrm>
        </p:spPr>
        <p:txBody>
          <a:bodyPr/>
          <a:lstStyle/>
          <a:p>
            <a:r>
              <a:rPr lang="ru-RU" sz="1600" i="1" dirty="0">
                <a:solidFill>
                  <a:schemeClr val="tx1"/>
                </a:solidFill>
              </a:rPr>
              <a:t>ООО «Супер-Агро» Телефон для справок: +7(928)409-22-99, www.superagro-rus.com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6E9A72-24DD-428A-B7D4-68E385F82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970" y="0"/>
            <a:ext cx="8885522" cy="628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6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E62D639-9F56-4EAA-8EBC-6B120B6C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615" y="6356350"/>
            <a:ext cx="11526473" cy="365125"/>
          </a:xfrm>
        </p:spPr>
        <p:txBody>
          <a:bodyPr/>
          <a:lstStyle/>
          <a:p>
            <a:r>
              <a:rPr lang="ru-RU" sz="1600" dirty="0">
                <a:solidFill>
                  <a:schemeClr val="tx1"/>
                </a:solidFill>
              </a:rPr>
              <a:t>ООО «Супер-Агро» Телефон для справок: +7(928)409-22-99, www.superagro-rus.com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6D093B-2E7B-4175-AF37-3952A8978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007" y="131980"/>
            <a:ext cx="8802393" cy="622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32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081160-488E-40DD-B6FC-93053C8D3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617" y="6356350"/>
            <a:ext cx="11258025" cy="365125"/>
          </a:xfrm>
        </p:spPr>
        <p:txBody>
          <a:bodyPr/>
          <a:lstStyle/>
          <a:p>
            <a:r>
              <a:rPr lang="ru-RU" sz="1600" dirty="0">
                <a:solidFill>
                  <a:schemeClr val="tx1"/>
                </a:solidFill>
              </a:rPr>
              <a:t>ООО «Супер-Агро» Телефон для справок: +7(928)409-22-99, www.superagro-rus.com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0463B7-9133-4E27-AECB-D036EE540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787" y="53604"/>
            <a:ext cx="8913231" cy="630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68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B7CBE9-19B7-4ABF-90C8-E701021E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393" y="6356350"/>
            <a:ext cx="11501305" cy="365125"/>
          </a:xfrm>
        </p:spPr>
        <p:txBody>
          <a:bodyPr/>
          <a:lstStyle/>
          <a:p>
            <a:r>
              <a:rPr lang="ru-RU" sz="1600" dirty="0">
                <a:solidFill>
                  <a:schemeClr val="tx1"/>
                </a:solidFill>
              </a:rPr>
              <a:t>ООО «Супер-Агро» Телефон для справок: +7(928)409-22-99, www.superagro-rus.com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C6E438-134C-4F6C-B4F7-8DB587F3A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387" y="1"/>
            <a:ext cx="8989036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2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73FFAE-BFFD-4FAF-8B11-AB27C300E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116" y="6356350"/>
            <a:ext cx="11467750" cy="365125"/>
          </a:xfrm>
        </p:spPr>
        <p:txBody>
          <a:bodyPr/>
          <a:lstStyle/>
          <a:p>
            <a:r>
              <a:rPr lang="ru-RU" sz="1600" i="1" dirty="0">
                <a:solidFill>
                  <a:schemeClr val="tx1"/>
                </a:solidFill>
              </a:rPr>
              <a:t>ООО «Супер-Агро» Телефон для справок: +7(928)409-22-99, www.superagro-rus.com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800095-B57D-4447-834E-33ED95AE8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525" y="136525"/>
            <a:ext cx="8839965" cy="625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49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3B2A5-DB11-4D79-863F-EFD6741E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672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Технология светокультуры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BD937C-A4EE-41F5-8C62-8EBD481AFEF3}"/>
              </a:ext>
            </a:extLst>
          </p:cNvPr>
          <p:cNvSpPr txBox="1"/>
          <p:nvPr/>
        </p:nvSpPr>
        <p:spPr>
          <a:xfrm>
            <a:off x="9208199" y="2914020"/>
            <a:ext cx="11725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sz="2000" dirty="0"/>
            </a:br>
            <a:endParaRPr lang="ru-RU" sz="2000" dirty="0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DB9C3FAC-D974-4E1E-A305-ACC69CF7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4512"/>
            <a:ext cx="12192000" cy="383488"/>
          </a:xfrm>
        </p:spPr>
        <p:txBody>
          <a:bodyPr/>
          <a:lstStyle/>
          <a:p>
            <a:r>
              <a:rPr lang="ru-RU" sz="1800" i="1" dirty="0">
                <a:solidFill>
                  <a:schemeClr val="tx1"/>
                </a:solidFill>
              </a:rPr>
              <a:t>ООО «Супер-Агро» Телефон для справок</a:t>
            </a:r>
            <a:r>
              <a:rPr lang="en-US" sz="1800" i="1" dirty="0">
                <a:solidFill>
                  <a:schemeClr val="tx1"/>
                </a:solidFill>
              </a:rPr>
              <a:t>:</a:t>
            </a:r>
            <a:r>
              <a:rPr lang="ru-RU" sz="1800" i="1" dirty="0">
                <a:solidFill>
                  <a:schemeClr val="tx1"/>
                </a:solidFill>
              </a:rPr>
              <a:t> +7(928)409-22-99, </a:t>
            </a:r>
            <a:r>
              <a:rPr lang="en-US" sz="1800" i="1" dirty="0">
                <a:solidFill>
                  <a:schemeClr val="tx1"/>
                </a:solidFill>
                <a:hlinkClick r:id="rId2"/>
              </a:rPr>
              <a:t>www.superagro-rus.com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endParaRPr lang="ru-RU" sz="1800" i="1" dirty="0">
              <a:solidFill>
                <a:schemeClr val="tx1"/>
              </a:solidFill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0F8A6531-E0BE-400C-9A56-11A877899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20916" y="2792219"/>
            <a:ext cx="2628112" cy="1616622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AFB87C-682B-466C-BD9D-33C783F21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916" y="4597166"/>
            <a:ext cx="2628112" cy="18773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8E8658-4BE6-4DA0-A811-ADA9C9822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2457" y="3428999"/>
            <a:ext cx="2133126" cy="30455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B1DBED-5A69-4DD7-A491-EFA2615D11B5}"/>
              </a:ext>
            </a:extLst>
          </p:cNvPr>
          <p:cNvSpPr txBox="1"/>
          <p:nvPr/>
        </p:nvSpPr>
        <p:spPr>
          <a:xfrm>
            <a:off x="393433" y="1151453"/>
            <a:ext cx="641842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333333"/>
                </a:solidFill>
                <a:effectLst/>
              </a:rPr>
              <a:t>Светокультура – это </a:t>
            </a:r>
            <a:r>
              <a:rPr lang="ru-RU" b="1" i="0" dirty="0">
                <a:solidFill>
                  <a:srgbClr val="333333"/>
                </a:solidFill>
                <a:effectLst/>
              </a:rPr>
              <a:t>выращивание растений с </a:t>
            </a:r>
          </a:p>
          <a:p>
            <a:r>
              <a:rPr lang="ru-RU" b="1" i="0" dirty="0">
                <a:solidFill>
                  <a:srgbClr val="333333"/>
                </a:solidFill>
                <a:effectLst/>
              </a:rPr>
              <a:t>использованием искусственного освещения </a:t>
            </a:r>
            <a:r>
              <a:rPr lang="ru-RU" b="0" i="0" dirty="0">
                <a:solidFill>
                  <a:srgbClr val="333333"/>
                </a:solidFill>
                <a:effectLst/>
              </a:rPr>
              <a:t> в течение всего 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</a:rPr>
              <a:t>периода вегетации и плодоношения.</a:t>
            </a:r>
            <a:endParaRPr lang="ru-RU" sz="1800" dirty="0">
              <a:solidFill>
                <a:srgbClr val="15111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800" dirty="0">
                <a:solidFill>
                  <a:srgbClr val="15111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Это совершенно новый подход к выявлению и практической </a:t>
            </a:r>
          </a:p>
          <a:p>
            <a:r>
              <a:rPr lang="ru-RU" sz="1800" dirty="0">
                <a:solidFill>
                  <a:srgbClr val="15111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реализации генетически заложенной потенциальной </a:t>
            </a:r>
          </a:p>
          <a:p>
            <a:r>
              <a:rPr lang="ru-RU" sz="1800" dirty="0">
                <a:solidFill>
                  <a:srgbClr val="15111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продуктивности в растениях. </a:t>
            </a:r>
          </a:p>
          <a:p>
            <a:r>
              <a:rPr lang="ru-RU" sz="1800" dirty="0">
                <a:solidFill>
                  <a:srgbClr val="15111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Он основан на полном искусственном удовлетворении всех </a:t>
            </a:r>
          </a:p>
          <a:p>
            <a:r>
              <a:rPr lang="ru-RU" sz="1800" dirty="0">
                <a:solidFill>
                  <a:srgbClr val="15111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потребностей растений и снятии ограничивающих и </a:t>
            </a:r>
          </a:p>
          <a:p>
            <a:r>
              <a:rPr lang="ru-RU" sz="1800" dirty="0">
                <a:solidFill>
                  <a:srgbClr val="15111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стрессовых факторов их роста и развития</a:t>
            </a:r>
            <a:r>
              <a:rPr lang="en-US" sz="1800" dirty="0">
                <a:solidFill>
                  <a:srgbClr val="15111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dirty="0"/>
          </a:p>
          <a:p>
            <a:r>
              <a:rPr lang="ru-RU" dirty="0"/>
              <a:t>Доступность технологии и вариативность воплощения - </a:t>
            </a:r>
            <a:r>
              <a:rPr lang="ru-RU" dirty="0">
                <a:solidFill>
                  <a:srgbClr val="15111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любое помещение (тепличные комплексы и бывшие животноводческие помещения, подвалы, комнаты или чердаки домов, дачи, гаражи, сараи, ангары, хранилища, и т.д.). </a:t>
            </a:r>
            <a:endParaRPr lang="ru-RU" dirty="0"/>
          </a:p>
          <a:p>
            <a:r>
              <a:rPr lang="ru-RU" sz="1800" dirty="0">
                <a:solidFill>
                  <a:srgbClr val="15111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Основные требования к помещению – </a:t>
            </a:r>
            <a:r>
              <a:rPr lang="ru-RU" sz="1800" dirty="0" err="1">
                <a:solidFill>
                  <a:srgbClr val="15111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теплоизолированность</a:t>
            </a:r>
            <a:endParaRPr lang="ru-RU" sz="1800" dirty="0">
              <a:solidFill>
                <a:srgbClr val="15111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800" dirty="0">
                <a:solidFill>
                  <a:srgbClr val="15111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в зимнее время, наличие электроэнергии, воды и вентиляция, высота потолков не менее 2 метров.</a:t>
            </a:r>
            <a:endParaRPr lang="ru-RU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C69293B-7AAF-4C66-A2B7-57A79F4DA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916" y="1123065"/>
            <a:ext cx="2632585" cy="148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23B461-BE71-43E8-8BDD-20056CF4C4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2456" y="1113578"/>
            <a:ext cx="2133126" cy="213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4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EE1D7-466A-4D0B-8930-4B95D1B55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0350" y="489894"/>
            <a:ext cx="5283440" cy="615553"/>
          </a:xfrm>
        </p:spPr>
        <p:txBody>
          <a:bodyPr>
            <a:normAutofit fontScale="90000"/>
          </a:bodyPr>
          <a:lstStyle/>
          <a:p>
            <a:endParaRPr lang="ru-RU" sz="4000" b="1" dirty="0">
              <a:solidFill>
                <a:srgbClr val="FF99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BF78AF-7240-4A13-BB9B-B72CA2EEF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024" y="2455084"/>
            <a:ext cx="4708657" cy="4197386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l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2990B3-A49B-4CEF-AA44-9E90B8F5106E}"/>
              </a:ext>
            </a:extLst>
          </p:cNvPr>
          <p:cNvSpPr txBox="1"/>
          <p:nvPr/>
        </p:nvSpPr>
        <p:spPr>
          <a:xfrm>
            <a:off x="2990351" y="459116"/>
            <a:ext cx="619439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Продукт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68C599-37CA-4008-84BD-80D1A24CB479}"/>
              </a:ext>
            </a:extLst>
          </p:cNvPr>
          <p:cNvSpPr txBox="1"/>
          <p:nvPr/>
        </p:nvSpPr>
        <p:spPr>
          <a:xfrm>
            <a:off x="2990352" y="1280321"/>
            <a:ext cx="61944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D4E05B-3F62-47E5-9C91-30AF18C20045}"/>
              </a:ext>
            </a:extLst>
          </p:cNvPr>
          <p:cNvSpPr txBox="1"/>
          <p:nvPr/>
        </p:nvSpPr>
        <p:spPr>
          <a:xfrm>
            <a:off x="2990350" y="3324905"/>
            <a:ext cx="6194400" cy="30416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Для культивации выбраны сорта нейтрального светового дня имеющие, преимущественно, наиболее компактную форму куста с удлинёнными цветоносами, например Фурор, </a:t>
            </a:r>
            <a:r>
              <a:rPr lang="ru-RU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Фавори</a:t>
            </a:r>
            <a:r>
              <a:rPr lang="ru-RU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Флорентина. Данный выбор обусловлен высокой плотностью посадки, до 16 растений на квадратный метр, и удобством в уходе за растением для обслуживающего персонала (растениеводов).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1B8922D-EA88-4712-A201-AC51E44BB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094" y="1416097"/>
            <a:ext cx="1586052" cy="14827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C4F692-08E1-44F6-99AE-B562E6688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693" y="1416097"/>
            <a:ext cx="1866650" cy="14827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C0A76B-3A44-4265-8052-4BFD17203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897" y="1426505"/>
            <a:ext cx="1589448" cy="1472366"/>
          </a:xfrm>
          <a:prstGeom prst="rect">
            <a:avLst/>
          </a:prstGeom>
        </p:spPr>
      </p:pic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E191EBCA-D070-48F7-B047-685E2D502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6611" y="6521839"/>
            <a:ext cx="11432239" cy="199636"/>
          </a:xfrm>
        </p:spPr>
        <p:txBody>
          <a:bodyPr/>
          <a:lstStyle/>
          <a:p>
            <a:r>
              <a:rPr lang="ru-RU" sz="1600" i="1" dirty="0">
                <a:solidFill>
                  <a:schemeClr val="tx1"/>
                </a:solidFill>
              </a:rPr>
              <a:t>ООО «Супер-Агро» Телефон для справок: +7(928)409-22-99, www.superagro-rus.com </a:t>
            </a:r>
          </a:p>
        </p:txBody>
      </p:sp>
    </p:spTree>
    <p:extLst>
      <p:ext uri="{BB962C8B-B14F-4D97-AF65-F5344CB8AC3E}">
        <p14:creationId xmlns:p14="http://schemas.microsoft.com/office/powerpoint/2010/main" val="3420026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339DA4-A18D-4EDB-B294-0F739D26D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316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Субстрат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0ACB2B-24D3-4EFB-A29B-68B44CCF6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7347"/>
            <a:ext cx="10515600" cy="5318619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Для культивации клубники на светокультуре в большинстве случаев применяют малообъёмную технологию выращивания с использованием как органических так и неорганических субстратов</a:t>
            </a:r>
            <a:endParaRPr lang="ru-RU" sz="2800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1800" dirty="0"/>
              <a:t>  Кокосовое волокно                                                   Торф                                                       Агроперлит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/>
              <a:t>         Пеностекло                                                    Керамзит                                           Минеральная </a:t>
            </a:r>
            <a:r>
              <a:rPr lang="ru-RU" sz="1800" dirty="0" err="1"/>
              <a:t>агровата</a:t>
            </a:r>
            <a:endParaRPr lang="ru-RU" sz="18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B21C03-F2F0-44A3-A9A1-F97EAC369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92875"/>
            <a:ext cx="10515600" cy="228600"/>
          </a:xfrm>
        </p:spPr>
        <p:txBody>
          <a:bodyPr/>
          <a:lstStyle/>
          <a:p>
            <a:r>
              <a:rPr lang="ru-RU" sz="1600" i="1" dirty="0">
                <a:solidFill>
                  <a:schemeClr val="tx1"/>
                </a:solidFill>
              </a:rPr>
              <a:t>ООО «Супер-Агро» Телефон для справок: +7(928)409-22-99, www.superagro-rus.com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FB10C70-D653-4017-BDFC-FCEBFF59D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48" y="1849570"/>
            <a:ext cx="2315536" cy="176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CD1F494-0728-42FC-92B1-105CFCF1B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01" y="1849568"/>
            <a:ext cx="2231144" cy="176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87D955-00BA-410E-AB57-3E5B957B5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990" y="1849568"/>
            <a:ext cx="2231144" cy="17660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F7181D-0143-4726-A249-4D4AEE0D8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67" y="4268422"/>
            <a:ext cx="2310717" cy="1698129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F9594D9C-3198-42AA-97F2-8E0A03314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520" y="4268422"/>
            <a:ext cx="2310717" cy="169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9BBAC9-D9AB-458D-8ACC-E79360D3FF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8990" y="4141978"/>
            <a:ext cx="2231144" cy="176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57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3842</TotalTime>
  <Words>996</Words>
  <Application>Microsoft Office PowerPoint</Application>
  <PresentationFormat>Широкоэкранный</PresentationFormat>
  <Paragraphs>210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Arial</vt:lpstr>
      <vt:lpstr>Britannic Bold</vt:lpstr>
      <vt:lpstr>Calibri</vt:lpstr>
      <vt:lpstr>Calibri Light</vt:lpstr>
      <vt:lpstr>Calibri Light (Заголовки)</vt:lpstr>
      <vt:lpstr>Century Gothic</vt:lpstr>
      <vt:lpstr>Constantia</vt:lpstr>
      <vt:lpstr>Tahoma</vt:lpstr>
      <vt:lpstr>Times New Roman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Технология светокультуры</vt:lpstr>
      <vt:lpstr>Презентация PowerPoint</vt:lpstr>
      <vt:lpstr>Субстрат</vt:lpstr>
      <vt:lpstr>Освещение и климат</vt:lpstr>
      <vt:lpstr>Ошибки водоподготовки и полива</vt:lpstr>
      <vt:lpstr>Презентация PowerPoint</vt:lpstr>
      <vt:lpstr>Увеличить активность корневой системы?</vt:lpstr>
      <vt:lpstr>Болезни и вредители</vt:lpstr>
      <vt:lpstr>Презентация PowerPoint</vt:lpstr>
      <vt:lpstr>Сильный корень – сильное растение</vt:lpstr>
      <vt:lpstr>Стимулирует деление  клеток в завязи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Большаков</dc:creator>
  <cp:lastModifiedBy>USER</cp:lastModifiedBy>
  <cp:revision>202</cp:revision>
  <dcterms:created xsi:type="dcterms:W3CDTF">2019-11-13T19:54:49Z</dcterms:created>
  <dcterms:modified xsi:type="dcterms:W3CDTF">2023-02-08T11:25:02Z</dcterms:modified>
</cp:coreProperties>
</file>