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media/image33.JPG" ContentType="image/jpeg"/>
  <Override PartName="/ppt/media/image34.jpg" ContentType="image/jpeg"/>
  <Override PartName="/ppt/media/image3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90" r:id="rId2"/>
  </p:sldMasterIdLst>
  <p:sldIdLst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5" r:id="rId20"/>
    <p:sldId id="277" r:id="rId21"/>
    <p:sldId id="278" r:id="rId22"/>
    <p:sldId id="276" r:id="rId23"/>
    <p:sldId id="279" r:id="rId24"/>
    <p:sldId id="280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631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070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87477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1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71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74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5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8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242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235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8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577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736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9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173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2655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476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068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4222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90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612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77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4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18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0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230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06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1B56-A065-4AE7-BFC8-6C03FAF72E2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2/13/2023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D2CF0-39BC-4997-8527-56E6E9EBA8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2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6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C4F1-81BC-4B18-9C3E-B1F59537FA84}" type="datetimeFigureOut">
              <a:rPr lang="en-US" smtClean="0"/>
              <a:t>2/11/2023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4E0FFB7-555D-43AA-9D3B-81F36C7E5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60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Organization of harvesting storage and </a:t>
            </a:r>
            <a:r>
              <a:rPr lang="en-US" sz="3600" dirty="0" err="1" smtClean="0"/>
              <a:t>paching</a:t>
            </a:r>
            <a:r>
              <a:rPr lang="en-US" sz="3600" dirty="0" smtClean="0"/>
              <a:t> blueberries and </a:t>
            </a:r>
            <a:r>
              <a:rPr lang="en-US" sz="3600" dirty="0" err="1" smtClean="0"/>
              <a:t>rasberry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591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6412" y="1310679"/>
            <a:ext cx="75572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PHYSIOLOGICAL (BOTANICAL) MATURITYT</a:t>
            </a:r>
          </a:p>
          <a:p>
            <a:r>
              <a:rPr lang="en-US" sz="2400" dirty="0" smtClean="0"/>
              <a:t>he seed becomes functionally </a:t>
            </a:r>
            <a:r>
              <a:rPr lang="en-US" sz="2400" dirty="0" err="1" smtClean="0"/>
              <a:t>capableThe</a:t>
            </a:r>
            <a:r>
              <a:rPr lang="en-US" sz="2400" dirty="0" smtClean="0"/>
              <a:t> fruits reach their maximum </a:t>
            </a:r>
            <a:r>
              <a:rPr lang="en-US" sz="2400" dirty="0" err="1" smtClean="0"/>
              <a:t>sizeA</a:t>
            </a:r>
            <a:r>
              <a:rPr lang="en-US" sz="2400" dirty="0" smtClean="0"/>
              <a:t> separation layer (abscissa layer) is formed</a:t>
            </a:r>
          </a:p>
          <a:p>
            <a:r>
              <a:rPr lang="en-US" sz="2400" dirty="0" smtClean="0"/>
              <a:t>FULL (CONSUMABLE) MATURITY</a:t>
            </a:r>
          </a:p>
          <a:p>
            <a:r>
              <a:rPr lang="en-US" sz="2400" dirty="0" smtClean="0"/>
              <a:t>The fruits get the best organoleptic </a:t>
            </a:r>
            <a:r>
              <a:rPr lang="en-US" sz="2400" dirty="0" err="1" smtClean="0"/>
              <a:t>propertiesThey</a:t>
            </a:r>
            <a:r>
              <a:rPr lang="en-US" sz="2400" dirty="0" smtClean="0"/>
              <a:t> are best for fresh consumption</a:t>
            </a:r>
          </a:p>
          <a:p>
            <a:r>
              <a:rPr lang="en-US" sz="2400" dirty="0" smtClean="0"/>
              <a:t>TECHNOLOGICAL MATURITY</a:t>
            </a:r>
          </a:p>
          <a:p>
            <a:r>
              <a:rPr lang="en-US" sz="2400" dirty="0" smtClean="0"/>
              <a:t>It depends on the purpose of the </a:t>
            </a:r>
            <a:r>
              <a:rPr lang="en-US" sz="2400" dirty="0" err="1" smtClean="0"/>
              <a:t>fruitsIt</a:t>
            </a:r>
            <a:r>
              <a:rPr lang="en-US" sz="2400" dirty="0" smtClean="0"/>
              <a:t> can be between physiological and full maturity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4271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25375" y="927846"/>
            <a:ext cx="7740650" cy="510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21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014" y="360612"/>
            <a:ext cx="8642350" cy="478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52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78859" y="268877"/>
            <a:ext cx="7620000" cy="576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95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727075"/>
            <a:ext cx="6324600" cy="574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29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4471"/>
            <a:ext cx="10515600" cy="1825159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Division of fruits and vegetables based on their sensitivity to </a:t>
            </a:r>
            <a:r>
              <a:rPr lang="en-US" sz="2000" dirty="0" err="1" smtClean="0"/>
              <a:t>lowpositive</a:t>
            </a:r>
            <a:r>
              <a:rPr lang="en-US" sz="2000" dirty="0" smtClean="0"/>
              <a:t> temperatures</a:t>
            </a:r>
            <a:endParaRPr lang="en-US" sz="2000" dirty="0"/>
          </a:p>
        </p:txBody>
      </p:sp>
      <p:pic>
        <p:nvPicPr>
          <p:cNvPr id="3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4785" y="895444"/>
            <a:ext cx="4871974" cy="596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41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13739" y="1886181"/>
            <a:ext cx="837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Harvesting and packaging of blueberries and raspberries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582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Harvest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708" y="1415808"/>
            <a:ext cx="8623610" cy="487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46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22714"/>
          </a:xfrm>
        </p:spPr>
        <p:txBody>
          <a:bodyPr/>
          <a:lstStyle/>
          <a:p>
            <a:endParaRPr lang="x-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5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08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8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5730" y="970473"/>
            <a:ext cx="83909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Quality can be defined as a set of internal and external characteristics determined by different market requirements</a:t>
            </a:r>
          </a:p>
          <a:p>
            <a:r>
              <a:rPr lang="en-US" sz="2800" dirty="0" smtClean="0"/>
              <a:t>The quality of the fruit is determined by the following factors:</a:t>
            </a:r>
          </a:p>
          <a:p>
            <a:r>
              <a:rPr lang="en-US" sz="2800" dirty="0" smtClean="0"/>
              <a:t>Fruit appearance (size, shape, color...)</a:t>
            </a:r>
          </a:p>
          <a:p>
            <a:r>
              <a:rPr lang="en-US" sz="2800" dirty="0" smtClean="0"/>
              <a:t>Fruit texture (firmness, juiciness, crispness, </a:t>
            </a:r>
            <a:r>
              <a:rPr lang="en-US" sz="2800" dirty="0" err="1" smtClean="0"/>
              <a:t>flouriness</a:t>
            </a:r>
            <a:r>
              <a:rPr lang="en-US" sz="2800" dirty="0" smtClean="0"/>
              <a:t>...)</a:t>
            </a:r>
          </a:p>
          <a:p>
            <a:r>
              <a:rPr lang="en-US" sz="2800" dirty="0" smtClean="0"/>
              <a:t>Taste (sweetness, acidity, bitterness, aroma...)</a:t>
            </a:r>
          </a:p>
          <a:p>
            <a:r>
              <a:rPr lang="en-US" sz="2800" dirty="0" smtClean="0"/>
              <a:t>Nutritional value (vitamins, proteins, antioxidants...)</a:t>
            </a:r>
          </a:p>
          <a:p>
            <a:r>
              <a:rPr lang="en-US" sz="2800" dirty="0" smtClean="0"/>
              <a:t>Fruit safety (pesticide contamination, microbiological contamination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72263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262" y="389964"/>
            <a:ext cx="4679658" cy="5930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69" y="430305"/>
            <a:ext cx="4634193" cy="593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85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05" y="490817"/>
            <a:ext cx="4132728" cy="30995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66" y="3590363"/>
            <a:ext cx="4123767" cy="30793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752" y="478121"/>
            <a:ext cx="4643713" cy="61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2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94" y="807421"/>
            <a:ext cx="10430435" cy="469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74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7" y="605117"/>
            <a:ext cx="11149408" cy="501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28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81" y="349622"/>
            <a:ext cx="4291013" cy="6373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94" y="349621"/>
            <a:ext cx="3857625" cy="637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7812" y="579147"/>
            <a:ext cx="781274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Quality parameters are not equal for everyone</a:t>
            </a:r>
          </a:p>
          <a:p>
            <a:r>
              <a:rPr lang="en-US" sz="3200" dirty="0" smtClean="0"/>
              <a:t>Manufacturer</a:t>
            </a:r>
          </a:p>
          <a:p>
            <a:r>
              <a:rPr lang="en-US" sz="3200" dirty="0" smtClean="0"/>
              <a:t>- Good yield, little damage, high yield, resistance to diseases, easy harvest</a:t>
            </a:r>
          </a:p>
          <a:p>
            <a:r>
              <a:rPr lang="en-US" sz="3200" dirty="0" smtClean="0"/>
              <a:t>Wholesalers and traders</a:t>
            </a:r>
          </a:p>
          <a:p>
            <a:r>
              <a:rPr lang="en-US" sz="3200" dirty="0" smtClean="0"/>
              <a:t>- Good appearance, but also strength, long storage period</a:t>
            </a:r>
          </a:p>
          <a:p>
            <a:r>
              <a:rPr lang="en-US" sz="3200" dirty="0" err="1" smtClean="0"/>
              <a:t>Consument</a:t>
            </a:r>
            <a:endParaRPr lang="en-US" sz="3200" dirty="0" smtClean="0"/>
          </a:p>
          <a:p>
            <a:r>
              <a:rPr lang="en-US" dirty="0" smtClean="0"/>
              <a:t>- Good appearance, firmness, structure, nutritional </a:t>
            </a:r>
            <a:r>
              <a:rPr lang="en-US" dirty="0" err="1" smtClean="0"/>
              <a:t>value,food</a:t>
            </a:r>
            <a:r>
              <a:rPr lang="en-US" dirty="0" smtClean="0"/>
              <a:t> 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1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5900" y="214314"/>
            <a:ext cx="4640199" cy="64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8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3717" y="1279755"/>
            <a:ext cx="58091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Structure of the fruit:</a:t>
            </a:r>
          </a:p>
          <a:p>
            <a:r>
              <a:rPr lang="en-US" dirty="0" smtClean="0"/>
              <a:t>Pericarp - fruit envelope: </a:t>
            </a:r>
            <a:r>
              <a:rPr lang="en-US" dirty="0" err="1" smtClean="0"/>
              <a:t>exocarp</a:t>
            </a:r>
            <a:endParaRPr lang="en-US" dirty="0" smtClean="0"/>
          </a:p>
          <a:p>
            <a:r>
              <a:rPr lang="en-US" dirty="0" err="1" smtClean="0"/>
              <a:t>Mesocarp</a:t>
            </a:r>
            <a:endParaRPr lang="en-US" dirty="0" smtClean="0"/>
          </a:p>
          <a:p>
            <a:r>
              <a:rPr lang="en-US" dirty="0" smtClean="0"/>
              <a:t>Endocarp</a:t>
            </a:r>
          </a:p>
          <a:p>
            <a:r>
              <a:rPr lang="en-US" dirty="0" smtClean="0"/>
              <a:t>Seeds</a:t>
            </a:r>
          </a:p>
          <a:p>
            <a:r>
              <a:rPr lang="en-US" dirty="0" smtClean="0"/>
              <a:t>Real and fake fruits</a:t>
            </a:r>
          </a:p>
          <a:p>
            <a:r>
              <a:rPr lang="en-US" dirty="0" err="1" smtClean="0"/>
              <a:t>Parthenocarpy</a:t>
            </a:r>
            <a:r>
              <a:rPr lang="en-US" dirty="0" smtClean="0"/>
              <a:t> and apomixes</a:t>
            </a:r>
          </a:p>
          <a:p>
            <a:r>
              <a:rPr lang="en-US" dirty="0" smtClean="0"/>
              <a:t>Division of fruits according to the number of flowers:</a:t>
            </a:r>
          </a:p>
          <a:p>
            <a:r>
              <a:rPr lang="en-US" dirty="0" err="1" smtClean="0"/>
              <a:t>Monanthocarpic</a:t>
            </a:r>
            <a:r>
              <a:rPr lang="en-US" dirty="0" smtClean="0"/>
              <a:t> (consists of 1 flower)</a:t>
            </a:r>
          </a:p>
          <a:p>
            <a:r>
              <a:rPr lang="en-US" dirty="0" smtClean="0"/>
              <a:t>Simple - formed from 1 pistil</a:t>
            </a:r>
          </a:p>
          <a:p>
            <a:r>
              <a:rPr lang="en-US" dirty="0" smtClean="0"/>
              <a:t>Aggregate - formed from several pistils of 1 flower</a:t>
            </a:r>
          </a:p>
          <a:p>
            <a:r>
              <a:rPr lang="en-US" dirty="0" err="1" smtClean="0"/>
              <a:t>Polyanthocarpic</a:t>
            </a:r>
            <a:r>
              <a:rPr lang="en-US" dirty="0" smtClean="0"/>
              <a:t> (consists of multiple flowers)fused fruits (pineapple)</a:t>
            </a:r>
          </a:p>
          <a:p>
            <a:r>
              <a:rPr lang="en-US" dirty="0" smtClean="0"/>
              <a:t>Fruits of the inflorescence (fig, mulberry)</a:t>
            </a:r>
            <a:endParaRPr lang="en-US" dirty="0"/>
          </a:p>
        </p:txBody>
      </p:sp>
      <p:grpSp>
        <p:nvGrpSpPr>
          <p:cNvPr id="3" name="object 4"/>
          <p:cNvGrpSpPr/>
          <p:nvPr/>
        </p:nvGrpSpPr>
        <p:grpSpPr>
          <a:xfrm>
            <a:off x="4751705" y="574899"/>
            <a:ext cx="5431603" cy="1190149"/>
            <a:chOff x="3429000" y="245806"/>
            <a:chExt cx="5431603" cy="1190149"/>
          </a:xfrm>
        </p:grpSpPr>
        <p:pic>
          <p:nvPicPr>
            <p:cNvPr id="4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245806"/>
              <a:ext cx="5431603" cy="1182540"/>
            </a:xfrm>
            <a:prstGeom prst="rect">
              <a:avLst/>
            </a:prstGeom>
          </p:spPr>
        </p:pic>
        <p:sp>
          <p:nvSpPr>
            <p:cNvPr id="5" name="object 6"/>
            <p:cNvSpPr/>
            <p:nvPr/>
          </p:nvSpPr>
          <p:spPr>
            <a:xfrm>
              <a:off x="3492010" y="1406746"/>
              <a:ext cx="5177790" cy="29209"/>
            </a:xfrm>
            <a:custGeom>
              <a:avLst/>
              <a:gdLst/>
              <a:ahLst/>
              <a:cxnLst/>
              <a:rect l="l" t="t" r="r" b="b"/>
              <a:pathLst>
                <a:path w="5177790" h="29209">
                  <a:moveTo>
                    <a:pt x="5177705" y="0"/>
                  </a:moveTo>
                  <a:lnTo>
                    <a:pt x="0" y="0"/>
                  </a:lnTo>
                  <a:lnTo>
                    <a:pt x="0" y="28798"/>
                  </a:lnTo>
                  <a:lnTo>
                    <a:pt x="5177705" y="28798"/>
                  </a:lnTo>
                  <a:lnTo>
                    <a:pt x="517770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6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49936" y="578786"/>
              <a:ext cx="100818" cy="98998"/>
            </a:xfrm>
            <a:prstGeom prst="rect">
              <a:avLst/>
            </a:prstGeom>
          </p:spPr>
        </p:pic>
        <p:pic>
          <p:nvPicPr>
            <p:cNvPr id="7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9936" y="697582"/>
              <a:ext cx="102617" cy="79202"/>
            </a:xfrm>
            <a:prstGeom prst="rect">
              <a:avLst/>
            </a:prstGeom>
          </p:spPr>
        </p:pic>
        <p:pic>
          <p:nvPicPr>
            <p:cNvPr id="8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9000" y="985563"/>
              <a:ext cx="102617" cy="194388"/>
            </a:xfrm>
            <a:prstGeom prst="rect">
              <a:avLst/>
            </a:prstGeom>
          </p:spPr>
        </p:pic>
        <p:pic>
          <p:nvPicPr>
            <p:cNvPr id="9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14427" y="1044969"/>
              <a:ext cx="100803" cy="68390"/>
            </a:xfrm>
            <a:prstGeom prst="rect">
              <a:avLst/>
            </a:prstGeom>
          </p:spPr>
        </p:pic>
        <p:pic>
          <p:nvPicPr>
            <p:cNvPr id="10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47573" y="1131359"/>
              <a:ext cx="113498" cy="73796"/>
            </a:xfrm>
            <a:prstGeom prst="rect">
              <a:avLst/>
            </a:prstGeom>
          </p:spPr>
        </p:pic>
        <p:sp>
          <p:nvSpPr>
            <p:cNvPr id="11" name="object 12"/>
            <p:cNvSpPr/>
            <p:nvPr/>
          </p:nvSpPr>
          <p:spPr>
            <a:xfrm>
              <a:off x="8342076" y="1030563"/>
              <a:ext cx="48895" cy="86995"/>
            </a:xfrm>
            <a:custGeom>
              <a:avLst/>
              <a:gdLst/>
              <a:ahLst/>
              <a:cxnLst/>
              <a:rect l="l" t="t" r="r" b="b"/>
              <a:pathLst>
                <a:path w="48895" h="86994">
                  <a:moveTo>
                    <a:pt x="0" y="0"/>
                  </a:moveTo>
                  <a:lnTo>
                    <a:pt x="21611" y="25202"/>
                  </a:lnTo>
                  <a:lnTo>
                    <a:pt x="30528" y="52202"/>
                  </a:lnTo>
                  <a:lnTo>
                    <a:pt x="28714" y="86404"/>
                  </a:lnTo>
                  <a:lnTo>
                    <a:pt x="48512" y="86404"/>
                  </a:lnTo>
                  <a:lnTo>
                    <a:pt x="48512" y="57608"/>
                  </a:lnTo>
                  <a:lnTo>
                    <a:pt x="35968" y="26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338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2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379859" y="1183561"/>
              <a:ext cx="98989" cy="116998"/>
            </a:xfrm>
            <a:prstGeom prst="rect">
              <a:avLst/>
            </a:prstGeom>
          </p:spPr>
        </p:pic>
        <p:sp>
          <p:nvSpPr>
            <p:cNvPr id="13" name="object 14"/>
            <p:cNvSpPr/>
            <p:nvPr/>
          </p:nvSpPr>
          <p:spPr>
            <a:xfrm>
              <a:off x="7985557" y="1262760"/>
              <a:ext cx="272415" cy="126364"/>
            </a:xfrm>
            <a:custGeom>
              <a:avLst/>
              <a:gdLst/>
              <a:ahLst/>
              <a:cxnLst/>
              <a:rect l="l" t="t" r="r" b="b"/>
              <a:pathLst>
                <a:path w="272415" h="126365">
                  <a:moveTo>
                    <a:pt x="48666" y="62992"/>
                  </a:moveTo>
                  <a:lnTo>
                    <a:pt x="28867" y="25196"/>
                  </a:lnTo>
                  <a:lnTo>
                    <a:pt x="25234" y="0"/>
                  </a:lnTo>
                  <a:lnTo>
                    <a:pt x="7251" y="1803"/>
                  </a:lnTo>
                  <a:lnTo>
                    <a:pt x="0" y="17995"/>
                  </a:lnTo>
                  <a:lnTo>
                    <a:pt x="25234" y="44996"/>
                  </a:lnTo>
                  <a:lnTo>
                    <a:pt x="48666" y="62992"/>
                  </a:lnTo>
                  <a:close/>
                </a:path>
                <a:path w="272415" h="126365">
                  <a:moveTo>
                    <a:pt x="271881" y="125996"/>
                  </a:moveTo>
                  <a:lnTo>
                    <a:pt x="255714" y="97193"/>
                  </a:lnTo>
                  <a:lnTo>
                    <a:pt x="250266" y="66598"/>
                  </a:lnTo>
                  <a:lnTo>
                    <a:pt x="230466" y="70192"/>
                  </a:lnTo>
                  <a:lnTo>
                    <a:pt x="230466" y="98996"/>
                  </a:lnTo>
                  <a:lnTo>
                    <a:pt x="244830" y="116992"/>
                  </a:lnTo>
                  <a:lnTo>
                    <a:pt x="271881" y="125996"/>
                  </a:lnTo>
                  <a:close/>
                </a:path>
              </a:pathLst>
            </a:custGeom>
            <a:solidFill>
              <a:srgbClr val="D5338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pic>
          <p:nvPicPr>
            <p:cNvPr id="14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3348" y="1295154"/>
              <a:ext cx="72088" cy="86394"/>
            </a:xfrm>
            <a:prstGeom prst="rect">
              <a:avLst/>
            </a:prstGeom>
          </p:spPr>
        </p:pic>
        <p:pic>
          <p:nvPicPr>
            <p:cNvPr id="15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787582" y="1134968"/>
              <a:ext cx="95362" cy="88186"/>
            </a:xfrm>
            <a:prstGeom prst="rect">
              <a:avLst/>
            </a:prstGeom>
          </p:spPr>
        </p:pic>
        <p:sp>
          <p:nvSpPr>
            <p:cNvPr id="16" name="object 17"/>
            <p:cNvSpPr/>
            <p:nvPr/>
          </p:nvSpPr>
          <p:spPr>
            <a:xfrm>
              <a:off x="7420330" y="1314957"/>
              <a:ext cx="1107440" cy="79375"/>
            </a:xfrm>
            <a:custGeom>
              <a:avLst/>
              <a:gdLst/>
              <a:ahLst/>
              <a:cxnLst/>
              <a:rect l="l" t="t" r="r" b="b"/>
              <a:pathLst>
                <a:path w="1107440" h="79375">
                  <a:moveTo>
                    <a:pt x="59397" y="41402"/>
                  </a:moveTo>
                  <a:lnTo>
                    <a:pt x="26898" y="41402"/>
                  </a:lnTo>
                  <a:lnTo>
                    <a:pt x="0" y="55791"/>
                  </a:lnTo>
                  <a:lnTo>
                    <a:pt x="26898" y="54000"/>
                  </a:lnTo>
                  <a:lnTo>
                    <a:pt x="50330" y="70192"/>
                  </a:lnTo>
                  <a:lnTo>
                    <a:pt x="59397" y="41402"/>
                  </a:lnTo>
                  <a:close/>
                </a:path>
                <a:path w="1107440" h="79375">
                  <a:moveTo>
                    <a:pt x="259181" y="0"/>
                  </a:moveTo>
                  <a:lnTo>
                    <a:pt x="225031" y="0"/>
                  </a:lnTo>
                  <a:lnTo>
                    <a:pt x="183616" y="10795"/>
                  </a:lnTo>
                  <a:lnTo>
                    <a:pt x="214147" y="12598"/>
                  </a:lnTo>
                  <a:lnTo>
                    <a:pt x="248462" y="30594"/>
                  </a:lnTo>
                  <a:lnTo>
                    <a:pt x="259181" y="0"/>
                  </a:lnTo>
                  <a:close/>
                </a:path>
                <a:path w="1107440" h="79375">
                  <a:moveTo>
                    <a:pt x="1107173" y="68402"/>
                  </a:moveTo>
                  <a:lnTo>
                    <a:pt x="1083754" y="55791"/>
                  </a:lnTo>
                  <a:lnTo>
                    <a:pt x="1092669" y="79197"/>
                  </a:lnTo>
                  <a:lnTo>
                    <a:pt x="1107173" y="68402"/>
                  </a:lnTo>
                  <a:close/>
                </a:path>
              </a:pathLst>
            </a:custGeom>
            <a:solidFill>
              <a:srgbClr val="D53385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7" name="object 18"/>
            <p:cNvSpPr/>
            <p:nvPr/>
          </p:nvSpPr>
          <p:spPr>
            <a:xfrm>
              <a:off x="6422880" y="611192"/>
              <a:ext cx="471805" cy="439420"/>
            </a:xfrm>
            <a:custGeom>
              <a:avLst/>
              <a:gdLst/>
              <a:ahLst/>
              <a:cxnLst/>
              <a:rect l="l" t="t" r="r" b="b"/>
              <a:pathLst>
                <a:path w="471804" h="439419">
                  <a:moveTo>
                    <a:pt x="471675" y="0"/>
                  </a:moveTo>
                  <a:lnTo>
                    <a:pt x="405027" y="5390"/>
                  </a:lnTo>
                  <a:lnTo>
                    <a:pt x="351074" y="30593"/>
                  </a:lnTo>
                  <a:lnTo>
                    <a:pt x="369058" y="84592"/>
                  </a:lnTo>
                  <a:lnTo>
                    <a:pt x="356515" y="136795"/>
                  </a:lnTo>
                  <a:lnTo>
                    <a:pt x="322359" y="118795"/>
                  </a:lnTo>
                  <a:lnTo>
                    <a:pt x="306037" y="70202"/>
                  </a:lnTo>
                  <a:lnTo>
                    <a:pt x="297121" y="35999"/>
                  </a:lnTo>
                  <a:lnTo>
                    <a:pt x="248457" y="55796"/>
                  </a:lnTo>
                  <a:lnTo>
                    <a:pt x="203420" y="82795"/>
                  </a:lnTo>
                  <a:lnTo>
                    <a:pt x="243016" y="122389"/>
                  </a:lnTo>
                  <a:lnTo>
                    <a:pt x="252084" y="165591"/>
                  </a:lnTo>
                  <a:lnTo>
                    <a:pt x="234099" y="190794"/>
                  </a:lnTo>
                  <a:lnTo>
                    <a:pt x="199793" y="196185"/>
                  </a:lnTo>
                  <a:lnTo>
                    <a:pt x="183622" y="176388"/>
                  </a:lnTo>
                  <a:lnTo>
                    <a:pt x="179995" y="111592"/>
                  </a:lnTo>
                  <a:lnTo>
                    <a:pt x="136923" y="151186"/>
                  </a:lnTo>
                  <a:lnTo>
                    <a:pt x="63021" y="224982"/>
                  </a:lnTo>
                  <a:lnTo>
                    <a:pt x="140399" y="206982"/>
                  </a:lnTo>
                  <a:lnTo>
                    <a:pt x="178333" y="221388"/>
                  </a:lnTo>
                  <a:lnTo>
                    <a:pt x="183622" y="250184"/>
                  </a:lnTo>
                  <a:lnTo>
                    <a:pt x="169265" y="269981"/>
                  </a:lnTo>
                  <a:lnTo>
                    <a:pt x="122415" y="284387"/>
                  </a:lnTo>
                  <a:lnTo>
                    <a:pt x="52290" y="287981"/>
                  </a:lnTo>
                  <a:lnTo>
                    <a:pt x="43223" y="341980"/>
                  </a:lnTo>
                  <a:lnTo>
                    <a:pt x="0" y="386980"/>
                  </a:lnTo>
                  <a:lnTo>
                    <a:pt x="41409" y="439167"/>
                  </a:lnTo>
                  <a:lnTo>
                    <a:pt x="117125" y="394183"/>
                  </a:lnTo>
                  <a:lnTo>
                    <a:pt x="183622" y="376183"/>
                  </a:lnTo>
                  <a:lnTo>
                    <a:pt x="291680" y="376183"/>
                  </a:lnTo>
                  <a:lnTo>
                    <a:pt x="471675" y="0"/>
                  </a:lnTo>
                  <a:close/>
                </a:path>
              </a:pathLst>
            </a:custGeom>
            <a:solidFill>
              <a:srgbClr val="FF7E7E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8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23013" y="2248801"/>
            <a:ext cx="694163" cy="771292"/>
          </a:xfrm>
          <a:prstGeom prst="rect">
            <a:avLst/>
          </a:prstGeom>
        </p:spPr>
      </p:pic>
      <p:pic>
        <p:nvPicPr>
          <p:cNvPr id="19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349411" y="2456296"/>
            <a:ext cx="787248" cy="700843"/>
          </a:xfrm>
          <a:prstGeom prst="rect">
            <a:avLst/>
          </a:prstGeom>
        </p:spPr>
      </p:pic>
      <p:pic>
        <p:nvPicPr>
          <p:cNvPr id="20" name="object 2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78152" y="3157139"/>
            <a:ext cx="796930" cy="770530"/>
          </a:xfrm>
          <a:prstGeom prst="rect">
            <a:avLst/>
          </a:prstGeom>
        </p:spPr>
      </p:pic>
      <p:pic>
        <p:nvPicPr>
          <p:cNvPr id="21" name="object 2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67304" y="3593471"/>
            <a:ext cx="753754" cy="763295"/>
          </a:xfrm>
          <a:prstGeom prst="rect">
            <a:avLst/>
          </a:prstGeom>
        </p:spPr>
      </p:pic>
      <p:pic>
        <p:nvPicPr>
          <p:cNvPr id="22" name="object 20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7604537" y="4608173"/>
            <a:ext cx="1136336" cy="89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98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34328" y="353825"/>
            <a:ext cx="4667250" cy="5800725"/>
            <a:chOff x="174625" y="585787"/>
            <a:chExt cx="4667250" cy="5800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387" y="590550"/>
              <a:ext cx="4657725" cy="57912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74625" y="585787"/>
              <a:ext cx="4667250" cy="5800725"/>
            </a:xfrm>
            <a:custGeom>
              <a:avLst/>
              <a:gdLst/>
              <a:ahLst/>
              <a:cxnLst/>
              <a:rect l="l" t="t" r="r" b="b"/>
              <a:pathLst>
                <a:path w="4667250" h="5800725">
                  <a:moveTo>
                    <a:pt x="0" y="5800725"/>
                  </a:moveTo>
                  <a:lnTo>
                    <a:pt x="4667250" y="5800725"/>
                  </a:lnTo>
                  <a:lnTo>
                    <a:pt x="4667250" y="0"/>
                  </a:lnTo>
                  <a:lnTo>
                    <a:pt x="0" y="0"/>
                  </a:lnTo>
                  <a:lnTo>
                    <a:pt x="0" y="58007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" name="object 7"/>
          <p:cNvGrpSpPr/>
          <p:nvPr/>
        </p:nvGrpSpPr>
        <p:grpSpPr>
          <a:xfrm>
            <a:off x="6795230" y="353825"/>
            <a:ext cx="4034154" cy="3609975"/>
            <a:chOff x="5006975" y="903224"/>
            <a:chExt cx="4034154" cy="3609975"/>
          </a:xfrm>
        </p:grpSpPr>
        <p:pic>
          <p:nvPicPr>
            <p:cNvPr id="6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1800" y="908050"/>
              <a:ext cx="4024249" cy="3600450"/>
            </a:xfrm>
            <a:prstGeom prst="rect">
              <a:avLst/>
            </a:prstGeom>
          </p:spPr>
        </p:pic>
        <p:sp>
          <p:nvSpPr>
            <p:cNvPr id="7" name="object 9"/>
            <p:cNvSpPr/>
            <p:nvPr/>
          </p:nvSpPr>
          <p:spPr>
            <a:xfrm>
              <a:off x="5006975" y="903224"/>
              <a:ext cx="4034154" cy="3609975"/>
            </a:xfrm>
            <a:custGeom>
              <a:avLst/>
              <a:gdLst/>
              <a:ahLst/>
              <a:cxnLst/>
              <a:rect l="l" t="t" r="r" b="b"/>
              <a:pathLst>
                <a:path w="4034154" h="3609975">
                  <a:moveTo>
                    <a:pt x="0" y="3609975"/>
                  </a:moveTo>
                  <a:lnTo>
                    <a:pt x="4033774" y="3609975"/>
                  </a:lnTo>
                  <a:lnTo>
                    <a:pt x="4033774" y="0"/>
                  </a:lnTo>
                  <a:lnTo>
                    <a:pt x="0" y="0"/>
                  </a:lnTo>
                  <a:lnTo>
                    <a:pt x="0" y="36099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6795230" y="419640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CP-cuticle proper</a:t>
            </a:r>
          </a:p>
          <a:p>
            <a:r>
              <a:rPr lang="en-US" dirty="0" smtClean="0"/>
              <a:t>ECL-external </a:t>
            </a:r>
            <a:r>
              <a:rPr lang="en-US" dirty="0" err="1" smtClean="0"/>
              <a:t>cuticular</a:t>
            </a:r>
            <a:r>
              <a:rPr lang="en-US" dirty="0" smtClean="0"/>
              <a:t> layer</a:t>
            </a:r>
          </a:p>
          <a:p>
            <a:r>
              <a:rPr lang="en-US" dirty="0" smtClean="0"/>
              <a:t>  ICL-internal </a:t>
            </a:r>
            <a:r>
              <a:rPr lang="en-US" dirty="0" err="1" smtClean="0"/>
              <a:t>cuticular</a:t>
            </a:r>
            <a:r>
              <a:rPr lang="en-US" dirty="0" smtClean="0"/>
              <a:t> layer  </a:t>
            </a:r>
          </a:p>
          <a:p>
            <a:r>
              <a:rPr lang="en-US" dirty="0" smtClean="0"/>
              <a:t>CW-cell wall</a:t>
            </a:r>
          </a:p>
          <a:p>
            <a:r>
              <a:rPr lang="en-US" dirty="0" smtClean="0"/>
              <a:t>CY-cytoplasm</a:t>
            </a:r>
          </a:p>
          <a:p>
            <a:r>
              <a:rPr lang="en-US" dirty="0" smtClean="0"/>
              <a:t>V-vacuole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738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276" y="763238"/>
            <a:ext cx="8553447" cy="533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8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986" y="740194"/>
            <a:ext cx="8622027" cy="537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86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3438" y="293781"/>
            <a:ext cx="84963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773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297</Words>
  <Application>Microsoft Office PowerPoint</Application>
  <PresentationFormat>Widescreen</PresentationFormat>
  <Paragraphs>43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Wingdings 3</vt:lpstr>
      <vt:lpstr>Facet</vt:lpstr>
      <vt:lpstr>1_Facet</vt:lpstr>
      <vt:lpstr>Organization of harvesting storage and paching blueberries and rasberry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Division of fruits and vegetables based on their sensitivity to lowpositive temperatures</vt:lpstr>
      <vt:lpstr>PowerPoint Presentation</vt:lpstr>
      <vt:lpstr>Harvest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Aleksandar</dc:creator>
  <cp:lastModifiedBy>Aleksandar</cp:lastModifiedBy>
  <cp:revision>8</cp:revision>
  <dcterms:created xsi:type="dcterms:W3CDTF">2023-02-11T20:52:22Z</dcterms:created>
  <dcterms:modified xsi:type="dcterms:W3CDTF">2023-02-13T14:27:34Z</dcterms:modified>
</cp:coreProperties>
</file>