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7" r:id="rId3"/>
    <p:sldId id="352" r:id="rId4"/>
    <p:sldId id="353" r:id="rId6"/>
    <p:sldId id="354" r:id="rId7"/>
    <p:sldId id="349" r:id="rId8"/>
    <p:sldId id="420" r:id="rId9"/>
    <p:sldId id="422" r:id="rId10"/>
    <p:sldId id="423" r:id="rId11"/>
    <p:sldId id="421" r:id="rId12"/>
    <p:sldId id="357" r:id="rId13"/>
    <p:sldId id="356" r:id="rId14"/>
    <p:sldId id="424" r:id="rId15"/>
    <p:sldId id="297" r:id="rId16"/>
    <p:sldId id="302" r:id="rId17"/>
    <p:sldId id="427" r:id="rId18"/>
    <p:sldId id="355" r:id="rId19"/>
    <p:sldId id="416" r:id="rId20"/>
    <p:sldId id="417" r:id="rId21"/>
    <p:sldId id="334" r:id="rId22"/>
    <p:sldId id="330" r:id="rId23"/>
    <p:sldId id="299" r:id="rId24"/>
    <p:sldId id="300" r:id="rId25"/>
    <p:sldId id="258" r:id="rId26"/>
    <p:sldId id="263" r:id="rId27"/>
    <p:sldId id="264" r:id="rId28"/>
    <p:sldId id="265" r:id="rId29"/>
    <p:sldId id="259" r:id="rId30"/>
    <p:sldId id="260" r:id="rId31"/>
    <p:sldId id="262" r:id="rId32"/>
    <p:sldId id="274" r:id="rId33"/>
    <p:sldId id="358" r:id="rId34"/>
    <p:sldId id="275" r:id="rId35"/>
    <p:sldId id="276" r:id="rId36"/>
    <p:sldId id="277" r:id="rId37"/>
    <p:sldId id="278" r:id="rId38"/>
    <p:sldId id="279" r:id="rId39"/>
    <p:sldId id="280" r:id="rId40"/>
    <p:sldId id="266" r:id="rId41"/>
    <p:sldId id="270" r:id="rId42"/>
    <p:sldId id="273" r:id="rId43"/>
    <p:sldId id="271" r:id="rId44"/>
    <p:sldId id="272" r:id="rId45"/>
    <p:sldId id="419" r:id="rId46"/>
    <p:sldId id="282" r:id="rId47"/>
    <p:sldId id="269" r:id="rId48"/>
    <p:sldId id="281" r:id="rId49"/>
    <p:sldId id="430" r:id="rId50"/>
    <p:sldId id="431" r:id="rId51"/>
    <p:sldId id="432" r:id="rId52"/>
    <p:sldId id="433" r:id="rId53"/>
    <p:sldId id="426" r:id="rId54"/>
    <p:sldId id="268" r:id="rId55"/>
    <p:sldId id="283" r:id="rId56"/>
    <p:sldId id="284" r:id="rId57"/>
    <p:sldId id="285" r:id="rId58"/>
    <p:sldId id="286" r:id="rId59"/>
    <p:sldId id="287" r:id="rId60"/>
    <p:sldId id="288" r:id="rId61"/>
    <p:sldId id="289" r:id="rId62"/>
    <p:sldId id="312" r:id="rId63"/>
    <p:sldId id="290" r:id="rId64"/>
    <p:sldId id="301" r:id="rId65"/>
    <p:sldId id="267" r:id="rId66"/>
    <p:sldId id="291" r:id="rId67"/>
    <p:sldId id="292" r:id="rId68"/>
    <p:sldId id="293" r:id="rId69"/>
    <p:sldId id="294" r:id="rId70"/>
    <p:sldId id="295" r:id="rId71"/>
    <p:sldId id="303" r:id="rId72"/>
    <p:sldId id="331" r:id="rId73"/>
    <p:sldId id="332" r:id="rId74"/>
    <p:sldId id="333" r:id="rId75"/>
    <p:sldId id="335" r:id="rId76"/>
    <p:sldId id="336" r:id="rId77"/>
    <p:sldId id="298" r:id="rId78"/>
    <p:sldId id="350" r:id="rId79"/>
    <p:sldId id="329" r:id="rId80"/>
    <p:sldId id="328" r:id="rId8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4" Type="http://schemas.openxmlformats.org/officeDocument/2006/relationships/tableStyles" Target="tableStyles.xml"/><Relationship Id="rId83" Type="http://schemas.openxmlformats.org/officeDocument/2006/relationships/viewProps" Target="viewProps.xml"/><Relationship Id="rId82" Type="http://schemas.openxmlformats.org/officeDocument/2006/relationships/presProps" Target="presProps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notesMaster" Target="notesMasters/notesMaster1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170" name="Text Box 23552"/>
          <p:cNvSpPr txBox="1"/>
          <p:nvPr/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lvl="0" indent="0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7171" name="Text Placeholder 23553"/>
          <p:cNvSpPr txBox="1">
            <a:spLocks noGrp="1"/>
          </p:cNvSpPr>
          <p:nvPr>
            <p:ph type="body"/>
          </p:nvPr>
        </p:nvSpPr>
        <p:spPr>
          <a:xfrm>
            <a:off x="755650" y="5078413"/>
            <a:ext cx="6043613" cy="4806950"/>
          </a:xfrm>
        </p:spPr>
        <p:txBody>
          <a:bodyPr wrap="none" lIns="0" tIns="0" rIns="0" bIns="0" anchor="ctr"/>
          <a:p>
            <a:pPr lvl="0" indent="0"/>
            <a:endParaRPr lang="en-US"/>
          </a:p>
        </p:txBody>
      </p:sp>
      <p:sp>
        <p:nvSpPr>
          <p:cNvPr id="7172" name="Slide Number Placeholder 1"/>
          <p:cNvSpPr/>
          <p:nvPr>
            <p:ph type="sldNum" sz="quarter"/>
          </p:nvPr>
        </p:nvSpPr>
        <p:spPr>
          <a:xfrm>
            <a:off x="4278313" y="10155238"/>
            <a:ext cx="3275012" cy="52863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b"/>
          <a:p>
            <a:pPr lvl="0" indent="0" algn="r" defTabSz="0">
              <a:lnSpc>
                <a:spcPct val="9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GB" altLang="en-US" sz="1400">
                <a:solidFill>
                  <a:srgbClr val="000000"/>
                </a:solidFill>
                <a:latin typeface="Times New Roman" panose="02020603050405020304" pitchFamily="16" charset="0"/>
              </a:rPr>
            </a:fld>
            <a:endParaRPr lang="en-GB" altLang="en-US" sz="1400">
              <a:solidFill>
                <a:srgbClr val="000000"/>
              </a:solidFill>
              <a:latin typeface="Times New Roman" panose="02020603050405020304" pitchFamily="16" charset="0"/>
              <a:ea typeface="Lucida Sans Unicode" panose="020B060203050402020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5362" name="Text Box 26624"/>
          <p:cNvSpPr txBox="1"/>
          <p:nvPr/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lvl="0" indent="0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5363" name="Text Placeholder 26625"/>
          <p:cNvSpPr txBox="1">
            <a:spLocks noGrp="1"/>
          </p:cNvSpPr>
          <p:nvPr>
            <p:ph type="body"/>
          </p:nvPr>
        </p:nvSpPr>
        <p:spPr>
          <a:xfrm>
            <a:off x="755650" y="5078413"/>
            <a:ext cx="6043613" cy="4806950"/>
          </a:xfrm>
        </p:spPr>
        <p:txBody>
          <a:bodyPr wrap="none" lIns="0" tIns="0" rIns="0" bIns="0" anchor="ctr"/>
          <a:p>
            <a:pPr lvl="0" indent="0"/>
            <a:endParaRPr lang="en-US"/>
          </a:p>
        </p:txBody>
      </p:sp>
      <p:sp>
        <p:nvSpPr>
          <p:cNvPr id="15364" name="Slide Number Placeholder 1"/>
          <p:cNvSpPr/>
          <p:nvPr>
            <p:ph type="sldNum" sz="quarter"/>
          </p:nvPr>
        </p:nvSpPr>
        <p:spPr>
          <a:xfrm>
            <a:off x="4278313" y="10155238"/>
            <a:ext cx="3275012" cy="52863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b"/>
          <a:p>
            <a:pPr lvl="0" indent="0" algn="r" defTabSz="0">
              <a:lnSpc>
                <a:spcPct val="9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GB" altLang="en-US" sz="1400">
                <a:solidFill>
                  <a:srgbClr val="000000"/>
                </a:solidFill>
                <a:latin typeface="Times New Roman" panose="02020603050405020304" pitchFamily="16" charset="0"/>
              </a:rPr>
            </a:fld>
            <a:endParaRPr lang="en-GB" altLang="en-US" sz="1400">
              <a:solidFill>
                <a:srgbClr val="000000"/>
              </a:solidFill>
              <a:latin typeface="Times New Roman" panose="02020603050405020304" pitchFamily="16" charset="0"/>
              <a:ea typeface="Lucida Sans Unicode" panose="020B060203050402020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1266" name="Slide Image Placeholder 25600"/>
          <p:cNvSpPr txBox="1">
            <a:spLocks noGrp="1"/>
          </p:cNvSpPr>
          <p:nvPr>
            <p:ph type="sldImg"/>
          </p:nvPr>
        </p:nvSpPr>
        <p:spPr>
          <a:xfrm>
            <a:off x="-11798300" y="-11796712"/>
            <a:ext cx="11795125" cy="12606337"/>
          </a:xfrm>
          <a:solidFill>
            <a:srgbClr val="FFFFFF"/>
          </a:solidFill>
          <a:ln>
            <a:solidFill>
              <a:srgbClr val="000000"/>
            </a:solidFill>
            <a:miter/>
          </a:ln>
        </p:spPr>
      </p:sp>
      <p:sp>
        <p:nvSpPr>
          <p:cNvPr id="11267" name="Text Placeholder 25601"/>
          <p:cNvSpPr txBox="1">
            <a:spLocks noGrp="1"/>
          </p:cNvSpPr>
          <p:nvPr>
            <p:ph type="body"/>
          </p:nvPr>
        </p:nvSpPr>
        <p:spPr>
          <a:xfrm>
            <a:off x="755650" y="5078413"/>
            <a:ext cx="6043613" cy="4806950"/>
          </a:xfrm>
        </p:spPr>
        <p:txBody>
          <a:bodyPr wrap="none" lIns="0" tIns="0" rIns="0" bIns="0" anchor="ctr"/>
          <a:p>
            <a:pPr lvl="0" indent="0"/>
            <a:endParaRPr lang="en-US"/>
          </a:p>
        </p:txBody>
      </p:sp>
      <p:sp>
        <p:nvSpPr>
          <p:cNvPr id="11268" name="Slide Number Placeholder 1"/>
          <p:cNvSpPr/>
          <p:nvPr>
            <p:ph type="sldNum" sz="quarter"/>
          </p:nvPr>
        </p:nvSpPr>
        <p:spPr>
          <a:xfrm>
            <a:off x="4278313" y="10155238"/>
            <a:ext cx="3275012" cy="52863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b"/>
          <a:p>
            <a:pPr lvl="0" indent="0" algn="r" defTabSz="0">
              <a:lnSpc>
                <a:spcPct val="9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GB" altLang="en-US" sz="1400">
                <a:solidFill>
                  <a:srgbClr val="000000"/>
                </a:solidFill>
                <a:latin typeface="Times New Roman" panose="02020603050405020304" pitchFamily="16" charset="0"/>
              </a:rPr>
            </a:fld>
            <a:endParaRPr lang="en-GB" altLang="en-US" sz="1400">
              <a:solidFill>
                <a:srgbClr val="000000"/>
              </a:solidFill>
              <a:latin typeface="Times New Roman" panose="02020603050405020304" pitchFamily="16" charset="0"/>
              <a:ea typeface="Lucida Sans Unicode" panose="020B060203050402020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9698" name="Slide Image Placeholder 33792"/>
          <p:cNvSpPr txBox="1">
            <a:spLocks noGrp="1"/>
          </p:cNvSpPr>
          <p:nvPr>
            <p:ph type="sldImg"/>
          </p:nvPr>
        </p:nvSpPr>
        <p:spPr>
          <a:xfrm>
            <a:off x="-11798300" y="-11796712"/>
            <a:ext cx="11795125" cy="12606337"/>
          </a:xfrm>
          <a:solidFill>
            <a:srgbClr val="FFFFFF"/>
          </a:solidFill>
          <a:ln>
            <a:solidFill>
              <a:srgbClr val="000000"/>
            </a:solidFill>
            <a:miter/>
          </a:ln>
        </p:spPr>
      </p:sp>
      <p:sp>
        <p:nvSpPr>
          <p:cNvPr id="29699" name="Text Placeholder 33793"/>
          <p:cNvSpPr txBox="1">
            <a:spLocks noGrp="1"/>
          </p:cNvSpPr>
          <p:nvPr>
            <p:ph type="body"/>
          </p:nvPr>
        </p:nvSpPr>
        <p:spPr>
          <a:xfrm>
            <a:off x="755650" y="5078413"/>
            <a:ext cx="6043613" cy="4806950"/>
          </a:xfrm>
        </p:spPr>
        <p:txBody>
          <a:bodyPr wrap="none" lIns="0" tIns="0" rIns="0" bIns="0" anchor="ctr"/>
          <a:p>
            <a:pPr lvl="0" indent="0"/>
            <a:endParaRPr lang="en-US"/>
          </a:p>
        </p:txBody>
      </p:sp>
      <p:sp>
        <p:nvSpPr>
          <p:cNvPr id="29700" name="Slide Number Placeholder 1"/>
          <p:cNvSpPr/>
          <p:nvPr>
            <p:ph type="sldNum" sz="quarter"/>
          </p:nvPr>
        </p:nvSpPr>
        <p:spPr>
          <a:xfrm>
            <a:off x="4278313" y="10155238"/>
            <a:ext cx="3275012" cy="52863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b"/>
          <a:p>
            <a:pPr lvl="0" indent="0" algn="r" defTabSz="0">
              <a:lnSpc>
                <a:spcPct val="9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GB" altLang="en-US" sz="1400">
                <a:solidFill>
                  <a:srgbClr val="000000"/>
                </a:solidFill>
                <a:latin typeface="Times New Roman" panose="02020603050405020304" pitchFamily="16" charset="0"/>
              </a:rPr>
            </a:fld>
            <a:endParaRPr lang="en-GB" altLang="en-US" sz="1400">
              <a:solidFill>
                <a:srgbClr val="000000"/>
              </a:solidFill>
              <a:latin typeface="Times New Roman" panose="02020603050405020304" pitchFamily="16" charset="0"/>
              <a:ea typeface="Lucida Sans Unicode" panose="020B060203050402020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1196975"/>
            <a:ext cx="10943167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/>
              <a:t>Click to edit Master title style</a:t>
            </a:r>
            <a:endParaRPr lang="en-US" altLang="zh-CN" noProof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2422525"/>
            <a:ext cx="10949517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/>
              <a:t>Click to edit Master subtitle style</a:t>
            </a:r>
            <a:endParaRPr lang="en-US" altLang="zh-CN" noProof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5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0.png"/><Relationship Id="rId1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5.jpeg"/><Relationship Id="rId1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9.png"/><Relationship Id="rId1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1.png"/><Relationship Id="rId1" Type="http://schemas.openxmlformats.org/officeDocument/2006/relationships/image" Target="../media/image7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3.jpeg"/><Relationship Id="rId1" Type="http://schemas.openxmlformats.org/officeDocument/2006/relationships/image" Target="../media/image72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4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6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image" Target="../media/image78.jpeg"/></Relationships>
</file>

<file path=ppt/slides/_rels/slide6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image" Target="../media/image81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4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5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6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7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8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9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0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1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99527" y="4230040"/>
            <a:ext cx="8689976" cy="2509213"/>
          </a:xfrm>
        </p:spPr>
        <p:txBody>
          <a:bodyPr>
            <a:normAutofit/>
          </a:bodyPr>
          <a:lstStyle/>
          <a:p>
            <a:r>
              <a:rPr lang="it-IT" sz="6000" b="1" dirty="0">
                <a:solidFill>
                  <a:srgbClr val="002060"/>
                </a:solidFill>
              </a:rPr>
              <a:t>КЛУБНИКА </a:t>
            </a:r>
            <a:endParaRPr lang="ru-RU" sz="6000" b="1" dirty="0">
              <a:solidFill>
                <a:srgbClr val="00206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620837" y="715010"/>
            <a:ext cx="8689976" cy="1371599"/>
          </a:xfrm>
        </p:spPr>
        <p:txBody>
          <a:bodyPr>
            <a:noAutofit/>
          </a:bodyPr>
          <a:lstStyle/>
          <a:p>
            <a:r>
              <a:rPr lang="it-IT" sz="6600" b="1" dirty="0">
                <a:solidFill>
                  <a:srgbClr val="FF0000"/>
                </a:solidFill>
              </a:rPr>
              <a:t>ГИДРОПОННОЕ ВЫРАЩИВАНИЕ</a:t>
            </a:r>
            <a:endParaRPr lang="it-IT" sz="6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229" y="929639"/>
            <a:ext cx="6858000" cy="51435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9879" y="857250"/>
            <a:ext cx="6858000" cy="5143500"/>
          </a:xfrm>
          <a:prstGeom prst="rect">
            <a:avLst/>
          </a:prstGeom>
        </p:spPr>
      </p:pic>
      <p:sp>
        <p:nvSpPr>
          <p:cNvPr id="8" name="Segnaposto testo 2"/>
          <p:cNvSpPr txBox="1"/>
          <p:nvPr/>
        </p:nvSpPr>
        <p:spPr>
          <a:xfrm>
            <a:off x="4819650" y="5618401"/>
            <a:ext cx="479552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it-IT" sz="8000" b="1" kern="0" dirty="0">
                <a:solidFill>
                  <a:srgbClr val="00B0F0"/>
                </a:solidFill>
              </a:rPr>
              <a:t>PETRA</a:t>
            </a:r>
            <a:endParaRPr lang="ru-RU" sz="8000" b="1" kern="0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-11987"/>
            <a:ext cx="5149433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325" y="-11987"/>
            <a:ext cx="5109882" cy="6858000"/>
          </a:xfrm>
          <a:prstGeom prst="rect">
            <a:avLst/>
          </a:prstGeom>
        </p:spPr>
      </p:pic>
      <p:sp>
        <p:nvSpPr>
          <p:cNvPr id="8" name="Segnaposto testo 2"/>
          <p:cNvSpPr txBox="1"/>
          <p:nvPr/>
        </p:nvSpPr>
        <p:spPr>
          <a:xfrm>
            <a:off x="838200" y="5614591"/>
            <a:ext cx="4795520" cy="12306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it-IT" altLang="ru-RU" sz="8000" b="1" kern="0" dirty="0">
                <a:solidFill>
                  <a:schemeClr val="accent1"/>
                </a:solidFill>
              </a:rPr>
              <a:t>BRINA</a:t>
            </a:r>
            <a:endParaRPr lang="it-IT" altLang="ru-RU" sz="8000" b="1" kern="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143000" y="-65405"/>
            <a:ext cx="2942590" cy="6923405"/>
          </a:xfrm>
          <a:prstGeom prst="rect">
            <a:avLst/>
          </a:prstGeom>
        </p:spPr>
      </p:pic>
      <p:pic>
        <p:nvPicPr>
          <p:cNvPr id="107" name="Content Placeholder 106"/>
          <p:cNvPicPr/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7600" y="1174750"/>
            <a:ext cx="5384800" cy="495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340" y="-46355"/>
            <a:ext cx="2979420" cy="6950710"/>
          </a:xfrm>
          <a:prstGeom prst="rect">
            <a:avLst/>
          </a:prstGeom>
        </p:spPr>
      </p:pic>
      <p:pic>
        <p:nvPicPr>
          <p:cNvPr id="108" name="Picture 107"/>
          <p:cNvPicPr/>
          <p:nvPr/>
        </p:nvPicPr>
        <p:blipFill>
          <a:blip r:embed="rId2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2375" y="618517"/>
            <a:ext cx="10364451" cy="1596177"/>
          </a:xfrm>
        </p:spPr>
        <p:txBody>
          <a:bodyPr/>
          <a:lstStyle/>
          <a:p>
            <a:endParaRPr lang="ru-RU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Langs het Voompad in Genderen staat de aardbeienkwekerij van Wouter de Ruiter. De oogst is in volle gang.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549" y="-27889"/>
            <a:ext cx="10321398" cy="688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0"/>
            <a:ext cx="4114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olo 1"/>
          <p:cNvSpPr txBox="1"/>
          <p:nvPr/>
        </p:nvSpPr>
        <p:spPr>
          <a:xfrm>
            <a:off x="-2341300" y="1066801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FF0000"/>
                </a:solidFill>
              </a:rPr>
              <a:t>Single </a:t>
            </a:r>
            <a:r>
              <a:rPr lang="it-IT" b="1" dirty="0" err="1">
                <a:solidFill>
                  <a:srgbClr val="FF0000"/>
                </a:solidFill>
              </a:rPr>
              <a:t>tunnels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table</a:t>
            </a:r>
            <a:r>
              <a:rPr lang="it-IT" b="1" dirty="0">
                <a:solidFill>
                  <a:srgbClr val="FF0000"/>
                </a:solidFill>
              </a:rPr>
              <a:t> top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867" y="84667"/>
            <a:ext cx="9034097" cy="6783389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rcRect l="987" t="188" r="-987" b="25754"/>
          <a:stretch>
            <a:fillRect/>
          </a:stretch>
        </p:blipFill>
        <p:spPr>
          <a:xfrm>
            <a:off x="-77470" y="-84455"/>
            <a:ext cx="12499340" cy="694309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5146040" cy="68573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430" y="635"/>
            <a:ext cx="9151620" cy="687006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rcRect l="-1753" t="13847" r="1753" b="19615"/>
          <a:stretch>
            <a:fillRect/>
          </a:stretch>
        </p:blipFill>
        <p:spPr>
          <a:xfrm>
            <a:off x="4558665" y="0"/>
            <a:ext cx="7744460" cy="686498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5" name="Picture 104"/>
          <p:cNvPicPr/>
          <p:nvPr/>
        </p:nvPicPr>
        <p:blipFill>
          <a:blip r:embed="rId1"/>
          <a:stretch>
            <a:fillRect/>
          </a:stretch>
        </p:blipFill>
        <p:spPr>
          <a:xfrm>
            <a:off x="1113155" y="0"/>
            <a:ext cx="11078845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02" name="Content Placeholder 101"/>
          <p:cNvPicPr/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09600" y="1174750"/>
            <a:ext cx="5384800" cy="495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2"/>
          <a:srcRect t="15748" b="10008"/>
          <a:stretch>
            <a:fillRect/>
          </a:stretch>
        </p:blipFill>
        <p:spPr>
          <a:xfrm>
            <a:off x="-162560" y="-43180"/>
            <a:ext cx="12541250" cy="69011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6" name="Text Box 5120"/>
          <p:cNvSpPr txBox="1"/>
          <p:nvPr/>
        </p:nvSpPr>
        <p:spPr>
          <a:xfrm>
            <a:off x="3548373" y="131054"/>
            <a:ext cx="8229024" cy="114492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43109" rIns="0" bIns="0" anchor="ctr"/>
          <a:p>
            <a:pPr algn="ctr" defTabSz="0" hangingPunct="0"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GB" altLang="en-US" sz="4900">
                <a:solidFill>
                  <a:srgbClr val="004586"/>
                </a:solidFill>
                <a:latin typeface="Arial" panose="020B0604020202020204" pitchFamily="34" charset="0"/>
              </a:rPr>
              <a:t>Франко Дзенти</a:t>
            </a:r>
            <a:endParaRPr lang="en-GB" altLang="en-US" sz="4900">
              <a:solidFill>
                <a:srgbClr val="004586"/>
              </a:solidFill>
              <a:latin typeface="Arial" panose="020B0604020202020204" pitchFamily="34" charset="0"/>
            </a:endParaRPr>
          </a:p>
        </p:txBody>
      </p:sp>
      <p:sp>
        <p:nvSpPr>
          <p:cNvPr id="6147" name="Text Box 5121"/>
          <p:cNvSpPr txBox="1"/>
          <p:nvPr/>
        </p:nvSpPr>
        <p:spPr>
          <a:xfrm>
            <a:off x="1980048" y="1604328"/>
            <a:ext cx="8229024" cy="4526396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hangingPunct="0"/>
            <a:endParaRPr lang="en-US" altLang="zh-CN" sz="1635">
              <a:latin typeface="Arial" panose="020B0604020202020204" pitchFamily="34" charset="0"/>
            </a:endParaRPr>
          </a:p>
        </p:txBody>
      </p:sp>
      <p:sp>
        <p:nvSpPr>
          <p:cNvPr id="6148" name="Text Box 5122"/>
          <p:cNvSpPr txBox="1"/>
          <p:nvPr/>
        </p:nvSpPr>
        <p:spPr>
          <a:xfrm>
            <a:off x="944880" y="1817370"/>
            <a:ext cx="6622415" cy="4810125"/>
          </a:xfrm>
          <a:prstGeom prst="rect">
            <a:avLst/>
          </a:prstGeom>
          <a:noFill/>
          <a:ln w="9525">
            <a:noFill/>
          </a:ln>
        </p:spPr>
        <p:txBody>
          <a:bodyPr wrap="square" lIns="81646" tIns="55192" rIns="81646" bIns="40823" anchor="t"/>
          <a:p>
            <a:pPr defTabSz="0" hangingPunct="0"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GB" altLang="en-US" sz="1635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0" hangingPunct="0"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GB" altLang="en-US" sz="1635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0" hangingPunct="0"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GB" altLang="en-US" sz="2540" b="1">
                <a:solidFill>
                  <a:srgbClr val="661900"/>
                </a:solidFill>
                <a:latin typeface="Arial" panose="020B0604020202020204" pitchFamily="34" charset="0"/>
              </a:rPr>
              <a:t>- Семейная традиция выращивания в фермерских хозяйствах</a:t>
            </a:r>
            <a:endParaRPr lang="en-GB" altLang="en-US" sz="2540" b="1">
              <a:solidFill>
                <a:srgbClr val="661900"/>
              </a:solidFill>
              <a:latin typeface="Arial" panose="020B0604020202020204" pitchFamily="34" charset="0"/>
            </a:endParaRPr>
          </a:p>
          <a:p>
            <a:pPr defTabSz="0" hangingPunct="0"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GB" altLang="en-US" sz="1815" b="1">
                <a:solidFill>
                  <a:srgbClr val="CC0066"/>
                </a:solidFill>
                <a:latin typeface="Arial" panose="020B0604020202020204" pitchFamily="34" charset="0"/>
              </a:rPr>
              <a:t>            </a:t>
            </a:r>
            <a:r>
              <a:rPr lang="en-GB" altLang="en-US" sz="1450" b="1">
                <a:solidFill>
                  <a:srgbClr val="CC0066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450" b="1">
                <a:solidFill>
                  <a:srgbClr val="996633"/>
                </a:solidFill>
                <a:latin typeface="Arial" panose="020B0604020202020204" pitchFamily="34" charset="0"/>
              </a:rPr>
              <a:t>выращивали клубнику только на земле </a:t>
            </a:r>
            <a:endParaRPr lang="en-GB" altLang="en-US" sz="1450" b="1">
              <a:solidFill>
                <a:srgbClr val="996633"/>
              </a:solidFill>
              <a:latin typeface="Arial" panose="020B0604020202020204" pitchFamily="34" charset="0"/>
            </a:endParaRPr>
          </a:p>
          <a:p>
            <a:pPr defTabSz="0" hangingPunct="0"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GB" altLang="en-US" sz="1450" b="1">
                <a:solidFill>
                  <a:srgbClr val="996633"/>
                </a:solidFill>
                <a:latin typeface="Arial" panose="020B0604020202020204" pitchFamily="34" charset="0"/>
              </a:rPr>
              <a:t>            Сорт Горелла, Белруби, Конфеттура Ред Гаунт</a:t>
            </a:r>
            <a:endParaRPr lang="en-GB" altLang="en-US" sz="1450" b="1">
              <a:solidFill>
                <a:srgbClr val="996633"/>
              </a:solidFill>
              <a:latin typeface="Arial" panose="020B0604020202020204" pitchFamily="34" charset="0"/>
            </a:endParaRPr>
          </a:p>
          <a:p>
            <a:pPr defTabSz="0" hangingPunct="0"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GB" altLang="en-US" sz="2540" b="1">
              <a:solidFill>
                <a:srgbClr val="CC0066"/>
              </a:solidFill>
              <a:latin typeface="Arial" panose="020B0604020202020204" pitchFamily="34" charset="0"/>
            </a:endParaRPr>
          </a:p>
          <a:p>
            <a:pPr defTabSz="0" hangingPunct="0"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GB" altLang="en-US" sz="2540" b="1">
                <a:solidFill>
                  <a:srgbClr val="CC0066"/>
                </a:solidFill>
                <a:latin typeface="Arial" panose="020B0604020202020204" pitchFamily="34" charset="0"/>
              </a:rPr>
              <a:t>- С 1990 года по 2006, агрономом в крупном фирмерском кооперативе </a:t>
            </a:r>
            <a:endParaRPr lang="en-GB" altLang="en-US" sz="2540" b="1">
              <a:solidFill>
                <a:srgbClr val="CC0066"/>
              </a:solidFill>
              <a:latin typeface="Arial" panose="020B0604020202020204" pitchFamily="34" charset="0"/>
            </a:endParaRPr>
          </a:p>
          <a:p>
            <a:pPr defTabSz="0" hangingPunct="0"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GB" altLang="en-US" sz="1450" b="1">
              <a:solidFill>
                <a:srgbClr val="993366"/>
              </a:solidFill>
              <a:latin typeface="Arial" panose="020B0604020202020204" pitchFamily="34" charset="0"/>
            </a:endParaRPr>
          </a:p>
          <a:p>
            <a:pPr defTabSz="0" hangingPunct="0"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GB" altLang="en-US" sz="1450" b="1">
                <a:solidFill>
                  <a:srgbClr val="993366"/>
                </a:solidFill>
                <a:latin typeface="Arial" panose="020B0604020202020204" pitchFamily="34" charset="0"/>
              </a:rPr>
              <a:t>Техника выращивания - защита и питание – питомник - генетические исследования - гидропоника</a:t>
            </a:r>
            <a:endParaRPr lang="en-GB" altLang="en-US" sz="1450" b="1">
              <a:solidFill>
                <a:srgbClr val="993366"/>
              </a:solidFill>
              <a:latin typeface="Arial" panose="020B0604020202020204" pitchFamily="34" charset="0"/>
            </a:endParaRPr>
          </a:p>
          <a:p>
            <a:pPr defTabSz="0" hangingPunct="0"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GB" altLang="en-US" sz="1450" b="1">
              <a:solidFill>
                <a:srgbClr val="993366"/>
              </a:solidFill>
              <a:latin typeface="Arial" panose="020B0604020202020204" pitchFamily="34" charset="0"/>
            </a:endParaRPr>
          </a:p>
          <a:p>
            <a:pPr defTabSz="0" hangingPunct="0"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GB" altLang="en-US" sz="2540" b="1">
                <a:solidFill>
                  <a:srgbClr val="006600"/>
                </a:solidFill>
                <a:latin typeface="Arial" panose="020B0604020202020204" pitchFamily="34" charset="0"/>
              </a:rPr>
              <a:t>- С 2006 консультант по выращиванию клубники в Украине, России, Болгарии</a:t>
            </a:r>
            <a:r>
              <a:rPr lang="it-IT" altLang="en-GB" sz="2540" b="1">
                <a:solidFill>
                  <a:srgbClr val="006600"/>
                </a:solidFill>
                <a:latin typeface="Arial" panose="020B0604020202020204" pitchFamily="34" charset="0"/>
              </a:rPr>
              <a:t>, </a:t>
            </a:r>
            <a:r>
              <a:rPr lang="ru-RU" altLang="en-GB" sz="2540" b="1">
                <a:solidFill>
                  <a:srgbClr val="006600"/>
                </a:solidFill>
                <a:latin typeface="Arial" panose="020B0604020202020204" pitchFamily="34" charset="0"/>
              </a:rPr>
              <a:t>Китаи ...... где то что </a:t>
            </a:r>
            <a:endParaRPr lang="ru-RU" altLang="en-GB" sz="2540" b="1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pic>
        <p:nvPicPr>
          <p:cNvPr id="6149" name="Picture 51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3520" y="14402"/>
            <a:ext cx="3200016" cy="20752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0" name="Picture 51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3938" y="1275974"/>
            <a:ext cx="2877422" cy="558202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1"/>
          <a:srcRect t="25525" b="21245"/>
          <a:stretch>
            <a:fillRect/>
          </a:stretch>
        </p:blipFill>
        <p:spPr>
          <a:xfrm>
            <a:off x="304165" y="-13970"/>
            <a:ext cx="11887835" cy="68865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6232665" y="2387600"/>
            <a:ext cx="5959335" cy="44704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0"/>
            <a:ext cx="6232665" cy="467544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382370" y="4675442"/>
            <a:ext cx="3796978" cy="1991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900" b="1" dirty="0">
                <a:solidFill>
                  <a:srgbClr val="FF0000"/>
                </a:solidFill>
              </a:rPr>
              <a:t>Solar </a:t>
            </a:r>
            <a:r>
              <a:rPr lang="it-IT" sz="4900" b="1" dirty="0" err="1">
                <a:solidFill>
                  <a:srgbClr val="FF0000"/>
                </a:solidFill>
              </a:rPr>
              <a:t>Chinese</a:t>
            </a:r>
            <a:r>
              <a:rPr lang="it-IT" sz="4900" b="1" dirty="0">
                <a:solidFill>
                  <a:srgbClr val="FF0000"/>
                </a:solidFill>
              </a:rPr>
              <a:t> </a:t>
            </a:r>
            <a:r>
              <a:rPr lang="it-IT" sz="4900" b="1" dirty="0" err="1">
                <a:solidFill>
                  <a:srgbClr val="FF0000"/>
                </a:solidFill>
              </a:rPr>
              <a:t>greenhouse</a:t>
            </a:r>
            <a:endParaRPr lang="it-IT" sz="4900" b="1" dirty="0">
              <a:solidFill>
                <a:srgbClr val="FF0000"/>
              </a:solidFill>
            </a:endParaRPr>
          </a:p>
          <a:p>
            <a:pPr algn="ctr"/>
            <a:endParaRPr lang="ru-RU" sz="254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604145" y="0"/>
            <a:ext cx="9190095" cy="689271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10820"/>
            <a:ext cx="10972800" cy="582613"/>
          </a:xfrm>
        </p:spPr>
        <p:txBody>
          <a:bodyPr/>
          <a:lstStyle/>
          <a:p>
            <a:pPr algn="ctr"/>
            <a:r>
              <a:rPr lang="it-IT" altLang="en-US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ЧТО ТАКОЕ ГИДРОПОНИКА</a:t>
            </a:r>
            <a:endParaRPr lang="it-IT" altLang="en-US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87425"/>
            <a:ext cx="10972800" cy="5662295"/>
          </a:xfrm>
        </p:spPr>
        <p:txBody>
          <a:bodyPr/>
          <a:lstStyle/>
          <a:p>
            <a:pPr marL="0" indent="0" algn="ctr">
              <a:buNone/>
            </a:pPr>
            <a:r>
              <a:rPr lang="it-IT" altLang="en-US"/>
              <a:t>	</a:t>
            </a:r>
            <a:r>
              <a:rPr lang="it-IT" altLang="en-US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БУКВАЛЬНО ВЫРАЩИВАНИЕ В ВОДЕ</a:t>
            </a:r>
            <a:endParaRPr lang="it-IT" altLang="en-US"/>
          </a:p>
          <a:p>
            <a:pPr marL="457200" lvl="1" indent="0">
              <a:buNone/>
            </a:pPr>
            <a:r>
              <a:rPr lang="it-IT" altLang="en-US"/>
              <a:t>На самом деле беспочвенная клубника всегда выращивается на субстрате:</a:t>
            </a:r>
            <a:endParaRPr lang="it-IT" altLang="en-US"/>
          </a:p>
          <a:p>
            <a:pPr lvl="1"/>
            <a:r>
              <a:rPr lang="it-IT" altLang="en-US">
                <a:sym typeface="+mn-ea"/>
              </a:rPr>
              <a:t>неорганический или инертный субстрат (керамзит, пемза, вулканический лапилли, перлит, </a:t>
            </a:r>
            <a:r>
              <a:rPr lang="ru-RU" altLang="it-IT">
                <a:sym typeface="+mn-ea"/>
              </a:rPr>
              <a:t>Минерална вата</a:t>
            </a:r>
            <a:r>
              <a:rPr lang="it-IT" altLang="en-US">
                <a:sym typeface="+mn-ea"/>
              </a:rPr>
              <a:t>),</a:t>
            </a:r>
            <a:endParaRPr lang="it-IT" altLang="en-US">
              <a:sym typeface="+mn-ea"/>
            </a:endParaRPr>
          </a:p>
          <a:p>
            <a:pPr lvl="1"/>
            <a:r>
              <a:rPr lang="it-IT" altLang="en-US"/>
              <a:t>органический субстрат (торф, кокос, солома, ),</a:t>
            </a:r>
            <a:endParaRPr lang="it-IT" altLang="en-US"/>
          </a:p>
          <a:p>
            <a:pPr marL="457200" lvl="1" indent="0">
              <a:buNone/>
            </a:pPr>
            <a:endParaRPr lang="it-IT" altLang="en-US"/>
          </a:p>
          <a:p>
            <a:pPr marL="457200" lvl="1" indent="0">
              <a:buNone/>
            </a:pPr>
            <a:r>
              <a:rPr lang="it-IT" altLang="en-US"/>
              <a:t>(Nutrient Film Technique NFT), плавающая система, аэропоника: </a:t>
            </a:r>
            <a:endParaRPr lang="it-IT" altLang="en-US"/>
          </a:p>
          <a:p>
            <a:pPr marL="457200" lvl="1" indent="0">
              <a:buNone/>
            </a:pPr>
            <a:r>
              <a:rPr lang="it-IT" altLang="en-US"/>
              <a:t>речь идет о </a:t>
            </a:r>
            <a:r>
              <a:rPr lang="it-IT" altLang="en-US" b="1">
                <a:solidFill>
                  <a:srgbClr val="FF0000"/>
                </a:solidFill>
              </a:rPr>
              <a:t>настоящей гидропонике</a:t>
            </a:r>
            <a:r>
              <a:rPr lang="it-IT" altLang="en-US"/>
              <a:t>.</a:t>
            </a:r>
            <a:endParaRPr lang="it-IT" altLang="en-US"/>
          </a:p>
          <a:p>
            <a:pPr marL="457200" lvl="1" indent="0" algn="ctr">
              <a:buNone/>
            </a:pPr>
            <a:r>
              <a:rPr lang="it-IT" altLang="en-US"/>
              <a:t> </a:t>
            </a:r>
            <a:r>
              <a:rPr lang="it-IT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НЕТ КЛУБНИКИ</a:t>
            </a:r>
            <a:r>
              <a:rPr lang="ru-RU" altLang="it-IT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(толко </a:t>
            </a:r>
            <a:r>
              <a:rPr lang="it-IT" altLang="it-IT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NGS)</a:t>
            </a:r>
            <a:endParaRPr lang="it-IT" altLang="it-IT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Content Placeholder 99"/>
          <p:cNvPicPr>
            <a:picLocks noGrp="1" noChangeAspect="1"/>
          </p:cNvPicPr>
          <p:nvPr>
            <p:ph sz="half" idx="1"/>
          </p:nvPr>
        </p:nvPicPr>
        <p:blipFill>
          <a:blip r:embed="rId1"/>
          <a:srcRect l="12462" r="10270"/>
          <a:stretch>
            <a:fillRect/>
          </a:stretch>
        </p:blipFill>
        <p:spPr>
          <a:xfrm>
            <a:off x="0" y="0"/>
            <a:ext cx="5384800" cy="3584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31005" y="1210310"/>
            <a:ext cx="7960995" cy="582930"/>
          </a:xfrm>
        </p:spPr>
        <p:txBody>
          <a:bodyPr/>
          <a:lstStyle/>
          <a:p>
            <a:pPr algn="ctr"/>
            <a:r>
              <a:rPr lang="it-IT" altLang="en-US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АЭРОПОНИКА</a:t>
            </a:r>
            <a:endParaRPr lang="it-IT" altLang="en-US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</a:endParaRPr>
          </a:p>
        </p:txBody>
      </p:sp>
      <p:pic>
        <p:nvPicPr>
          <p:cNvPr id="101" name="Content Placeholder 100"/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65875" y="2823210"/>
            <a:ext cx="5826125" cy="40347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Picture 101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3584575"/>
            <a:ext cx="6365875" cy="32740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lstStyle/>
          <a:p>
            <a:r>
              <a:rPr lang="it-IT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SACCO COLTURA</a:t>
            </a:r>
            <a:endParaRPr lang="it-IT" altLang="en-US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3" name="Content Placeholder 102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-29210" y="1430020"/>
            <a:ext cx="6642100" cy="44284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Content Placeholder 103"/>
          <p:cNvPicPr>
            <a:picLocks noGrp="1"/>
          </p:cNvPicPr>
          <p:nvPr>
            <p:ph sz="half" idx="2"/>
          </p:nvPr>
        </p:nvPicPr>
        <p:blipFill>
          <a:blip r:embed="rId2"/>
          <a:srcRect r="22017"/>
          <a:stretch>
            <a:fillRect/>
          </a:stretch>
        </p:blipFill>
        <p:spPr>
          <a:xfrm>
            <a:off x="6600825" y="280035"/>
            <a:ext cx="5591175" cy="65773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altLang="en-US" sz="6000" b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VASO</a:t>
            </a:r>
            <a:endParaRPr lang="it-IT" altLang="en-US" sz="6000" b="1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89865" y="1440815"/>
            <a:ext cx="5321300" cy="53213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38775" y="1462405"/>
            <a:ext cx="6753225" cy="49784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it-IT" sz="5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ПОЧЕМУ В СУВСТРАТЕ</a:t>
            </a:r>
            <a:endParaRPr lang="it-IT" altLang="en-US" sz="5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2795" y="483235"/>
            <a:ext cx="10972800" cy="5890895"/>
          </a:xfrm>
        </p:spPr>
        <p:txBody>
          <a:bodyPr/>
          <a:lstStyle/>
          <a:p>
            <a:pPr marL="0" indent="0">
              <a:buNone/>
            </a:pPr>
            <a:endParaRPr lang="it-IT" altLang="en-US" sz="4000" b="1"/>
          </a:p>
          <a:p>
            <a:pPr lvl="0"/>
            <a:r>
              <a:rPr lang="it-IT" altLang="en-US" b="1">
                <a:solidFill>
                  <a:srgbClr val="FF0000"/>
                </a:solidFill>
              </a:rPr>
              <a:t>более быстрый рост растений;</a:t>
            </a:r>
            <a:endParaRPr lang="it-IT" altLang="en-US"/>
          </a:p>
          <a:p>
            <a:pPr lvl="0"/>
            <a:r>
              <a:rPr lang="it-IT" altLang="en-US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независимость от типа почвы;</a:t>
            </a:r>
            <a:endParaRPr lang="it-IT" altLang="en-US"/>
          </a:p>
          <a:p>
            <a:pPr lvl="0"/>
            <a:r>
              <a:rPr lang="it-IT" altLang="en-US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климат-контроль и высокие технологии;</a:t>
            </a:r>
            <a:endParaRPr lang="it-IT" altLang="en-US" b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</a:endParaRPr>
          </a:p>
          <a:p>
            <a:pPr lvl="0"/>
            <a:r>
              <a:rPr lang="it-IT" altLang="en-US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лучшая защита от насекомых и болезней</a:t>
            </a:r>
            <a:endParaRPr lang="it-IT" altLang="en-US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  <a:p>
            <a:pPr lvl="0"/>
            <a:r>
              <a:rPr lang="it-IT" altLang="en-US" b="1">
                <a:solidFill>
                  <a:srgbClr val="FF0000"/>
                </a:solidFill>
              </a:rPr>
              <a:t>увеличение производства на квадратный метр</a:t>
            </a:r>
            <a:endParaRPr lang="it-IT" altLang="en-US" b="1">
              <a:solidFill>
                <a:srgbClr val="FF0000"/>
              </a:solidFill>
            </a:endParaRPr>
          </a:p>
          <a:p>
            <a:pPr lvl="0"/>
            <a:r>
              <a:rPr lang="it-IT" altLang="en-US" b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лучшее коммерческое качество</a:t>
            </a:r>
            <a:endParaRPr lang="it-IT" altLang="en-US" b="1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  <a:p>
            <a:pPr lvl="0"/>
            <a:r>
              <a:rPr lang="it-IT" altLang="en-US" b="1">
                <a:solidFill>
                  <a:srgbClr val="7030A0"/>
                </a:solidFill>
              </a:rPr>
              <a:t>внесезонное производство</a:t>
            </a:r>
            <a:endParaRPr lang="it-IT" altLang="en-US" b="1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it-IT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ОСНОВНОЙ ПРИНЦИП</a:t>
            </a:r>
            <a:endParaRPr lang="it-IT" altLang="en-US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altLang="en-US" sz="2400" b="1">
                <a:solidFill>
                  <a:srgbClr val="FFC000"/>
                </a:solidFill>
                <a:highlight>
                  <a:srgbClr val="00FFFF"/>
                </a:highlight>
              </a:rPr>
              <a:t>ОПТИМАЛЬНЫЕ УСЛОВИЯ ВЫРАЩИВАНИЯ </a:t>
            </a:r>
            <a:r>
              <a:rPr lang="ru-RU" altLang="it-IT" sz="2400" b="1">
                <a:solidFill>
                  <a:srgbClr val="FFC000"/>
                </a:solidFill>
                <a:highlight>
                  <a:srgbClr val="00FFFF"/>
                </a:highlight>
              </a:rPr>
              <a:t>ПОЛУЧИТЬ</a:t>
            </a:r>
            <a:endParaRPr lang="it-IT" altLang="en-US" sz="2400" b="1">
              <a:solidFill>
                <a:srgbClr val="7030A0"/>
              </a:solidFill>
            </a:endParaRPr>
          </a:p>
          <a:p>
            <a:endParaRPr lang="it-IT" altLang="en-US" sz="2400"/>
          </a:p>
          <a:p>
            <a:pPr lvl="1"/>
            <a:r>
              <a:rPr lang="ru-RU" altLang="it-IT" sz="2100" b="1">
                <a:highlight>
                  <a:srgbClr val="FF00FF"/>
                </a:highlight>
              </a:rPr>
              <a:t>КЛИМАТИЧИСКИ УСЛОВЯ</a:t>
            </a:r>
            <a:endParaRPr lang="it-IT" altLang="en-US" sz="2100" b="1">
              <a:highlight>
                <a:srgbClr val="FF00FF"/>
              </a:highlight>
            </a:endParaRPr>
          </a:p>
          <a:p>
            <a:pPr lvl="1"/>
            <a:endParaRPr lang="it-IT" altLang="en-US" sz="2100" b="1"/>
          </a:p>
          <a:p>
            <a:pPr lvl="1"/>
            <a:endParaRPr lang="it-IT" altLang="en-US" sz="2100" b="1"/>
          </a:p>
          <a:p>
            <a:pPr lvl="1"/>
            <a:r>
              <a:rPr lang="it-IT" altLang="en-US" sz="2100" b="1"/>
              <a:t>СУБСТРАТ</a:t>
            </a:r>
            <a:endParaRPr lang="it-IT" altLang="en-US" sz="2100" b="1"/>
          </a:p>
          <a:p>
            <a:pPr lvl="1"/>
            <a:endParaRPr lang="it-IT" altLang="en-US" sz="2100"/>
          </a:p>
          <a:p>
            <a:pPr lvl="1"/>
            <a:r>
              <a:rPr lang="it-IT" altLang="en-US" sz="2100" b="1">
                <a:solidFill>
                  <a:srgbClr val="00B0F0"/>
                </a:solidFill>
              </a:rPr>
              <a:t>С</a:t>
            </a:r>
            <a:r>
              <a:rPr lang="ru-RU" altLang="en-US" sz="2100" b="1">
                <a:solidFill>
                  <a:srgbClr val="00B0F0"/>
                </a:solidFill>
              </a:rPr>
              <a:t>ИСТЕМА</a:t>
            </a:r>
            <a:r>
              <a:rPr lang="it-IT" altLang="en-US" sz="2100" b="1">
                <a:solidFill>
                  <a:srgbClr val="00B0F0"/>
                </a:solidFill>
              </a:rPr>
              <a:t> ПОЛИВА</a:t>
            </a:r>
            <a:endParaRPr lang="it-IT" altLang="en-US" sz="2100" b="1">
              <a:solidFill>
                <a:srgbClr val="00B0F0"/>
              </a:solidFill>
            </a:endParaRPr>
          </a:p>
          <a:p>
            <a:pPr lvl="1"/>
            <a:endParaRPr lang="it-IT" altLang="en-US" sz="2100"/>
          </a:p>
          <a:p>
            <a:pPr lvl="1"/>
            <a:r>
              <a:rPr lang="it-IT" altLang="en-US" sz="21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УДОБРЕНИЕ</a:t>
            </a:r>
            <a:endParaRPr lang="it-IT" altLang="en-US" sz="2100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i="1">
                <a:solidFill>
                  <a:schemeClr val="accent6">
                    <a:lumMod val="75000"/>
                  </a:schemeClr>
                </a:solidFill>
                <a:sym typeface="+mn-ea"/>
              </a:rPr>
              <a:t>ИДЕАЛЬН</a:t>
            </a:r>
            <a:r>
              <a:rPr lang="ru-RU" sz="3200" b="1" i="1">
                <a:solidFill>
                  <a:schemeClr val="accent6">
                    <a:lumMod val="75000"/>
                  </a:schemeClr>
                </a:solidFill>
                <a:sym typeface="+mn-ea"/>
              </a:rPr>
              <a:t>ЫЙ</a:t>
            </a:r>
            <a:r>
              <a:rPr lang="en-US" sz="3200" b="1" i="1">
                <a:solidFill>
                  <a:schemeClr val="accent6">
                    <a:lumMod val="75000"/>
                  </a:schemeClr>
                </a:solidFill>
                <a:sym typeface="+mn-ea"/>
              </a:rPr>
              <a:t> </a:t>
            </a:r>
            <a:r>
              <a:rPr lang="ru-RU" sz="3200" b="1" i="1">
                <a:solidFill>
                  <a:schemeClr val="accent6">
                    <a:lumMod val="75000"/>
                  </a:schemeClr>
                </a:solidFill>
                <a:sym typeface="+mn-ea"/>
              </a:rPr>
              <a:t>СУБСТРАТ</a:t>
            </a:r>
            <a:r>
              <a:rPr lang="en-US" sz="3200" b="1" i="1">
                <a:solidFill>
                  <a:schemeClr val="accent6">
                    <a:lumMod val="75000"/>
                  </a:schemeClr>
                </a:solidFill>
                <a:sym typeface="+mn-ea"/>
              </a:rPr>
              <a:t>, ХАРАКТЕРИСТИКИ</a:t>
            </a:r>
            <a:endParaRPr lang="en-US" sz="3200" b="1" i="1">
              <a:solidFill>
                <a:schemeClr val="accent6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000"/>
          </a:p>
          <a:p>
            <a:pPr marL="0" indent="0">
              <a:buNone/>
            </a:pPr>
            <a:r>
              <a:rPr lang="en-US" sz="2000"/>
              <a:t>• </a:t>
            </a:r>
            <a:r>
              <a:rPr lang="it-IT" altLang="en-US" sz="2000"/>
              <a:t>  </a:t>
            </a:r>
            <a:r>
              <a:rPr sz="2400"/>
              <a:t>структура</a:t>
            </a:r>
            <a:r>
              <a:rPr lang="en-US" sz="2400"/>
              <a:t>,</a:t>
            </a:r>
            <a:endParaRPr lang="en-US" sz="2400"/>
          </a:p>
          <a:p>
            <a:r>
              <a:rPr lang="en-US" sz="2400"/>
              <a:t>водоудерживающая способность,</a:t>
            </a:r>
            <a:endParaRPr lang="en-US" sz="2400"/>
          </a:p>
          <a:p>
            <a:r>
              <a:rPr lang="en-US" sz="2400">
                <a:sym typeface="+mn-ea"/>
              </a:rPr>
              <a:t>способность</a:t>
            </a:r>
            <a:r>
              <a:rPr lang="ru-RU" altLang="en-US" sz="2400">
                <a:sym typeface="+mn-ea"/>
              </a:rPr>
              <a:t> удерживать элементы</a:t>
            </a:r>
            <a:endParaRPr lang="en-US" sz="2400">
              <a:sym typeface="+mn-ea"/>
            </a:endParaRPr>
          </a:p>
          <a:p>
            <a:r>
              <a:rPr sz="2400"/>
              <a:t>рН, (оптимально для клубники 5,5 -6,5)</a:t>
            </a:r>
            <a:endParaRPr sz="2400"/>
          </a:p>
          <a:p>
            <a:r>
              <a:rPr lang="en-US" sz="2400"/>
              <a:t>содержание питательных веществ и ЕС,</a:t>
            </a:r>
            <a:endParaRPr lang="en-US" sz="2400"/>
          </a:p>
          <a:p>
            <a:r>
              <a:rPr lang="en-US" sz="2400"/>
              <a:t>изолирующая способность,</a:t>
            </a:r>
            <a:endParaRPr lang="en-US" sz="2400"/>
          </a:p>
          <a:p>
            <a:r>
              <a:rPr lang="en-US" sz="2400">
                <a:sym typeface="+mn-ea"/>
              </a:rPr>
              <a:t>очищен от болезней</a:t>
            </a:r>
            <a:endParaRPr lang="en-US" sz="2400">
              <a:sym typeface="+mn-ea"/>
            </a:endParaRPr>
          </a:p>
          <a:p>
            <a:r>
              <a:rPr lang="en-US" sz="2400"/>
              <a:t>простота поиска и стоимость</a:t>
            </a:r>
            <a:endParaRPr lang="en-US"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Text Box 8192"/>
          <p:cNvSpPr txBox="1"/>
          <p:nvPr/>
        </p:nvSpPr>
        <p:spPr>
          <a:xfrm>
            <a:off x="1915241" y="-131053"/>
            <a:ext cx="8229024" cy="114492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48008" rIns="0" bIns="0" anchor="ctr"/>
          <a:p>
            <a:pPr algn="ctr" defTabSz="0" hangingPunct="0"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GB" altLang="en-US" sz="5445">
                <a:solidFill>
                  <a:srgbClr val="C5000B"/>
                </a:solidFill>
                <a:latin typeface="Arial" panose="020B0604020202020204" pitchFamily="34" charset="0"/>
              </a:rPr>
              <a:t>Кр</a:t>
            </a:r>
            <a:r>
              <a:rPr lang="ru-RU" altLang="en-GB" sz="5445">
                <a:solidFill>
                  <a:srgbClr val="C5000B"/>
                </a:solidFill>
                <a:latin typeface="Arial" panose="020B0604020202020204" pitchFamily="34" charset="0"/>
              </a:rPr>
              <a:t>ы</a:t>
            </a:r>
            <a:r>
              <a:rPr lang="en-GB" altLang="en-US" sz="5445">
                <a:solidFill>
                  <a:srgbClr val="C5000B"/>
                </a:solidFill>
                <a:latin typeface="Arial" panose="020B0604020202020204" pitchFamily="34" charset="0"/>
              </a:rPr>
              <a:t>м</a:t>
            </a:r>
            <a:endParaRPr lang="en-GB" altLang="en-US" sz="5445">
              <a:solidFill>
                <a:srgbClr val="C5000B"/>
              </a:solidFill>
              <a:latin typeface="Arial" panose="020B0604020202020204" pitchFamily="34" charset="0"/>
            </a:endParaRPr>
          </a:p>
        </p:txBody>
      </p:sp>
      <p:sp>
        <p:nvSpPr>
          <p:cNvPr id="14339" name="Text Box 8193"/>
          <p:cNvSpPr txBox="1"/>
          <p:nvPr/>
        </p:nvSpPr>
        <p:spPr>
          <a:xfrm>
            <a:off x="1981488" y="794963"/>
            <a:ext cx="8229024" cy="578940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5473" rIns="0" bIns="0" anchor="ctr"/>
          <a:p>
            <a:pPr algn="ctr" defTabSz="0" hangingPunct="0"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GB" altLang="en-US" sz="2905">
              <a:solidFill>
                <a:srgbClr val="314004"/>
              </a:solidFill>
              <a:latin typeface="Arial" panose="020B0604020202020204" pitchFamily="34" charset="0"/>
            </a:endParaRPr>
          </a:p>
          <a:p>
            <a:pPr algn="ctr" defTabSz="0" hangingPunct="0"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GB" altLang="en-US" sz="2905">
                <a:solidFill>
                  <a:srgbClr val="314004"/>
                </a:solidFill>
                <a:latin typeface="Arial" panose="020B0604020202020204" pitchFamily="34" charset="0"/>
              </a:rPr>
              <a:t>Проиекта клубники мала абъем</a:t>
            </a:r>
            <a:endParaRPr lang="en-GB" altLang="en-US" sz="2905">
              <a:solidFill>
                <a:srgbClr val="314004"/>
              </a:solidFill>
              <a:latin typeface="Arial" panose="020B0604020202020204" pitchFamily="34" charset="0"/>
            </a:endParaRPr>
          </a:p>
          <a:p>
            <a:pPr algn="ctr" defTabSz="0" hangingPunct="0"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GB" altLang="en-US" sz="2905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defTabSz="0" hangingPunct="0"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GB" altLang="en-US" sz="2905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defTabSz="0" hangingPunct="0"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GB" altLang="en-US" sz="2905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defTabSz="0" hangingPunct="0"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GB" altLang="en-US" sz="2905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defTabSz="0" hangingPunct="0"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GB" altLang="en-US" sz="2905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defTabSz="0" hangingPunct="0"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GB" altLang="en-US" sz="2905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defTabSz="0" hangingPunct="0"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GB" altLang="en-US" sz="2905">
                <a:solidFill>
                  <a:srgbClr val="000000"/>
                </a:solidFill>
                <a:latin typeface="Arial" panose="020B0604020202020204" pitchFamily="34" charset="0"/>
              </a:rPr>
              <a:t>КОНСУЛТАНТ ДЛЯ КРИМСКАЯ ФРУКТОВА КОМПАНИЯ</a:t>
            </a:r>
            <a:endParaRPr lang="en-GB" altLang="en-US" sz="2905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defTabSz="0" hangingPunct="0"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GB" altLang="en-US" sz="2905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defTabSz="0" hangingPunct="0"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GB" altLang="en-US" sz="2905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defTabSz="0" hangingPunct="0"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GB" altLang="en-US" sz="2905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defTabSz="0" hangingPunct="0"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GB" altLang="en-US" sz="2905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defTabSz="0" hangingPunct="0"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GB" altLang="en-US" sz="2905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340" name="Text Box 8194"/>
          <p:cNvSpPr txBox="1"/>
          <p:nvPr/>
        </p:nvSpPr>
        <p:spPr>
          <a:xfrm>
            <a:off x="1980048" y="1604328"/>
            <a:ext cx="6074558" cy="4666090"/>
          </a:xfrm>
          <a:prstGeom prst="rect">
            <a:avLst/>
          </a:prstGeom>
          <a:noFill/>
          <a:ln w="9525">
            <a:noFill/>
          </a:ln>
        </p:spPr>
        <p:txBody>
          <a:bodyPr wrap="square" lIns="81646" tIns="55192" rIns="81646" bIns="40823" anchor="t"/>
          <a:p>
            <a:pPr defTabSz="0" hangingPunct="0"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GB" altLang="en-US" sz="1635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0" hangingPunct="0"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GB" altLang="en-US" sz="1635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0" hangingPunct="0"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GB" altLang="en-US" sz="1635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4341" name="Picture 819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71344" y="1448792"/>
            <a:ext cx="3233140" cy="21299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Picture 819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520" y="1371024"/>
            <a:ext cx="3004155" cy="21559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4" name="Text Box 8198"/>
          <p:cNvSpPr txBox="1"/>
          <p:nvPr/>
        </p:nvSpPr>
        <p:spPr>
          <a:xfrm>
            <a:off x="1980011" y="4795366"/>
            <a:ext cx="8229024" cy="2155906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32005" rIns="0" bIns="0" anchor="ctr"/>
          <a:p>
            <a:pPr defTabSz="0" hangingPunct="0"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GB" altLang="en-US" sz="3630">
                <a:solidFill>
                  <a:srgbClr val="C5000B"/>
                </a:solidFill>
                <a:latin typeface="Arial" panose="020B0604020202020204" pitchFamily="34" charset="0"/>
              </a:rPr>
              <a:t>Юри Емилянович</a:t>
            </a:r>
            <a:endParaRPr lang="en-GB" altLang="en-US" sz="3630">
              <a:solidFill>
                <a:srgbClr val="C5000B"/>
              </a:solidFill>
              <a:latin typeface="Arial" panose="020B0604020202020204" pitchFamily="34" charset="0"/>
            </a:endParaRPr>
          </a:p>
          <a:p>
            <a:pPr defTabSz="0" hangingPunct="0"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GB" altLang="en-US" sz="1815">
                <a:solidFill>
                  <a:srgbClr val="993366"/>
                </a:solidFill>
                <a:latin typeface="Arial" panose="020B0604020202020204" pitchFamily="34" charset="0"/>
              </a:rPr>
              <a:t>хорошие результаты</a:t>
            </a:r>
            <a:br>
              <a:rPr lang="en-GB" altLang="en-US" sz="1815">
                <a:solidFill>
                  <a:srgbClr val="993366"/>
                </a:solidFill>
                <a:latin typeface="Arial" panose="020B0604020202020204" pitchFamily="34" charset="0"/>
              </a:rPr>
            </a:br>
            <a:r>
              <a:rPr lang="en-GB" altLang="en-US" sz="1815">
                <a:solidFill>
                  <a:srgbClr val="993366"/>
                </a:solidFill>
                <a:latin typeface="Arial" panose="020B0604020202020204" pitchFamily="34" charset="0"/>
              </a:rPr>
              <a:t>урожаи около 7 кг/м2</a:t>
            </a:r>
            <a:endParaRPr lang="en-GB" altLang="en-US" sz="1815">
              <a:solidFill>
                <a:srgbClr val="993366"/>
              </a:solidFill>
              <a:latin typeface="Arial" panose="020B0604020202020204" pitchFamily="34" charset="0"/>
            </a:endParaRPr>
          </a:p>
          <a:p>
            <a:pPr defTabSz="0" hangingPunct="0"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GB" altLang="en-US" sz="1815">
                <a:solidFill>
                  <a:srgbClr val="993366"/>
                </a:solidFill>
                <a:latin typeface="Arial" panose="020B0604020202020204" pitchFamily="34" charset="0"/>
              </a:rPr>
              <a:t>Техника выращивания Веронезе</a:t>
            </a:r>
            <a:endParaRPr lang="en-GB" altLang="en-US" sz="1815">
              <a:solidFill>
                <a:srgbClr val="993366"/>
              </a:solidFill>
              <a:latin typeface="Arial" panose="020B0604020202020204" pitchFamily="34" charset="0"/>
            </a:endParaRPr>
          </a:p>
          <a:p>
            <a:pPr defTabSz="0" hangingPunct="0"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GB" altLang="en-US" sz="1815">
              <a:solidFill>
                <a:srgbClr val="C5000B"/>
              </a:solidFill>
              <a:latin typeface="Arial" panose="020B0604020202020204" pitchFamily="34" charset="0"/>
            </a:endParaRPr>
          </a:p>
          <a:p>
            <a:pPr defTabSz="0" hangingPunct="0"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GB" altLang="en-US" sz="1815">
                <a:solidFill>
                  <a:srgbClr val="C5000B"/>
                </a:solidFill>
                <a:latin typeface="Arial" panose="020B0604020202020204" pitchFamily="34" charset="0"/>
              </a:rPr>
              <a:t>старые стеклянные теплицы с трудно контролируемой температурои и влажностью</a:t>
            </a:r>
            <a:endParaRPr lang="en-GB" altLang="en-US" sz="1815">
              <a:solidFill>
                <a:srgbClr val="C5000B"/>
              </a:solidFill>
              <a:latin typeface="Arial" panose="020B0604020202020204" pitchFamily="34" charset="0"/>
            </a:endParaRPr>
          </a:p>
          <a:p>
            <a:pPr defTabSz="0" hangingPunct="0"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GB" altLang="en-US" sz="1815">
              <a:solidFill>
                <a:srgbClr val="C5000B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it-IT" b="1">
                <a:solidFill>
                  <a:srgbClr val="00B050"/>
                </a:solidFill>
              </a:rPr>
              <a:t>СТРУКТУРА</a:t>
            </a:r>
            <a:endParaRPr lang="ru-RU" altLang="it-IT" b="1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/>
              <a:t> </a:t>
            </a:r>
            <a:r>
              <a:rPr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Хорошая пористость</a:t>
            </a:r>
            <a:r>
              <a:rPr lang="en-US"/>
              <a:t> </a:t>
            </a:r>
            <a:endParaRPr lang="en-US"/>
          </a:p>
          <a:p>
            <a:r>
              <a:rPr lang="ru-RU"/>
              <a:t>поле пространство</a:t>
            </a:r>
            <a:r>
              <a:rPr lang="it-IT"/>
              <a:t>:</a:t>
            </a:r>
            <a:r>
              <a:t> </a:t>
            </a:r>
          </a:p>
          <a:p>
            <a:pPr lvl="1"/>
            <a:r>
              <a:t>не менее 75% с переменным процентным содержанием макропор (воздух) и микропор (запас воды)</a:t>
            </a:r>
          </a:p>
          <a:p>
            <a:pPr lvl="1"/>
            <a:r>
              <a:t>ориентировочно 40-60% для жидкой фазы и остальные 15-35% для газообразной</a:t>
            </a:r>
          </a:p>
          <a:p>
            <a:pPr lvl="1"/>
            <a:endParaRPr lang="it-IT" altLang="en-US"/>
          </a:p>
          <a:p>
            <a:pPr marL="457200" lvl="1" indent="0">
              <a:buNone/>
            </a:pPr>
            <a:r>
              <a:rPr lang="it-IT" altLang="en-US"/>
              <a:t>Стабильность структуры во времени (Торф-кокос-перлит-</a:t>
            </a:r>
            <a:r>
              <a:rPr lang="ru-RU" altLang="en-US"/>
              <a:t>Гродан</a:t>
            </a:r>
            <a:r>
              <a:rPr lang="it-IT" altLang="en-US"/>
              <a:t>)</a:t>
            </a:r>
            <a:endParaRPr lang="it-IT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/>
          <p:cNvGrpSpPr/>
          <p:nvPr/>
        </p:nvGrpSpPr>
        <p:grpSpPr bwMode="auto">
          <a:xfrm>
            <a:off x="7569542" y="1872837"/>
            <a:ext cx="2246636" cy="4316133"/>
            <a:chOff x="10051" y="572"/>
            <a:chExt cx="3900" cy="7493"/>
          </a:xfrm>
        </p:grpSpPr>
        <p:pic>
          <p:nvPicPr>
            <p:cNvPr id="3095" name="Picture 23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10072" y="1305"/>
              <a:ext cx="3855" cy="6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4" name="Picture 22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10051" y="1283"/>
              <a:ext cx="3900" cy="6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AutoShape 21"/>
            <p:cNvSpPr/>
            <p:nvPr/>
          </p:nvSpPr>
          <p:spPr bwMode="auto">
            <a:xfrm>
              <a:off x="10181" y="571"/>
              <a:ext cx="1461" cy="1343"/>
            </a:xfrm>
            <a:custGeom>
              <a:avLst/>
              <a:gdLst>
                <a:gd name="T0" fmla="+- 0 11488 10181"/>
                <a:gd name="T1" fmla="*/ T0 w 1461"/>
                <a:gd name="T2" fmla="+- 0 1814 572"/>
                <a:gd name="T3" fmla="*/ 1814 h 1343"/>
                <a:gd name="T4" fmla="+- 0 11448 10181"/>
                <a:gd name="T5" fmla="*/ T4 w 1461"/>
                <a:gd name="T6" fmla="+- 0 1859 572"/>
                <a:gd name="T7" fmla="*/ 1859 h 1343"/>
                <a:gd name="T8" fmla="+- 0 11641 10181"/>
                <a:gd name="T9" fmla="*/ T8 w 1461"/>
                <a:gd name="T10" fmla="+- 0 1914 572"/>
                <a:gd name="T11" fmla="*/ 1914 h 1343"/>
                <a:gd name="T12" fmla="+- 0 11611 10181"/>
                <a:gd name="T13" fmla="*/ T12 w 1461"/>
                <a:gd name="T14" fmla="+- 0 1835 572"/>
                <a:gd name="T15" fmla="*/ 1835 h 1343"/>
                <a:gd name="T16" fmla="+- 0 11510 10181"/>
                <a:gd name="T17" fmla="*/ T16 w 1461"/>
                <a:gd name="T18" fmla="+- 0 1835 572"/>
                <a:gd name="T19" fmla="*/ 1835 h 1343"/>
                <a:gd name="T20" fmla="+- 0 11488 10181"/>
                <a:gd name="T21" fmla="*/ T20 w 1461"/>
                <a:gd name="T22" fmla="+- 0 1814 572"/>
                <a:gd name="T23" fmla="*/ 1814 h 1343"/>
                <a:gd name="T24" fmla="+- 0 11529 10181"/>
                <a:gd name="T25" fmla="*/ T24 w 1461"/>
                <a:gd name="T26" fmla="+- 0 1770 572"/>
                <a:gd name="T27" fmla="*/ 1770 h 1343"/>
                <a:gd name="T28" fmla="+- 0 11488 10181"/>
                <a:gd name="T29" fmla="*/ T28 w 1461"/>
                <a:gd name="T30" fmla="+- 0 1814 572"/>
                <a:gd name="T31" fmla="*/ 1814 h 1343"/>
                <a:gd name="T32" fmla="+- 0 11510 10181"/>
                <a:gd name="T33" fmla="*/ T32 w 1461"/>
                <a:gd name="T34" fmla="+- 0 1835 572"/>
                <a:gd name="T35" fmla="*/ 1835 h 1343"/>
                <a:gd name="T36" fmla="+- 0 11551 10181"/>
                <a:gd name="T37" fmla="*/ T36 w 1461"/>
                <a:gd name="T38" fmla="+- 0 1790 572"/>
                <a:gd name="T39" fmla="*/ 1790 h 1343"/>
                <a:gd name="T40" fmla="+- 0 11529 10181"/>
                <a:gd name="T41" fmla="*/ T40 w 1461"/>
                <a:gd name="T42" fmla="+- 0 1770 572"/>
                <a:gd name="T43" fmla="*/ 1770 h 1343"/>
                <a:gd name="T44" fmla="+- 0 11569 10181"/>
                <a:gd name="T45" fmla="*/ T44 w 1461"/>
                <a:gd name="T46" fmla="+- 0 1726 572"/>
                <a:gd name="T47" fmla="*/ 1726 h 1343"/>
                <a:gd name="T48" fmla="+- 0 11529 10181"/>
                <a:gd name="T49" fmla="*/ T48 w 1461"/>
                <a:gd name="T50" fmla="+- 0 1770 572"/>
                <a:gd name="T51" fmla="*/ 1770 h 1343"/>
                <a:gd name="T52" fmla="+- 0 11551 10181"/>
                <a:gd name="T53" fmla="*/ T52 w 1461"/>
                <a:gd name="T54" fmla="+- 0 1790 572"/>
                <a:gd name="T55" fmla="*/ 1790 h 1343"/>
                <a:gd name="T56" fmla="+- 0 11510 10181"/>
                <a:gd name="T57" fmla="*/ T56 w 1461"/>
                <a:gd name="T58" fmla="+- 0 1835 572"/>
                <a:gd name="T59" fmla="*/ 1835 h 1343"/>
                <a:gd name="T60" fmla="+- 0 11611 10181"/>
                <a:gd name="T61" fmla="*/ T60 w 1461"/>
                <a:gd name="T62" fmla="+- 0 1835 572"/>
                <a:gd name="T63" fmla="*/ 1835 h 1343"/>
                <a:gd name="T64" fmla="+- 0 11569 10181"/>
                <a:gd name="T65" fmla="*/ T64 w 1461"/>
                <a:gd name="T66" fmla="+- 0 1726 572"/>
                <a:gd name="T67" fmla="*/ 1726 h 1343"/>
                <a:gd name="T68" fmla="+- 0 10221 10181"/>
                <a:gd name="T69" fmla="*/ T68 w 1461"/>
                <a:gd name="T70" fmla="+- 0 572 572"/>
                <a:gd name="T71" fmla="*/ 572 h 1343"/>
                <a:gd name="T72" fmla="+- 0 10181 10181"/>
                <a:gd name="T73" fmla="*/ T72 w 1461"/>
                <a:gd name="T74" fmla="+- 0 616 572"/>
                <a:gd name="T75" fmla="*/ 616 h 1343"/>
                <a:gd name="T76" fmla="+- 0 11488 10181"/>
                <a:gd name="T77" fmla="*/ T76 w 1461"/>
                <a:gd name="T78" fmla="+- 0 1814 572"/>
                <a:gd name="T79" fmla="*/ 1814 h 1343"/>
                <a:gd name="T80" fmla="+- 0 11529 10181"/>
                <a:gd name="T81" fmla="*/ T80 w 1461"/>
                <a:gd name="T82" fmla="+- 0 1770 572"/>
                <a:gd name="T83" fmla="*/ 1770 h 1343"/>
                <a:gd name="T84" fmla="+- 0 10221 10181"/>
                <a:gd name="T85" fmla="*/ T84 w 1461"/>
                <a:gd name="T86" fmla="+- 0 572 572"/>
                <a:gd name="T87" fmla="*/ 572 h 13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1461" h="1343">
                  <a:moveTo>
                    <a:pt x="1307" y="1242"/>
                  </a:moveTo>
                  <a:lnTo>
                    <a:pt x="1267" y="1287"/>
                  </a:lnTo>
                  <a:lnTo>
                    <a:pt x="1460" y="1342"/>
                  </a:lnTo>
                  <a:lnTo>
                    <a:pt x="1430" y="1263"/>
                  </a:lnTo>
                  <a:lnTo>
                    <a:pt x="1329" y="1263"/>
                  </a:lnTo>
                  <a:lnTo>
                    <a:pt x="1307" y="1242"/>
                  </a:lnTo>
                  <a:close/>
                  <a:moveTo>
                    <a:pt x="1348" y="1198"/>
                  </a:moveTo>
                  <a:lnTo>
                    <a:pt x="1307" y="1242"/>
                  </a:lnTo>
                  <a:lnTo>
                    <a:pt x="1329" y="1263"/>
                  </a:lnTo>
                  <a:lnTo>
                    <a:pt x="1370" y="1218"/>
                  </a:lnTo>
                  <a:lnTo>
                    <a:pt x="1348" y="1198"/>
                  </a:lnTo>
                  <a:close/>
                  <a:moveTo>
                    <a:pt x="1388" y="1154"/>
                  </a:moveTo>
                  <a:lnTo>
                    <a:pt x="1348" y="1198"/>
                  </a:lnTo>
                  <a:lnTo>
                    <a:pt x="1370" y="1218"/>
                  </a:lnTo>
                  <a:lnTo>
                    <a:pt x="1329" y="1263"/>
                  </a:lnTo>
                  <a:lnTo>
                    <a:pt x="1430" y="1263"/>
                  </a:lnTo>
                  <a:lnTo>
                    <a:pt x="1388" y="1154"/>
                  </a:lnTo>
                  <a:close/>
                  <a:moveTo>
                    <a:pt x="40" y="0"/>
                  </a:moveTo>
                  <a:lnTo>
                    <a:pt x="0" y="44"/>
                  </a:lnTo>
                  <a:lnTo>
                    <a:pt x="1307" y="1242"/>
                  </a:lnTo>
                  <a:lnTo>
                    <a:pt x="1348" y="1198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952" tIns="41476" rIns="82952" bIns="41476" numCol="1" anchor="t" anchorCtr="0" compatLnSpc="1"/>
            <a:lstStyle/>
            <a:p>
              <a:endParaRPr lang="it-IT" sz="1635"/>
            </a:p>
          </p:txBody>
        </p:sp>
      </p:grpSp>
      <p:grpSp>
        <p:nvGrpSpPr>
          <p:cNvPr id="16" name="Group 28"/>
          <p:cNvGrpSpPr/>
          <p:nvPr/>
        </p:nvGrpSpPr>
        <p:grpSpPr bwMode="auto">
          <a:xfrm>
            <a:off x="2300248" y="1920886"/>
            <a:ext cx="2220713" cy="4180759"/>
            <a:chOff x="842" y="816"/>
            <a:chExt cx="3855" cy="7258"/>
          </a:xfrm>
        </p:grpSpPr>
        <p:sp>
          <p:nvSpPr>
            <p:cNvPr id="17" name="AutoShape 31"/>
            <p:cNvSpPr/>
            <p:nvPr/>
          </p:nvSpPr>
          <p:spPr bwMode="auto">
            <a:xfrm>
              <a:off x="849" y="1346"/>
              <a:ext cx="3840" cy="6720"/>
            </a:xfrm>
            <a:custGeom>
              <a:avLst/>
              <a:gdLst>
                <a:gd name="T0" fmla="+- 0 2936 850"/>
                <a:gd name="T1" fmla="*/ T0 w 3840"/>
                <a:gd name="T2" fmla="+- 0 1444 1346"/>
                <a:gd name="T3" fmla="*/ 1444 h 6720"/>
                <a:gd name="T4" fmla="+- 0 3130 850"/>
                <a:gd name="T5" fmla="*/ T4 w 3840"/>
                <a:gd name="T6" fmla="+- 0 1346 1346"/>
                <a:gd name="T7" fmla="*/ 1346 h 6720"/>
                <a:gd name="T8" fmla="+- 0 3323 850"/>
                <a:gd name="T9" fmla="*/ T8 w 3840"/>
                <a:gd name="T10" fmla="+- 0 1444 1346"/>
                <a:gd name="T11" fmla="*/ 1444 h 6720"/>
                <a:gd name="T12" fmla="+- 0 3357 850"/>
                <a:gd name="T13" fmla="*/ T12 w 3840"/>
                <a:gd name="T14" fmla="+- 0 1662 1346"/>
                <a:gd name="T15" fmla="*/ 1662 h 6720"/>
                <a:gd name="T16" fmla="+- 0 3205 850"/>
                <a:gd name="T17" fmla="*/ T16 w 3840"/>
                <a:gd name="T18" fmla="+- 0 1814 1346"/>
                <a:gd name="T19" fmla="*/ 1814 h 6720"/>
                <a:gd name="T20" fmla="+- 0 2988 850"/>
                <a:gd name="T21" fmla="*/ T20 w 3840"/>
                <a:gd name="T22" fmla="+- 0 1780 1346"/>
                <a:gd name="T23" fmla="*/ 1780 h 6720"/>
                <a:gd name="T24" fmla="+- 0 2890 850"/>
                <a:gd name="T25" fmla="*/ T24 w 3840"/>
                <a:gd name="T26" fmla="+- 0 1586 1346"/>
                <a:gd name="T27" fmla="*/ 1586 h 6720"/>
                <a:gd name="T28" fmla="+- 0 2685 850"/>
                <a:gd name="T29" fmla="*/ T28 w 3840"/>
                <a:gd name="T30" fmla="+- 0 1381 1346"/>
                <a:gd name="T31" fmla="*/ 1381 h 6720"/>
                <a:gd name="T32" fmla="+- 0 2816 850"/>
                <a:gd name="T33" fmla="*/ T32 w 3840"/>
                <a:gd name="T34" fmla="+- 0 1356 1346"/>
                <a:gd name="T35" fmla="*/ 1356 h 6720"/>
                <a:gd name="T36" fmla="+- 0 2890 850"/>
                <a:gd name="T37" fmla="*/ T36 w 3840"/>
                <a:gd name="T38" fmla="+- 0 1466 1346"/>
                <a:gd name="T39" fmla="*/ 1466 h 6720"/>
                <a:gd name="T40" fmla="+- 0 2816 850"/>
                <a:gd name="T41" fmla="*/ T40 w 3840"/>
                <a:gd name="T42" fmla="+- 0 1577 1346"/>
                <a:gd name="T43" fmla="*/ 1577 h 6720"/>
                <a:gd name="T44" fmla="+- 0 2685 850"/>
                <a:gd name="T45" fmla="*/ T44 w 3840"/>
                <a:gd name="T46" fmla="+- 0 1551 1346"/>
                <a:gd name="T47" fmla="*/ 1551 h 6720"/>
                <a:gd name="T48" fmla="+- 0 1810 850"/>
                <a:gd name="T49" fmla="*/ T48 w 3840"/>
                <a:gd name="T50" fmla="+- 0 1466 1346"/>
                <a:gd name="T51" fmla="*/ 1466 h 6720"/>
                <a:gd name="T52" fmla="+- 0 1883 850"/>
                <a:gd name="T53" fmla="*/ T52 w 3840"/>
                <a:gd name="T54" fmla="+- 0 1356 1346"/>
                <a:gd name="T55" fmla="*/ 1356 h 6720"/>
                <a:gd name="T56" fmla="+- 0 2014 850"/>
                <a:gd name="T57" fmla="*/ T56 w 3840"/>
                <a:gd name="T58" fmla="+- 0 1381 1346"/>
                <a:gd name="T59" fmla="*/ 1381 h 6720"/>
                <a:gd name="T60" fmla="+- 0 2040 850"/>
                <a:gd name="T61" fmla="*/ T60 w 3840"/>
                <a:gd name="T62" fmla="+- 0 1513 1346"/>
                <a:gd name="T63" fmla="*/ 1513 h 6720"/>
                <a:gd name="T64" fmla="+- 0 1930 850"/>
                <a:gd name="T65" fmla="*/ T64 w 3840"/>
                <a:gd name="T66" fmla="+- 0 1586 1346"/>
                <a:gd name="T67" fmla="*/ 1586 h 6720"/>
                <a:gd name="T68" fmla="+- 0 1819 850"/>
                <a:gd name="T69" fmla="*/ T68 w 3840"/>
                <a:gd name="T70" fmla="+- 0 1513 1346"/>
                <a:gd name="T71" fmla="*/ 1513 h 6720"/>
                <a:gd name="T72" fmla="+- 0 4344 850"/>
                <a:gd name="T73" fmla="*/ T72 w 3840"/>
                <a:gd name="T74" fmla="+- 0 1936 1346"/>
                <a:gd name="T75" fmla="*/ 1936 h 6720"/>
                <a:gd name="T76" fmla="+- 0 4510 850"/>
                <a:gd name="T77" fmla="*/ T76 w 3840"/>
                <a:gd name="T78" fmla="+- 0 1826 1346"/>
                <a:gd name="T79" fmla="*/ 1826 h 6720"/>
                <a:gd name="T80" fmla="+- 0 4675 850"/>
                <a:gd name="T81" fmla="*/ T80 w 3840"/>
                <a:gd name="T82" fmla="+- 0 1936 1346"/>
                <a:gd name="T83" fmla="*/ 1936 h 6720"/>
                <a:gd name="T84" fmla="+- 0 4637 850"/>
                <a:gd name="T85" fmla="*/ T84 w 3840"/>
                <a:gd name="T86" fmla="+- 0 2133 1346"/>
                <a:gd name="T87" fmla="*/ 2133 h 6720"/>
                <a:gd name="T88" fmla="+- 0 4440 850"/>
                <a:gd name="T89" fmla="*/ T88 w 3840"/>
                <a:gd name="T90" fmla="+- 0 2172 1346"/>
                <a:gd name="T91" fmla="*/ 2172 h 6720"/>
                <a:gd name="T92" fmla="+- 0 4330 850"/>
                <a:gd name="T93" fmla="*/ T92 w 3840"/>
                <a:gd name="T94" fmla="+- 0 2006 1346"/>
                <a:gd name="T95" fmla="*/ 2006 h 6720"/>
                <a:gd name="T96" fmla="+- 0 4382 850"/>
                <a:gd name="T97" fmla="*/ T96 w 3840"/>
                <a:gd name="T98" fmla="+- 0 5479 1346"/>
                <a:gd name="T99" fmla="*/ 5479 h 6720"/>
                <a:gd name="T100" fmla="+- 0 4580 850"/>
                <a:gd name="T101" fmla="*/ T100 w 3840"/>
                <a:gd name="T102" fmla="+- 0 5440 1346"/>
                <a:gd name="T103" fmla="*/ 5440 h 6720"/>
                <a:gd name="T104" fmla="+- 0 4690 850"/>
                <a:gd name="T105" fmla="*/ T104 w 3840"/>
                <a:gd name="T106" fmla="+- 0 5606 1346"/>
                <a:gd name="T107" fmla="*/ 5606 h 6720"/>
                <a:gd name="T108" fmla="+- 0 4580 850"/>
                <a:gd name="T109" fmla="*/ T108 w 3840"/>
                <a:gd name="T110" fmla="+- 0 5772 1346"/>
                <a:gd name="T111" fmla="*/ 5772 h 6720"/>
                <a:gd name="T112" fmla="+- 0 4382 850"/>
                <a:gd name="T113" fmla="*/ T112 w 3840"/>
                <a:gd name="T114" fmla="+- 0 5733 1346"/>
                <a:gd name="T115" fmla="*/ 5733 h 6720"/>
                <a:gd name="T116" fmla="+- 0 850 850"/>
                <a:gd name="T117" fmla="*/ T116 w 3840"/>
                <a:gd name="T118" fmla="+- 0 2546 1346"/>
                <a:gd name="T119" fmla="*/ 2546 h 6720"/>
                <a:gd name="T120" fmla="+- 0 948 850"/>
                <a:gd name="T121" fmla="*/ T120 w 3840"/>
                <a:gd name="T122" fmla="+- 0 2352 1346"/>
                <a:gd name="T123" fmla="*/ 2352 h 6720"/>
                <a:gd name="T124" fmla="+- 0 1165 850"/>
                <a:gd name="T125" fmla="*/ T124 w 3840"/>
                <a:gd name="T126" fmla="+- 0 2318 1346"/>
                <a:gd name="T127" fmla="*/ 2318 h 6720"/>
                <a:gd name="T128" fmla="+- 0 1317 850"/>
                <a:gd name="T129" fmla="*/ T128 w 3840"/>
                <a:gd name="T130" fmla="+- 0 2470 1346"/>
                <a:gd name="T131" fmla="*/ 2470 h 6720"/>
                <a:gd name="T132" fmla="+- 0 1283 850"/>
                <a:gd name="T133" fmla="*/ T132 w 3840"/>
                <a:gd name="T134" fmla="+- 0 2688 1346"/>
                <a:gd name="T135" fmla="*/ 2688 h 6720"/>
                <a:gd name="T136" fmla="+- 0 1090 850"/>
                <a:gd name="T137" fmla="*/ T136 w 3840"/>
                <a:gd name="T138" fmla="+- 0 2786 1346"/>
                <a:gd name="T139" fmla="*/ 2786 h 6720"/>
                <a:gd name="T140" fmla="+- 0 896 850"/>
                <a:gd name="T141" fmla="*/ T140 w 3840"/>
                <a:gd name="T142" fmla="+- 0 2688 1346"/>
                <a:gd name="T143" fmla="*/ 2688 h 6720"/>
                <a:gd name="T144" fmla="+- 0 850 850"/>
                <a:gd name="T145" fmla="*/ T144 w 3840"/>
                <a:gd name="T146" fmla="+- 0 5426 1346"/>
                <a:gd name="T147" fmla="*/ 5426 h 6720"/>
                <a:gd name="T148" fmla="+- 0 948 850"/>
                <a:gd name="T149" fmla="*/ T148 w 3840"/>
                <a:gd name="T150" fmla="+- 0 5232 1346"/>
                <a:gd name="T151" fmla="*/ 5232 h 6720"/>
                <a:gd name="T152" fmla="+- 0 1165 850"/>
                <a:gd name="T153" fmla="*/ T152 w 3840"/>
                <a:gd name="T154" fmla="+- 0 5198 1346"/>
                <a:gd name="T155" fmla="*/ 5198 h 6720"/>
                <a:gd name="T156" fmla="+- 0 1317 850"/>
                <a:gd name="T157" fmla="*/ T156 w 3840"/>
                <a:gd name="T158" fmla="+- 0 5350 1346"/>
                <a:gd name="T159" fmla="*/ 5350 h 6720"/>
                <a:gd name="T160" fmla="+- 0 1283 850"/>
                <a:gd name="T161" fmla="*/ T160 w 3840"/>
                <a:gd name="T162" fmla="+- 0 5568 1346"/>
                <a:gd name="T163" fmla="*/ 5568 h 6720"/>
                <a:gd name="T164" fmla="+- 0 1090 850"/>
                <a:gd name="T165" fmla="*/ T164 w 3840"/>
                <a:gd name="T166" fmla="+- 0 5666 1346"/>
                <a:gd name="T167" fmla="*/ 5666 h 6720"/>
                <a:gd name="T168" fmla="+- 0 896 850"/>
                <a:gd name="T169" fmla="*/ T168 w 3840"/>
                <a:gd name="T170" fmla="+- 0 5568 1346"/>
                <a:gd name="T171" fmla="*/ 5568 h 6720"/>
                <a:gd name="T172" fmla="+- 0 2650 850"/>
                <a:gd name="T173" fmla="*/ T172 w 3840"/>
                <a:gd name="T174" fmla="+- 0 7826 1346"/>
                <a:gd name="T175" fmla="*/ 7826 h 6720"/>
                <a:gd name="T176" fmla="+- 0 2748 850"/>
                <a:gd name="T177" fmla="*/ T176 w 3840"/>
                <a:gd name="T178" fmla="+- 0 7632 1346"/>
                <a:gd name="T179" fmla="*/ 7632 h 6720"/>
                <a:gd name="T180" fmla="+- 0 2965 850"/>
                <a:gd name="T181" fmla="*/ T180 w 3840"/>
                <a:gd name="T182" fmla="+- 0 7598 1346"/>
                <a:gd name="T183" fmla="*/ 7598 h 6720"/>
                <a:gd name="T184" fmla="+- 0 3117 850"/>
                <a:gd name="T185" fmla="*/ T184 w 3840"/>
                <a:gd name="T186" fmla="+- 0 7750 1346"/>
                <a:gd name="T187" fmla="*/ 7750 h 6720"/>
                <a:gd name="T188" fmla="+- 0 3083 850"/>
                <a:gd name="T189" fmla="*/ T188 w 3840"/>
                <a:gd name="T190" fmla="+- 0 7968 1346"/>
                <a:gd name="T191" fmla="*/ 7968 h 6720"/>
                <a:gd name="T192" fmla="+- 0 2890 850"/>
                <a:gd name="T193" fmla="*/ T192 w 3840"/>
                <a:gd name="T194" fmla="+- 0 8066 1346"/>
                <a:gd name="T195" fmla="*/ 8066 h 6720"/>
                <a:gd name="T196" fmla="+- 0 2696 850"/>
                <a:gd name="T197" fmla="*/ T196 w 3840"/>
                <a:gd name="T198" fmla="+- 0 7968 1346"/>
                <a:gd name="T199" fmla="*/ 7968 h 672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3840" h="6720">
                  <a:moveTo>
                    <a:pt x="2040" y="240"/>
                  </a:moveTo>
                  <a:lnTo>
                    <a:pt x="2052" y="164"/>
                  </a:lnTo>
                  <a:lnTo>
                    <a:pt x="2086" y="98"/>
                  </a:lnTo>
                  <a:lnTo>
                    <a:pt x="2138" y="46"/>
                  </a:lnTo>
                  <a:lnTo>
                    <a:pt x="2204" y="12"/>
                  </a:lnTo>
                  <a:lnTo>
                    <a:pt x="2280" y="0"/>
                  </a:lnTo>
                  <a:lnTo>
                    <a:pt x="2355" y="12"/>
                  </a:lnTo>
                  <a:lnTo>
                    <a:pt x="2421" y="46"/>
                  </a:lnTo>
                  <a:lnTo>
                    <a:pt x="2473" y="98"/>
                  </a:lnTo>
                  <a:lnTo>
                    <a:pt x="2507" y="164"/>
                  </a:lnTo>
                  <a:lnTo>
                    <a:pt x="2520" y="240"/>
                  </a:lnTo>
                  <a:lnTo>
                    <a:pt x="2507" y="316"/>
                  </a:lnTo>
                  <a:lnTo>
                    <a:pt x="2473" y="382"/>
                  </a:lnTo>
                  <a:lnTo>
                    <a:pt x="2421" y="434"/>
                  </a:lnTo>
                  <a:lnTo>
                    <a:pt x="2355" y="468"/>
                  </a:lnTo>
                  <a:lnTo>
                    <a:pt x="2280" y="480"/>
                  </a:lnTo>
                  <a:lnTo>
                    <a:pt x="2204" y="468"/>
                  </a:lnTo>
                  <a:lnTo>
                    <a:pt x="2138" y="434"/>
                  </a:lnTo>
                  <a:lnTo>
                    <a:pt x="2086" y="382"/>
                  </a:lnTo>
                  <a:lnTo>
                    <a:pt x="2052" y="316"/>
                  </a:lnTo>
                  <a:lnTo>
                    <a:pt x="2040" y="240"/>
                  </a:lnTo>
                  <a:close/>
                  <a:moveTo>
                    <a:pt x="1800" y="120"/>
                  </a:moveTo>
                  <a:lnTo>
                    <a:pt x="1809" y="73"/>
                  </a:lnTo>
                  <a:lnTo>
                    <a:pt x="1835" y="35"/>
                  </a:lnTo>
                  <a:lnTo>
                    <a:pt x="1873" y="10"/>
                  </a:lnTo>
                  <a:lnTo>
                    <a:pt x="1920" y="0"/>
                  </a:lnTo>
                  <a:lnTo>
                    <a:pt x="1966" y="10"/>
                  </a:lnTo>
                  <a:lnTo>
                    <a:pt x="2004" y="35"/>
                  </a:lnTo>
                  <a:lnTo>
                    <a:pt x="2030" y="73"/>
                  </a:lnTo>
                  <a:lnTo>
                    <a:pt x="2040" y="120"/>
                  </a:lnTo>
                  <a:lnTo>
                    <a:pt x="2030" y="167"/>
                  </a:lnTo>
                  <a:lnTo>
                    <a:pt x="2004" y="205"/>
                  </a:lnTo>
                  <a:lnTo>
                    <a:pt x="1966" y="231"/>
                  </a:lnTo>
                  <a:lnTo>
                    <a:pt x="1920" y="240"/>
                  </a:lnTo>
                  <a:lnTo>
                    <a:pt x="1873" y="231"/>
                  </a:lnTo>
                  <a:lnTo>
                    <a:pt x="1835" y="205"/>
                  </a:lnTo>
                  <a:lnTo>
                    <a:pt x="1809" y="167"/>
                  </a:lnTo>
                  <a:lnTo>
                    <a:pt x="1800" y="120"/>
                  </a:lnTo>
                  <a:close/>
                  <a:moveTo>
                    <a:pt x="960" y="120"/>
                  </a:moveTo>
                  <a:lnTo>
                    <a:pt x="969" y="73"/>
                  </a:lnTo>
                  <a:lnTo>
                    <a:pt x="995" y="35"/>
                  </a:lnTo>
                  <a:lnTo>
                    <a:pt x="1033" y="10"/>
                  </a:lnTo>
                  <a:lnTo>
                    <a:pt x="1080" y="0"/>
                  </a:lnTo>
                  <a:lnTo>
                    <a:pt x="1126" y="10"/>
                  </a:lnTo>
                  <a:lnTo>
                    <a:pt x="1164" y="35"/>
                  </a:lnTo>
                  <a:lnTo>
                    <a:pt x="1190" y="73"/>
                  </a:lnTo>
                  <a:lnTo>
                    <a:pt x="1200" y="120"/>
                  </a:lnTo>
                  <a:lnTo>
                    <a:pt x="1190" y="167"/>
                  </a:lnTo>
                  <a:lnTo>
                    <a:pt x="1164" y="205"/>
                  </a:lnTo>
                  <a:lnTo>
                    <a:pt x="1126" y="231"/>
                  </a:lnTo>
                  <a:lnTo>
                    <a:pt x="1080" y="240"/>
                  </a:lnTo>
                  <a:lnTo>
                    <a:pt x="1033" y="231"/>
                  </a:lnTo>
                  <a:lnTo>
                    <a:pt x="995" y="205"/>
                  </a:lnTo>
                  <a:lnTo>
                    <a:pt x="969" y="167"/>
                  </a:lnTo>
                  <a:lnTo>
                    <a:pt x="960" y="120"/>
                  </a:lnTo>
                  <a:close/>
                  <a:moveTo>
                    <a:pt x="3480" y="660"/>
                  </a:moveTo>
                  <a:lnTo>
                    <a:pt x="3494" y="590"/>
                  </a:lnTo>
                  <a:lnTo>
                    <a:pt x="3532" y="533"/>
                  </a:lnTo>
                  <a:lnTo>
                    <a:pt x="3590" y="494"/>
                  </a:lnTo>
                  <a:lnTo>
                    <a:pt x="3660" y="480"/>
                  </a:lnTo>
                  <a:lnTo>
                    <a:pt x="3730" y="494"/>
                  </a:lnTo>
                  <a:lnTo>
                    <a:pt x="3787" y="533"/>
                  </a:lnTo>
                  <a:lnTo>
                    <a:pt x="3825" y="590"/>
                  </a:lnTo>
                  <a:lnTo>
                    <a:pt x="3840" y="660"/>
                  </a:lnTo>
                  <a:lnTo>
                    <a:pt x="3825" y="730"/>
                  </a:lnTo>
                  <a:lnTo>
                    <a:pt x="3787" y="787"/>
                  </a:lnTo>
                  <a:lnTo>
                    <a:pt x="3730" y="826"/>
                  </a:lnTo>
                  <a:lnTo>
                    <a:pt x="3660" y="840"/>
                  </a:lnTo>
                  <a:lnTo>
                    <a:pt x="3590" y="826"/>
                  </a:lnTo>
                  <a:lnTo>
                    <a:pt x="3532" y="787"/>
                  </a:lnTo>
                  <a:lnTo>
                    <a:pt x="3494" y="730"/>
                  </a:lnTo>
                  <a:lnTo>
                    <a:pt x="3480" y="660"/>
                  </a:lnTo>
                  <a:close/>
                  <a:moveTo>
                    <a:pt x="3480" y="4260"/>
                  </a:moveTo>
                  <a:lnTo>
                    <a:pt x="3494" y="4190"/>
                  </a:lnTo>
                  <a:lnTo>
                    <a:pt x="3532" y="4133"/>
                  </a:lnTo>
                  <a:lnTo>
                    <a:pt x="3590" y="4094"/>
                  </a:lnTo>
                  <a:lnTo>
                    <a:pt x="3660" y="4080"/>
                  </a:lnTo>
                  <a:lnTo>
                    <a:pt x="3730" y="4094"/>
                  </a:lnTo>
                  <a:lnTo>
                    <a:pt x="3787" y="4133"/>
                  </a:lnTo>
                  <a:lnTo>
                    <a:pt x="3825" y="4190"/>
                  </a:lnTo>
                  <a:lnTo>
                    <a:pt x="3840" y="4260"/>
                  </a:lnTo>
                  <a:lnTo>
                    <a:pt x="3825" y="4330"/>
                  </a:lnTo>
                  <a:lnTo>
                    <a:pt x="3787" y="4387"/>
                  </a:lnTo>
                  <a:lnTo>
                    <a:pt x="3730" y="4426"/>
                  </a:lnTo>
                  <a:lnTo>
                    <a:pt x="3660" y="4440"/>
                  </a:lnTo>
                  <a:lnTo>
                    <a:pt x="3590" y="4426"/>
                  </a:lnTo>
                  <a:lnTo>
                    <a:pt x="3532" y="4387"/>
                  </a:lnTo>
                  <a:lnTo>
                    <a:pt x="3494" y="4330"/>
                  </a:lnTo>
                  <a:lnTo>
                    <a:pt x="3480" y="4260"/>
                  </a:lnTo>
                  <a:close/>
                  <a:moveTo>
                    <a:pt x="0" y="1200"/>
                  </a:moveTo>
                  <a:lnTo>
                    <a:pt x="12" y="1124"/>
                  </a:lnTo>
                  <a:lnTo>
                    <a:pt x="46" y="1058"/>
                  </a:lnTo>
                  <a:lnTo>
                    <a:pt x="98" y="1006"/>
                  </a:lnTo>
                  <a:lnTo>
                    <a:pt x="164" y="972"/>
                  </a:lnTo>
                  <a:lnTo>
                    <a:pt x="240" y="960"/>
                  </a:lnTo>
                  <a:lnTo>
                    <a:pt x="315" y="972"/>
                  </a:lnTo>
                  <a:lnTo>
                    <a:pt x="381" y="1006"/>
                  </a:lnTo>
                  <a:lnTo>
                    <a:pt x="433" y="1058"/>
                  </a:lnTo>
                  <a:lnTo>
                    <a:pt x="467" y="1124"/>
                  </a:lnTo>
                  <a:lnTo>
                    <a:pt x="480" y="1200"/>
                  </a:lnTo>
                  <a:lnTo>
                    <a:pt x="467" y="1276"/>
                  </a:lnTo>
                  <a:lnTo>
                    <a:pt x="433" y="1342"/>
                  </a:lnTo>
                  <a:lnTo>
                    <a:pt x="381" y="1394"/>
                  </a:lnTo>
                  <a:lnTo>
                    <a:pt x="315" y="1428"/>
                  </a:lnTo>
                  <a:lnTo>
                    <a:pt x="240" y="1440"/>
                  </a:lnTo>
                  <a:lnTo>
                    <a:pt x="164" y="1428"/>
                  </a:lnTo>
                  <a:lnTo>
                    <a:pt x="98" y="1394"/>
                  </a:lnTo>
                  <a:lnTo>
                    <a:pt x="46" y="1342"/>
                  </a:lnTo>
                  <a:lnTo>
                    <a:pt x="12" y="1276"/>
                  </a:lnTo>
                  <a:lnTo>
                    <a:pt x="0" y="1200"/>
                  </a:lnTo>
                  <a:close/>
                  <a:moveTo>
                    <a:pt x="0" y="4080"/>
                  </a:moveTo>
                  <a:lnTo>
                    <a:pt x="12" y="4004"/>
                  </a:lnTo>
                  <a:lnTo>
                    <a:pt x="46" y="3938"/>
                  </a:lnTo>
                  <a:lnTo>
                    <a:pt x="98" y="3886"/>
                  </a:lnTo>
                  <a:lnTo>
                    <a:pt x="164" y="3852"/>
                  </a:lnTo>
                  <a:lnTo>
                    <a:pt x="240" y="3840"/>
                  </a:lnTo>
                  <a:lnTo>
                    <a:pt x="315" y="3852"/>
                  </a:lnTo>
                  <a:lnTo>
                    <a:pt x="381" y="3886"/>
                  </a:lnTo>
                  <a:lnTo>
                    <a:pt x="433" y="3938"/>
                  </a:lnTo>
                  <a:lnTo>
                    <a:pt x="467" y="4004"/>
                  </a:lnTo>
                  <a:lnTo>
                    <a:pt x="480" y="4080"/>
                  </a:lnTo>
                  <a:lnTo>
                    <a:pt x="467" y="4156"/>
                  </a:lnTo>
                  <a:lnTo>
                    <a:pt x="433" y="4222"/>
                  </a:lnTo>
                  <a:lnTo>
                    <a:pt x="381" y="4274"/>
                  </a:lnTo>
                  <a:lnTo>
                    <a:pt x="315" y="4308"/>
                  </a:lnTo>
                  <a:lnTo>
                    <a:pt x="240" y="4320"/>
                  </a:lnTo>
                  <a:lnTo>
                    <a:pt x="164" y="4308"/>
                  </a:lnTo>
                  <a:lnTo>
                    <a:pt x="98" y="4274"/>
                  </a:lnTo>
                  <a:lnTo>
                    <a:pt x="46" y="4222"/>
                  </a:lnTo>
                  <a:lnTo>
                    <a:pt x="12" y="4156"/>
                  </a:lnTo>
                  <a:lnTo>
                    <a:pt x="0" y="4080"/>
                  </a:lnTo>
                  <a:close/>
                  <a:moveTo>
                    <a:pt x="1800" y="6480"/>
                  </a:moveTo>
                  <a:lnTo>
                    <a:pt x="1812" y="6404"/>
                  </a:lnTo>
                  <a:lnTo>
                    <a:pt x="1846" y="6338"/>
                  </a:lnTo>
                  <a:lnTo>
                    <a:pt x="1898" y="6286"/>
                  </a:lnTo>
                  <a:lnTo>
                    <a:pt x="1964" y="6252"/>
                  </a:lnTo>
                  <a:lnTo>
                    <a:pt x="2040" y="6240"/>
                  </a:lnTo>
                  <a:lnTo>
                    <a:pt x="2115" y="6252"/>
                  </a:lnTo>
                  <a:lnTo>
                    <a:pt x="2181" y="6286"/>
                  </a:lnTo>
                  <a:lnTo>
                    <a:pt x="2233" y="6338"/>
                  </a:lnTo>
                  <a:lnTo>
                    <a:pt x="2267" y="6404"/>
                  </a:lnTo>
                  <a:lnTo>
                    <a:pt x="2280" y="6480"/>
                  </a:lnTo>
                  <a:lnTo>
                    <a:pt x="2267" y="6556"/>
                  </a:lnTo>
                  <a:lnTo>
                    <a:pt x="2233" y="6622"/>
                  </a:lnTo>
                  <a:lnTo>
                    <a:pt x="2181" y="6674"/>
                  </a:lnTo>
                  <a:lnTo>
                    <a:pt x="2115" y="6708"/>
                  </a:lnTo>
                  <a:lnTo>
                    <a:pt x="2040" y="6720"/>
                  </a:lnTo>
                  <a:lnTo>
                    <a:pt x="1964" y="6708"/>
                  </a:lnTo>
                  <a:lnTo>
                    <a:pt x="1898" y="6674"/>
                  </a:lnTo>
                  <a:lnTo>
                    <a:pt x="1846" y="6622"/>
                  </a:lnTo>
                  <a:lnTo>
                    <a:pt x="1812" y="6556"/>
                  </a:lnTo>
                  <a:lnTo>
                    <a:pt x="1800" y="6480"/>
                  </a:lnTo>
                  <a:close/>
                </a:path>
              </a:pathLst>
            </a:custGeom>
            <a:noFill/>
            <a:ln w="9144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2952" tIns="41476" rIns="82952" bIns="41476" numCol="1" anchor="t" anchorCtr="0" compatLnSpc="1"/>
            <a:lstStyle/>
            <a:p>
              <a:endParaRPr lang="it-IT" sz="1635"/>
            </a:p>
          </p:txBody>
        </p:sp>
        <p:pic>
          <p:nvPicPr>
            <p:cNvPr id="3102" name="Picture 30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842" y="1338"/>
              <a:ext cx="3855" cy="6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AutoShape 29"/>
            <p:cNvSpPr/>
            <p:nvPr/>
          </p:nvSpPr>
          <p:spPr bwMode="auto">
            <a:xfrm>
              <a:off x="2641" y="816"/>
              <a:ext cx="1357" cy="1338"/>
            </a:xfrm>
            <a:custGeom>
              <a:avLst/>
              <a:gdLst>
                <a:gd name="T0" fmla="+- 0 3625 2641"/>
                <a:gd name="T1" fmla="*/ T0 w 1357"/>
                <a:gd name="T2" fmla="+- 0 851 816"/>
                <a:gd name="T3" fmla="*/ 851 h 1338"/>
                <a:gd name="T4" fmla="+- 0 3577 2641"/>
                <a:gd name="T5" fmla="*/ T4 w 1357"/>
                <a:gd name="T6" fmla="+- 0 816 816"/>
                <a:gd name="T7" fmla="*/ 816 h 1338"/>
                <a:gd name="T8" fmla="+- 0 2723 2641"/>
                <a:gd name="T9" fmla="*/ T8 w 1357"/>
                <a:gd name="T10" fmla="+- 0 1991 816"/>
                <a:gd name="T11" fmla="*/ 1991 h 1338"/>
                <a:gd name="T12" fmla="+- 0 2674 2641"/>
                <a:gd name="T13" fmla="*/ T12 w 1357"/>
                <a:gd name="T14" fmla="+- 0 1955 816"/>
                <a:gd name="T15" fmla="*/ 1955 h 1338"/>
                <a:gd name="T16" fmla="+- 0 2641 2641"/>
                <a:gd name="T17" fmla="*/ T16 w 1357"/>
                <a:gd name="T18" fmla="+- 0 2154 816"/>
                <a:gd name="T19" fmla="*/ 2154 h 1338"/>
                <a:gd name="T20" fmla="+- 0 2820 2641"/>
                <a:gd name="T21" fmla="*/ T20 w 1357"/>
                <a:gd name="T22" fmla="+- 0 2061 816"/>
                <a:gd name="T23" fmla="*/ 2061 h 1338"/>
                <a:gd name="T24" fmla="+- 0 2805 2641"/>
                <a:gd name="T25" fmla="*/ T24 w 1357"/>
                <a:gd name="T26" fmla="+- 0 2050 816"/>
                <a:gd name="T27" fmla="*/ 2050 h 1338"/>
                <a:gd name="T28" fmla="+- 0 2771 2641"/>
                <a:gd name="T29" fmla="*/ T28 w 1357"/>
                <a:gd name="T30" fmla="+- 0 2026 816"/>
                <a:gd name="T31" fmla="*/ 2026 h 1338"/>
                <a:gd name="T32" fmla="+- 0 3625 2641"/>
                <a:gd name="T33" fmla="*/ T32 w 1357"/>
                <a:gd name="T34" fmla="+- 0 851 816"/>
                <a:gd name="T35" fmla="*/ 851 h 1338"/>
                <a:gd name="T36" fmla="+- 0 3998 2641"/>
                <a:gd name="T37" fmla="*/ T36 w 1357"/>
                <a:gd name="T38" fmla="+- 0 1476 816"/>
                <a:gd name="T39" fmla="*/ 1476 h 1338"/>
                <a:gd name="T40" fmla="+- 0 3941 2641"/>
                <a:gd name="T41" fmla="*/ T40 w 1357"/>
                <a:gd name="T42" fmla="+- 0 1492 816"/>
                <a:gd name="T43" fmla="*/ 1492 h 1338"/>
                <a:gd name="T44" fmla="+- 0 3750 2641"/>
                <a:gd name="T45" fmla="*/ T44 w 1357"/>
                <a:gd name="T46" fmla="+- 0 826 816"/>
                <a:gd name="T47" fmla="*/ 826 h 1338"/>
                <a:gd name="T48" fmla="+- 0 3692 2641"/>
                <a:gd name="T49" fmla="*/ T48 w 1357"/>
                <a:gd name="T50" fmla="+- 0 842 816"/>
                <a:gd name="T51" fmla="*/ 842 h 1338"/>
                <a:gd name="T52" fmla="+- 0 3883 2641"/>
                <a:gd name="T53" fmla="*/ T52 w 1357"/>
                <a:gd name="T54" fmla="+- 0 1509 816"/>
                <a:gd name="T55" fmla="*/ 1509 h 1338"/>
                <a:gd name="T56" fmla="+- 0 3825 2641"/>
                <a:gd name="T57" fmla="*/ T56 w 1357"/>
                <a:gd name="T58" fmla="+- 0 1525 816"/>
                <a:gd name="T59" fmla="*/ 1525 h 1338"/>
                <a:gd name="T60" fmla="+- 0 3961 2641"/>
                <a:gd name="T61" fmla="*/ T60 w 1357"/>
                <a:gd name="T62" fmla="+- 0 1674 816"/>
                <a:gd name="T63" fmla="*/ 1674 h 1338"/>
                <a:gd name="T64" fmla="+- 0 3987 2641"/>
                <a:gd name="T65" fmla="*/ T64 w 1357"/>
                <a:gd name="T66" fmla="+- 0 1538 816"/>
                <a:gd name="T67" fmla="*/ 1538 h 1338"/>
                <a:gd name="T68" fmla="+- 0 3998 2641"/>
                <a:gd name="T69" fmla="*/ T68 w 1357"/>
                <a:gd name="T70" fmla="+- 0 1476 816"/>
                <a:gd name="T71" fmla="*/ 1476 h 133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</a:cxnLst>
              <a:rect l="0" t="0" r="r" b="b"/>
              <a:pathLst>
                <a:path w="1357" h="1338">
                  <a:moveTo>
                    <a:pt x="984" y="35"/>
                  </a:moveTo>
                  <a:lnTo>
                    <a:pt x="936" y="0"/>
                  </a:lnTo>
                  <a:lnTo>
                    <a:pt x="82" y="1175"/>
                  </a:lnTo>
                  <a:lnTo>
                    <a:pt x="33" y="1139"/>
                  </a:lnTo>
                  <a:lnTo>
                    <a:pt x="0" y="1338"/>
                  </a:lnTo>
                  <a:lnTo>
                    <a:pt x="179" y="1245"/>
                  </a:lnTo>
                  <a:lnTo>
                    <a:pt x="164" y="1234"/>
                  </a:lnTo>
                  <a:lnTo>
                    <a:pt x="130" y="1210"/>
                  </a:lnTo>
                  <a:lnTo>
                    <a:pt x="984" y="35"/>
                  </a:lnTo>
                  <a:close/>
                  <a:moveTo>
                    <a:pt x="1357" y="660"/>
                  </a:moveTo>
                  <a:lnTo>
                    <a:pt x="1300" y="676"/>
                  </a:lnTo>
                  <a:lnTo>
                    <a:pt x="1109" y="10"/>
                  </a:lnTo>
                  <a:lnTo>
                    <a:pt x="1051" y="26"/>
                  </a:lnTo>
                  <a:lnTo>
                    <a:pt x="1242" y="693"/>
                  </a:lnTo>
                  <a:lnTo>
                    <a:pt x="1184" y="709"/>
                  </a:lnTo>
                  <a:lnTo>
                    <a:pt x="1320" y="858"/>
                  </a:lnTo>
                  <a:lnTo>
                    <a:pt x="1346" y="722"/>
                  </a:lnTo>
                  <a:lnTo>
                    <a:pt x="1357" y="6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952" tIns="41476" rIns="82952" bIns="41476" numCol="1" anchor="t" anchorCtr="0" compatLnSpc="1"/>
            <a:lstStyle/>
            <a:p>
              <a:endParaRPr lang="it-IT" sz="1635"/>
            </a:p>
          </p:txBody>
        </p:sp>
      </p:grpSp>
      <p:grpSp>
        <p:nvGrpSpPr>
          <p:cNvPr id="19" name="Group 24"/>
          <p:cNvGrpSpPr/>
          <p:nvPr/>
        </p:nvGrpSpPr>
        <p:grpSpPr bwMode="auto">
          <a:xfrm>
            <a:off x="4890714" y="2221569"/>
            <a:ext cx="2292721" cy="3951775"/>
            <a:chOff x="5450" y="1243"/>
            <a:chExt cx="3980" cy="6860"/>
          </a:xfrm>
        </p:grpSpPr>
        <p:pic>
          <p:nvPicPr>
            <p:cNvPr id="3099" name="Picture 27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5512" y="1305"/>
              <a:ext cx="3855" cy="6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26"/>
            <p:cNvSpPr>
              <a:spLocks noChangeArrowheads="1"/>
            </p:cNvSpPr>
            <p:nvPr/>
          </p:nvSpPr>
          <p:spPr bwMode="auto">
            <a:xfrm>
              <a:off x="5520" y="1312"/>
              <a:ext cx="3840" cy="6720"/>
            </a:xfrm>
            <a:prstGeom prst="rect">
              <a:avLst/>
            </a:prstGeom>
            <a:noFill/>
            <a:ln w="9144">
              <a:solidFill>
                <a:srgbClr val="00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2952" tIns="41476" rIns="82952" bIns="41476" numCol="1" anchor="t" anchorCtr="0" compatLnSpc="1"/>
            <a:lstStyle/>
            <a:p>
              <a:endParaRPr lang="it-IT" sz="1635"/>
            </a:p>
          </p:txBody>
        </p:sp>
        <p:pic>
          <p:nvPicPr>
            <p:cNvPr id="3097" name="Picture 25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5450" y="1242"/>
              <a:ext cx="3980" cy="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2462333" y="275845"/>
            <a:ext cx="7052421" cy="718636"/>
          </a:xfrm>
          <a:prstGeom prst="rect">
            <a:avLst/>
          </a:prstGeom>
          <a:solidFill>
            <a:srgbClr val="FFFF00"/>
          </a:solidFill>
          <a:ln w="9144">
            <a:solidFill>
              <a:srgbClr val="000000"/>
            </a:solidFill>
            <a:miter lim="800000"/>
          </a:ln>
        </p:spPr>
        <p:txBody>
          <a:bodyPr vert="horz" wrap="square" lIns="0" tIns="0" rIns="0" bIns="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it-IT" altLang="it-IT" sz="2175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 saturazione c’è acqua in tutti gli spazi tra i grumi</a:t>
            </a:r>
            <a:endParaRPr kumimoji="0" lang="it-IT" altLang="it-IT" sz="1635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AutoShape 18"/>
          <p:cNvSpPr/>
          <p:nvPr/>
        </p:nvSpPr>
        <p:spPr bwMode="auto">
          <a:xfrm>
            <a:off x="4264971" y="1825911"/>
            <a:ext cx="3257622" cy="1071472"/>
          </a:xfrm>
          <a:custGeom>
            <a:avLst/>
            <a:gdLst>
              <a:gd name="T0" fmla="+- 0 9851 4321"/>
              <a:gd name="T1" fmla="*/ T0 w 5655"/>
              <a:gd name="T2" fmla="+- 0 622 565"/>
              <a:gd name="T3" fmla="*/ 622 h 1859"/>
              <a:gd name="T4" fmla="+- 0 9832 4321"/>
              <a:gd name="T5" fmla="*/ T4 w 5655"/>
              <a:gd name="T6" fmla="+- 0 565 565"/>
              <a:gd name="T7" fmla="*/ 565 h 1859"/>
              <a:gd name="T8" fmla="+- 0 4483 4321"/>
              <a:gd name="T9" fmla="*/ T8 w 5655"/>
              <a:gd name="T10" fmla="+- 0 2309 565"/>
              <a:gd name="T11" fmla="*/ 2309 h 1859"/>
              <a:gd name="T12" fmla="+- 0 4464 4321"/>
              <a:gd name="T13" fmla="*/ T12 w 5655"/>
              <a:gd name="T14" fmla="+- 0 2252 565"/>
              <a:gd name="T15" fmla="*/ 2252 h 1859"/>
              <a:gd name="T16" fmla="+- 0 4321 4321"/>
              <a:gd name="T17" fmla="*/ T16 w 5655"/>
              <a:gd name="T18" fmla="+- 0 2394 565"/>
              <a:gd name="T19" fmla="*/ 2394 h 1859"/>
              <a:gd name="T20" fmla="+- 0 4520 4321"/>
              <a:gd name="T21" fmla="*/ T20 w 5655"/>
              <a:gd name="T22" fmla="+- 0 2424 565"/>
              <a:gd name="T23" fmla="*/ 2424 h 1859"/>
              <a:gd name="T24" fmla="+- 0 4505 4321"/>
              <a:gd name="T25" fmla="*/ T24 w 5655"/>
              <a:gd name="T26" fmla="+- 0 2376 565"/>
              <a:gd name="T27" fmla="*/ 2376 h 1859"/>
              <a:gd name="T28" fmla="+- 0 4502 4321"/>
              <a:gd name="T29" fmla="*/ T28 w 5655"/>
              <a:gd name="T30" fmla="+- 0 2366 565"/>
              <a:gd name="T31" fmla="*/ 2366 h 1859"/>
              <a:gd name="T32" fmla="+- 0 9851 4321"/>
              <a:gd name="T33" fmla="*/ T32 w 5655"/>
              <a:gd name="T34" fmla="+- 0 622 565"/>
              <a:gd name="T35" fmla="*/ 622 h 1859"/>
              <a:gd name="T36" fmla="+- 0 9976 4321"/>
              <a:gd name="T37" fmla="*/ T36 w 5655"/>
              <a:gd name="T38" fmla="+- 0 620 565"/>
              <a:gd name="T39" fmla="*/ 620 h 1859"/>
              <a:gd name="T40" fmla="+- 0 9946 4321"/>
              <a:gd name="T41" fmla="*/ T40 w 5655"/>
              <a:gd name="T42" fmla="+- 0 568 565"/>
              <a:gd name="T43" fmla="*/ 568 h 1859"/>
              <a:gd name="T44" fmla="+- 0 7822 4321"/>
              <a:gd name="T45" fmla="*/ T44 w 5655"/>
              <a:gd name="T46" fmla="+- 0 1798 565"/>
              <a:gd name="T47" fmla="*/ 1798 h 1859"/>
              <a:gd name="T48" fmla="+- 0 7792 4321"/>
              <a:gd name="T49" fmla="*/ T48 w 5655"/>
              <a:gd name="T50" fmla="+- 0 1746 565"/>
              <a:gd name="T51" fmla="*/ 1746 h 1859"/>
              <a:gd name="T52" fmla="+- 0 7681 4321"/>
              <a:gd name="T53" fmla="*/ T52 w 5655"/>
              <a:gd name="T54" fmla="+- 0 1914 565"/>
              <a:gd name="T55" fmla="*/ 1914 h 1859"/>
              <a:gd name="T56" fmla="+- 0 7882 4321"/>
              <a:gd name="T57" fmla="*/ T56 w 5655"/>
              <a:gd name="T58" fmla="+- 0 1902 565"/>
              <a:gd name="T59" fmla="*/ 1902 h 1859"/>
              <a:gd name="T60" fmla="+- 0 7861 4321"/>
              <a:gd name="T61" fmla="*/ T60 w 5655"/>
              <a:gd name="T62" fmla="+- 0 1865 565"/>
              <a:gd name="T63" fmla="*/ 1865 h 1859"/>
              <a:gd name="T64" fmla="+- 0 7852 4321"/>
              <a:gd name="T65" fmla="*/ T64 w 5655"/>
              <a:gd name="T66" fmla="+- 0 1850 565"/>
              <a:gd name="T67" fmla="*/ 1850 h 1859"/>
              <a:gd name="T68" fmla="+- 0 9976 4321"/>
              <a:gd name="T69" fmla="*/ T68 w 5655"/>
              <a:gd name="T70" fmla="+- 0 620 565"/>
              <a:gd name="T71" fmla="*/ 620 h 185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</a:cxnLst>
            <a:rect l="0" t="0" r="r" b="b"/>
            <a:pathLst>
              <a:path w="5655" h="1859">
                <a:moveTo>
                  <a:pt x="5530" y="57"/>
                </a:moveTo>
                <a:lnTo>
                  <a:pt x="5511" y="0"/>
                </a:lnTo>
                <a:lnTo>
                  <a:pt x="162" y="1744"/>
                </a:lnTo>
                <a:lnTo>
                  <a:pt x="143" y="1687"/>
                </a:lnTo>
                <a:lnTo>
                  <a:pt x="0" y="1829"/>
                </a:lnTo>
                <a:lnTo>
                  <a:pt x="199" y="1859"/>
                </a:lnTo>
                <a:lnTo>
                  <a:pt x="184" y="1811"/>
                </a:lnTo>
                <a:lnTo>
                  <a:pt x="181" y="1801"/>
                </a:lnTo>
                <a:lnTo>
                  <a:pt x="5530" y="57"/>
                </a:lnTo>
                <a:close/>
                <a:moveTo>
                  <a:pt x="5655" y="55"/>
                </a:moveTo>
                <a:lnTo>
                  <a:pt x="5625" y="3"/>
                </a:lnTo>
                <a:lnTo>
                  <a:pt x="3501" y="1233"/>
                </a:lnTo>
                <a:lnTo>
                  <a:pt x="3471" y="1181"/>
                </a:lnTo>
                <a:lnTo>
                  <a:pt x="3360" y="1349"/>
                </a:lnTo>
                <a:lnTo>
                  <a:pt x="3561" y="1337"/>
                </a:lnTo>
                <a:lnTo>
                  <a:pt x="3540" y="1300"/>
                </a:lnTo>
                <a:lnTo>
                  <a:pt x="3531" y="1285"/>
                </a:lnTo>
                <a:lnTo>
                  <a:pt x="5655" y="5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82952" tIns="41476" rIns="82952" bIns="41476" numCol="1" anchor="t" anchorCtr="0" compatLnSpc="1"/>
          <a:lstStyle/>
          <a:p>
            <a:endParaRPr lang="it-IT" sz="1635"/>
          </a:p>
        </p:txBody>
      </p:sp>
      <p:sp>
        <p:nvSpPr>
          <p:cNvPr id="23" name="Rectangle 32"/>
          <p:cNvSpPr>
            <a:spLocks noChangeArrowheads="1"/>
          </p:cNvSpPr>
          <p:nvPr/>
        </p:nvSpPr>
        <p:spPr bwMode="auto">
          <a:xfrm>
            <a:off x="1776390" y="1415401"/>
            <a:ext cx="172720" cy="584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3035" tIns="172763" rIns="23035" bIns="161246" numCol="1" anchor="ctr" anchorCtr="0" compatLnSpc="1">
            <a:spAutoFit/>
          </a:bodyPr>
          <a:lstStyle/>
          <a:p>
            <a:endParaRPr lang="it-IT" sz="1635"/>
          </a:p>
        </p:txBody>
      </p:sp>
      <p:sp>
        <p:nvSpPr>
          <p:cNvPr id="24" name="Rectangle 33"/>
          <p:cNvSpPr>
            <a:spLocks noChangeArrowheads="1"/>
          </p:cNvSpPr>
          <p:nvPr/>
        </p:nvSpPr>
        <p:spPr bwMode="auto">
          <a:xfrm>
            <a:off x="1776390" y="1580556"/>
            <a:ext cx="292100" cy="669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2952" tIns="41476" rIns="82952" bIns="41476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it-IT" altLang="it-IT" sz="2175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endParaRPr kumimoji="0" lang="it-IT" altLang="it-IT" sz="163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34"/>
          <p:cNvSpPr>
            <a:spLocks noChangeArrowheads="1"/>
          </p:cNvSpPr>
          <p:nvPr/>
        </p:nvSpPr>
        <p:spPr bwMode="auto">
          <a:xfrm>
            <a:off x="1809312" y="681170"/>
            <a:ext cx="8517255" cy="1139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20627" tIns="63346" rIns="82952" bIns="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altLang="it-IT" sz="2175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it-IT" altLang="it-IT" sz="2175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6" charset="0"/>
              </a:rPr>
              <a:t>Saturazione</a:t>
            </a:r>
            <a:r>
              <a:rPr kumimoji="0" lang="it-IT" altLang="it-IT" sz="2175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6" charset="0"/>
              </a:rPr>
              <a:t>	Capacità di campo	Punto di appassimento</a:t>
            </a:r>
            <a:endParaRPr kumimoji="0" lang="it-IT" altLang="it-IT" sz="2175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6" charset="0"/>
            </a:endParaRPr>
          </a:p>
          <a:p>
            <a:pPr lvl="0" defTabSz="914400" eaLnBrk="0" hangingPunct="0">
              <a:lnSpc>
                <a:spcPct val="100000"/>
              </a:lnSpc>
              <a:buClrTx/>
              <a:buSzTx/>
            </a:pPr>
            <a:b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it-IT" altLang="it-IT" sz="1635" b="1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Grumi strutturali                                                          </a:t>
            </a:r>
            <a:r>
              <a:rPr kumimoji="0" lang="it-IT" altLang="it-IT" sz="1635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6" charset="0"/>
                <a:cs typeface="Times New Roman" panose="02020603050405020304" pitchFamily="16" charset="0"/>
              </a:rPr>
              <a:t>Acqua</a:t>
            </a:r>
            <a:endParaRPr kumimoji="0" lang="it-IT" altLang="it-IT" sz="1635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2094883" y="6167724"/>
            <a:ext cx="7721295" cy="342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4240">
              <a:spcBef>
                <a:spcPts val="555"/>
              </a:spcBef>
              <a:spcAft>
                <a:spcPts val="0"/>
              </a:spcAft>
              <a:tabLst>
                <a:tab pos="3418840" algn="l"/>
                <a:tab pos="6061075" algn="l"/>
              </a:tabLst>
            </a:pPr>
            <a:r>
              <a:rPr lang="it-IT" sz="1635" b="1" dirty="0">
                <a:solidFill>
                  <a:schemeClr val="tx1"/>
                </a:solidFill>
                <a:effectLst/>
                <a:latin typeface="Times New Roman" panose="02020603050405020304" pitchFamily="16" charset="0"/>
                <a:ea typeface="Times New Roman" panose="02020603050405020304" pitchFamily="16" charset="0"/>
              </a:rPr>
              <a:t>Saturazione                Capacità di</a:t>
            </a:r>
            <a:r>
              <a:rPr lang="it-IT" sz="1635" b="1" spc="-10" dirty="0">
                <a:solidFill>
                  <a:schemeClr val="tx1"/>
                </a:solidFill>
                <a:effectLst/>
                <a:latin typeface="Times New Roman" panose="02020603050405020304" pitchFamily="16" charset="0"/>
                <a:ea typeface="Times New Roman" panose="02020603050405020304" pitchFamily="16" charset="0"/>
              </a:rPr>
              <a:t> </a:t>
            </a:r>
            <a:r>
              <a:rPr lang="it-IT" sz="1635" b="1" dirty="0">
                <a:solidFill>
                  <a:schemeClr val="tx1"/>
                </a:solidFill>
                <a:effectLst/>
                <a:latin typeface="Times New Roman" panose="02020603050405020304" pitchFamily="16" charset="0"/>
                <a:ea typeface="Times New Roman" panose="02020603050405020304" pitchFamily="16" charset="0"/>
              </a:rPr>
              <a:t>campo                   Punto</a:t>
            </a:r>
            <a:r>
              <a:rPr lang="it-IT" sz="1635" b="1" spc="-5" dirty="0">
                <a:solidFill>
                  <a:schemeClr val="tx1"/>
                </a:solidFill>
                <a:effectLst/>
                <a:latin typeface="Times New Roman" panose="02020603050405020304" pitchFamily="16" charset="0"/>
                <a:ea typeface="Times New Roman" panose="02020603050405020304" pitchFamily="16" charset="0"/>
              </a:rPr>
              <a:t> </a:t>
            </a:r>
            <a:r>
              <a:rPr lang="it-IT" sz="1635" b="1" dirty="0">
                <a:solidFill>
                  <a:schemeClr val="tx1"/>
                </a:solidFill>
                <a:effectLst/>
                <a:latin typeface="Times New Roman" panose="02020603050405020304" pitchFamily="16" charset="0"/>
                <a:ea typeface="Times New Roman" panose="02020603050405020304" pitchFamily="16" charset="0"/>
              </a:rPr>
              <a:t>diappassimento</a:t>
            </a:r>
            <a:endParaRPr lang="it-IT" sz="1635" b="1" dirty="0">
              <a:solidFill>
                <a:schemeClr val="tx1"/>
              </a:solidFill>
              <a:effectLst/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Водоудерживающая способность</a:t>
            </a:r>
            <a:endParaRPr lang="en-US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обеспечить постоянный и оптимальный уровень влажности субстрата для культур</a:t>
            </a:r>
          </a:p>
          <a:p>
            <a:r>
              <a:rPr lang="it-IT" altLang="en-US"/>
              <a:t>всегда в равновесии с воздухом</a:t>
            </a:r>
            <a:endParaRPr lang="it-IT" altLang="en-US"/>
          </a:p>
          <a:p>
            <a:r>
              <a:rPr lang="it-IT" altLang="en-US"/>
              <a:t>форма и размер влияют на удержание воды</a:t>
            </a:r>
            <a:endParaRPr lang="it-IT" altLang="en-US"/>
          </a:p>
          <a:p>
            <a:endParaRPr lang="it-IT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8385" y="4149090"/>
            <a:ext cx="6303645" cy="234505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altLang="en-US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ПОГЛОЩАЮЩАЯ СИЛА</a:t>
            </a:r>
            <a:endParaRPr lang="it-IT" altLang="en-US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altLang="en-US"/>
              <a:t>	</a:t>
            </a:r>
            <a:r>
              <a:rPr b="1">
                <a:highlight>
                  <a:srgbClr val="00FFFF"/>
                </a:highlight>
              </a:rPr>
              <a:t>Емкость катионного обмена </a:t>
            </a:r>
            <a:r>
              <a:rPr lang="it-IT" b="1">
                <a:highlight>
                  <a:srgbClr val="00FFFF"/>
                </a:highlight>
              </a:rPr>
              <a:t>(Cations exchange capacity)</a:t>
            </a:r>
            <a:endParaRPr b="1">
              <a:highlight>
                <a:srgbClr val="00FFFF"/>
              </a:highlight>
            </a:endParaRPr>
          </a:p>
          <a:p>
            <a:r>
              <a:rPr lang="it-IT" altLang="en-US"/>
              <a:t>важное значение в органических субстратах</a:t>
            </a:r>
            <a:endParaRPr lang="it-IT" altLang="en-US"/>
          </a:p>
          <a:p>
            <a:endParaRPr lang="it-IT" altLang="en-US"/>
          </a:p>
          <a:p>
            <a:r>
              <a:rPr lang="it-IT" altLang="en-US"/>
              <a:t>почти не имеет значения в неорганических субстратах</a:t>
            </a:r>
            <a:endParaRPr lang="it-IT" alt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altLang="en-US" sz="4400" b="1">
                <a:solidFill>
                  <a:schemeClr val="accent1"/>
                </a:solidFill>
              </a:rPr>
              <a:t>PH</a:t>
            </a:r>
            <a:endParaRPr lang="it-IT" altLang="en-US" sz="4400" b="1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altLang="it-IT" b="1"/>
              <a:t>КЛУБНИКА</a:t>
            </a:r>
            <a:r>
              <a:rPr lang="it-IT" altLang="en-US" b="1"/>
              <a:t> ОПТИМАЛЬНЫЙ PH 5.0- 6.5</a:t>
            </a:r>
            <a:endParaRPr lang="it-IT" altLang="en-US" b="1"/>
          </a:p>
          <a:p>
            <a:pPr marL="0" indent="0">
              <a:buNone/>
            </a:pPr>
            <a:r>
              <a:rPr lang="it-IT" altLang="en-US"/>
              <a:t> </a:t>
            </a:r>
            <a:endParaRPr lang="en-US"/>
          </a:p>
          <a:p>
            <a:pPr marL="0" indent="0">
              <a:buNone/>
            </a:pPr>
            <a:r>
              <a:rPr lang="it-IT" altLang="en-US">
                <a:highlight>
                  <a:srgbClr val="C0C0C0"/>
                </a:highlight>
              </a:rPr>
              <a:t>НИЗКИЕ ИЛИ ВЫСОКИЕ ДАННЫЕ PH:</a:t>
            </a:r>
            <a:endParaRPr lang="it-IT" altLang="en-US">
              <a:highlight>
                <a:srgbClr val="C0C0C0"/>
              </a:highlight>
            </a:endParaRPr>
          </a:p>
          <a:p>
            <a:pPr marL="0" indent="0">
              <a:buNone/>
            </a:pPr>
            <a:endParaRPr lang="it-IT" altLang="en-US"/>
          </a:p>
          <a:p>
            <a:r>
              <a:rPr lang="it-IT" altLang="en-US">
                <a:highlight>
                  <a:srgbClr val="00FFFF"/>
                </a:highlight>
              </a:rPr>
              <a:t>ПРОБЛЕМЫ ПИТАНИЯ</a:t>
            </a:r>
            <a:r>
              <a:rPr lang="ru-RU" altLang="it-IT">
                <a:highlight>
                  <a:srgbClr val="00FFFF"/>
                </a:highlight>
              </a:rPr>
              <a:t> разни дефичит </a:t>
            </a:r>
            <a:endParaRPr lang="it-IT" altLang="en-US">
              <a:highlight>
                <a:srgbClr val="00FFFF"/>
              </a:highlight>
            </a:endParaRPr>
          </a:p>
          <a:p>
            <a:endParaRPr lang="it-IT" altLang="en-US">
              <a:highlight>
                <a:srgbClr val="00FFFF"/>
              </a:highlight>
            </a:endParaRPr>
          </a:p>
          <a:p>
            <a:r>
              <a:rPr lang="it-IT" altLang="en-US">
                <a:highlight>
                  <a:srgbClr val="00FF00"/>
                </a:highlight>
              </a:rPr>
              <a:t>СНИЖЕНИЕ РАЗВИТИЯ КОРНЕЙ</a:t>
            </a:r>
            <a:endParaRPr lang="it-IT" altLang="en-US">
              <a:highlight>
                <a:srgbClr val="00FF00"/>
              </a:highlight>
            </a:endParaRPr>
          </a:p>
          <a:p>
            <a:endParaRPr lang="it-IT" altLang="en-US">
              <a:highlight>
                <a:srgbClr val="00FF00"/>
              </a:highlight>
            </a:endParaRPr>
          </a:p>
          <a:p>
            <a:pPr marL="0" indent="0">
              <a:buNone/>
            </a:pPr>
            <a:r>
              <a:rPr lang="it-IT" altLang="en-US" sz="2400">
                <a:highlight>
                  <a:srgbClr val="FFFF00"/>
                </a:highlight>
              </a:rPr>
              <a:t>СУБСТРАТЫ ДОЛЖНЫ ЗАБУФЕРИТЬСЯ ПЕРЕД ИСПОЛЬЗОВАНИЕМ</a:t>
            </a:r>
            <a:endParaRPr lang="it-IT" altLang="en-US" sz="240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it-IT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ТЕМПЕРАТУРНАЯ ИЗОЛЯЦИЯ</a:t>
            </a:r>
            <a:endParaRPr lang="it-IT" altLang="en-US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it-IT" altLang="en-US" b="1" dirty="0"/>
              <a:t>должен быть высоким ........ </a:t>
            </a:r>
            <a:r>
              <a:rPr lang="ru-RU" altLang="en-US" b="1" dirty="0"/>
              <a:t>но</a:t>
            </a:r>
            <a:endParaRPr lang="ru-RU" altLang="en-US" b="1" dirty="0"/>
          </a:p>
          <a:p>
            <a:endParaRPr lang="it-IT" altLang="en-US" b="1" dirty="0"/>
          </a:p>
          <a:p>
            <a:r>
              <a:rPr lang="it-IT" altLang="en-US" dirty="0"/>
              <a:t>Это одна из проблем гидропонного выращивания без нагрева.</a:t>
            </a:r>
            <a:endParaRPr lang="it-IT" altLang="en-US" dirty="0"/>
          </a:p>
          <a:p>
            <a:endParaRPr lang="it-IT" altLang="en-US" dirty="0"/>
          </a:p>
          <a:p>
            <a:r>
              <a:rPr lang="it-IT" altLang="en-US" dirty="0">
                <a:sym typeface="+mn-ea"/>
              </a:rPr>
              <a:t>Корням нужна температура выше </a:t>
            </a:r>
            <a:r>
              <a:rPr lang="it-IT" altLang="en-US" b="1" dirty="0">
                <a:solidFill>
                  <a:schemeClr val="tx1"/>
                </a:solidFill>
                <a:highlight>
                  <a:srgbClr val="FF0000"/>
                </a:highlight>
                <a:sym typeface="+mn-ea"/>
              </a:rPr>
              <a:t>12°C</a:t>
            </a:r>
            <a:r>
              <a:rPr lang="it-IT" altLang="en-US" dirty="0">
                <a:sym typeface="+mn-ea"/>
              </a:rPr>
              <a:t> и ниже </a:t>
            </a:r>
            <a:r>
              <a:rPr lang="it-IT" altLang="en-US" b="1" dirty="0">
                <a:highlight>
                  <a:srgbClr val="00FFFF"/>
                </a:highlight>
                <a:sym typeface="+mn-ea"/>
              </a:rPr>
              <a:t>25°C.</a:t>
            </a:r>
            <a:endParaRPr lang="it-IT" altLang="en-US" b="1" dirty="0">
              <a:highlight>
                <a:srgbClr val="00FFFF"/>
              </a:highlight>
              <a:sym typeface="+mn-e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-1439545"/>
            <a:ext cx="10972800" cy="582613"/>
          </a:xfrm>
        </p:spPr>
        <p:txBody>
          <a:bodyPr/>
          <a:lstStyle/>
          <a:p>
            <a:pPr algn="ctr"/>
            <a:r>
              <a:rPr lang="ru-RU" altLang="it-IT" b="1">
                <a:highlight>
                  <a:srgbClr val="FF0000"/>
                </a:highlight>
              </a:rPr>
              <a:t>ОТОПЛЕНИЕ</a:t>
            </a:r>
            <a:r>
              <a:rPr lang="it-IT" altLang="en-US" b="1">
                <a:highlight>
                  <a:srgbClr val="FF0000"/>
                </a:highlight>
              </a:rPr>
              <a:t> </a:t>
            </a:r>
            <a:r>
              <a:rPr lang="ru-RU" altLang="it-IT" b="1">
                <a:highlight>
                  <a:srgbClr val="FF0000"/>
                </a:highlight>
              </a:rPr>
              <a:t> </a:t>
            </a:r>
            <a:r>
              <a:rPr lang="it-IT" altLang="en-US" b="1">
                <a:highlight>
                  <a:srgbClr val="FF0000"/>
                </a:highlight>
              </a:rPr>
              <a:t>СУБСТРАТ</a:t>
            </a:r>
            <a:endParaRPr lang="it-IT" altLang="en-US" b="1">
              <a:highlight>
                <a:srgbClr val="FF0000"/>
              </a:highlight>
            </a:endParaRPr>
          </a:p>
        </p:txBody>
      </p:sp>
      <p:pic>
        <p:nvPicPr>
          <p:cNvPr id="111" name="Content Placeholder 110"/>
          <p:cNvPicPr>
            <a:picLocks noGrp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09600" y="1174750"/>
            <a:ext cx="5384800" cy="495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1869440"/>
            <a:ext cx="6650355" cy="4988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180" y="-536575"/>
            <a:ext cx="5544820" cy="739457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altLang="ru-RU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COME SGEGLIERE IL SUBSTRATO</a:t>
            </a:r>
            <a:endParaRPr lang="it-IT" altLang="ru-RU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it-IT" altLang="en-US" b="1"/>
              <a:t>SANITA’</a:t>
            </a:r>
            <a:endParaRPr lang="it-IT" altLang="en-US" b="1"/>
          </a:p>
          <a:p>
            <a:endParaRPr lang="it-IT" altLang="en-US" b="1"/>
          </a:p>
          <a:p>
            <a:r>
              <a:rPr lang="it-IT" altLang="en-US" b="1"/>
              <a:t>paglia</a:t>
            </a:r>
            <a:endParaRPr lang="it-IT" altLang="en-US" b="1"/>
          </a:p>
          <a:p>
            <a:endParaRPr lang="it-IT" altLang="en-US" b="1"/>
          </a:p>
          <a:p>
            <a:r>
              <a:rPr lang="it-IT" altLang="en-US" b="1"/>
              <a:t>composti organici</a:t>
            </a:r>
            <a:endParaRPr lang="it-IT" altLang="en-US" b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it-IT" altLang="en-US" b="1"/>
              <a:t>PREZZI E REPERIBILITA’</a:t>
            </a:r>
            <a:endParaRPr lang="it-IT" altLang="en-US" b="1"/>
          </a:p>
          <a:p>
            <a:r>
              <a:rPr lang="it-IT" altLang="en-US" b="1">
                <a:solidFill>
                  <a:srgbClr val="FF0000"/>
                </a:solidFill>
              </a:rPr>
              <a:t>esempio Karelia</a:t>
            </a:r>
            <a:endParaRPr lang="it-IT" altLang="en-US" b="1">
              <a:solidFill>
                <a:srgbClr val="FF0000"/>
              </a:solidFill>
            </a:endParaRPr>
          </a:p>
          <a:p>
            <a:r>
              <a:rPr lang="it-IT" altLang="en-US" b="1"/>
              <a:t>cocco .......</a:t>
            </a:r>
            <a:endParaRPr lang="it-IT" altLang="en-US" b="1"/>
          </a:p>
          <a:p>
            <a:r>
              <a:rPr lang="it-IT" altLang="en-US" b="1"/>
              <a:t>torba</a:t>
            </a:r>
            <a:endParaRPr lang="it-IT" altLang="en-US" b="1"/>
          </a:p>
          <a:p>
            <a:r>
              <a:rPr lang="it-IT" altLang="en-US" b="1"/>
              <a:t>sta tornando interessante la lana di roccia ......</a:t>
            </a:r>
            <a:endParaRPr lang="it-IT" altLang="en-US" b="1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altLang="en-US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SUBSTRATI</a:t>
            </a:r>
            <a:endParaRPr lang="it-IT" altLang="en-US" sz="4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30375"/>
            <a:ext cx="3597910" cy="2915285"/>
          </a:xfrm>
        </p:spPr>
        <p:txBody>
          <a:bodyPr/>
          <a:lstStyle/>
          <a:p>
            <a:r>
              <a:rPr lang="it-IT" altLang="en-US" sz="3200" b="1">
                <a:solidFill>
                  <a:srgbClr val="7030A0"/>
                </a:solidFill>
              </a:rPr>
              <a:t>TORBA BIONDA FIBROSA</a:t>
            </a:r>
            <a:endParaRPr lang="it-IT" altLang="en-US" sz="3200" b="1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it-IT" altLang="en-US" sz="3200" b="1">
                <a:solidFill>
                  <a:srgbClr val="7030A0"/>
                </a:solidFill>
              </a:rPr>
              <a:t>  </a:t>
            </a:r>
            <a:r>
              <a:rPr lang="it-IT" altLang="en-US" sz="2800" b="1">
                <a:solidFill>
                  <a:srgbClr val="7030A0"/>
                </a:solidFill>
              </a:rPr>
              <a:t>15/40 mm</a:t>
            </a:r>
            <a:endParaRPr lang="it-IT" altLang="en-US" sz="2800" b="1">
              <a:solidFill>
                <a:srgbClr val="7030A0"/>
              </a:solidFill>
            </a:endParaRPr>
          </a:p>
          <a:p>
            <a:endParaRPr lang="it-IT" altLang="en-US" sz="3200" b="1">
              <a:solidFill>
                <a:srgbClr val="00B0F0"/>
              </a:solidFill>
              <a:sym typeface="+mn-ea"/>
            </a:endParaRPr>
          </a:p>
          <a:p>
            <a:endParaRPr lang="it-IT" altLang="en-US" sz="3200" b="1">
              <a:solidFill>
                <a:srgbClr val="00B0F0"/>
              </a:solidFill>
              <a:sym typeface="+mn-ea"/>
            </a:endParaRPr>
          </a:p>
          <a:p>
            <a:endParaRPr lang="it-IT" altLang="en-US" sz="3200" b="1">
              <a:solidFill>
                <a:srgbClr val="00B0F0"/>
              </a:solidFill>
              <a:sym typeface="+mn-ea"/>
            </a:endParaRPr>
          </a:p>
          <a:p>
            <a:endParaRPr lang="it-IT" altLang="en-US" sz="3200" b="1">
              <a:solidFill>
                <a:srgbClr val="00B0F0"/>
              </a:solidFill>
              <a:sym typeface="+mn-ea"/>
            </a:endParaRPr>
          </a:p>
          <a:p>
            <a:endParaRPr lang="it-IT" altLang="en-US" sz="3200" b="1">
              <a:solidFill>
                <a:srgbClr val="00B0F0"/>
              </a:solidFill>
              <a:sym typeface="+mn-ea"/>
            </a:endParaRPr>
          </a:p>
          <a:p>
            <a:endParaRPr lang="en-US"/>
          </a:p>
        </p:txBody>
      </p:sp>
      <p:pic>
        <p:nvPicPr>
          <p:cNvPr id="107" name="Content Placeholder 106"/>
          <p:cNvPicPr>
            <a:picLocks noGrp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3967480" y="473710"/>
            <a:ext cx="8224520" cy="63842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altLang="en-US" b="1">
                <a:solidFill>
                  <a:srgbClr val="7030A0"/>
                </a:solidFill>
                <a:sym typeface="+mn-ea"/>
              </a:rPr>
              <a:t>БЛОНД ТОРФ 15/40 мм</a:t>
            </a:r>
            <a:endParaRPr lang="it-IT" altLang="en-US" b="1">
              <a:solidFill>
                <a:srgbClr val="7030A0"/>
              </a:solidFill>
              <a:sym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11852910" cy="4953000"/>
          </a:xfrm>
        </p:spPr>
        <p:txBody>
          <a:bodyPr/>
          <a:lstStyle/>
          <a:p>
            <a:r>
              <a:rPr lang="it-IT" altLang="en-US"/>
              <a:t>Самый используемый субстрат</a:t>
            </a:r>
            <a:endParaRPr lang="it-IT" altLang="en-US"/>
          </a:p>
          <a:p>
            <a:r>
              <a:rPr lang="it-IT" altLang="en-US" b="1"/>
              <a:t>отличная структура</a:t>
            </a:r>
            <a:r>
              <a:rPr lang="it-IT" altLang="en-US"/>
              <a:t>: сбалансированное удержание воды и воздуха </a:t>
            </a:r>
            <a:endParaRPr lang="it-IT" altLang="en-US"/>
          </a:p>
          <a:p>
            <a:pPr lvl="1"/>
            <a:r>
              <a:rPr lang="it-IT" altLang="en-US" sz="2800"/>
              <a:t>простое управление водой</a:t>
            </a:r>
            <a:endParaRPr lang="it-IT" altLang="en-US" sz="2800"/>
          </a:p>
          <a:p>
            <a:r>
              <a:rPr lang="it-IT" altLang="en-US"/>
              <a:t>высокая впитывающая способностьo</a:t>
            </a:r>
            <a:endParaRPr lang="it-IT" altLang="en-US"/>
          </a:p>
          <a:p>
            <a:pPr lvl="1"/>
            <a:r>
              <a:rPr lang="it-IT" altLang="en-US"/>
              <a:t>высокий буферный эффект, компенсировать ошибки управления</a:t>
            </a:r>
            <a:endParaRPr lang="it-IT" altLang="en-US"/>
          </a:p>
          <a:p>
            <a:pPr lvl="0"/>
            <a:r>
              <a:rPr lang="it-IT" altLang="en-US" b="1"/>
              <a:t>только один сезон, второй год быстро теряет характеристики.</a:t>
            </a:r>
            <a:endParaRPr lang="it-IT" altLang="en-US" b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1" name="Picture 716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8664575" cy="40144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2" name="Picture 71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3940" y="347345"/>
            <a:ext cx="3617595" cy="65106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3" name="Text Box 7170"/>
          <p:cNvSpPr txBox="1"/>
          <p:nvPr/>
        </p:nvSpPr>
        <p:spPr>
          <a:xfrm>
            <a:off x="1814195" y="-202565"/>
            <a:ext cx="5213350" cy="136525"/>
          </a:xfrm>
          <a:prstGeom prst="rect">
            <a:avLst/>
          </a:prstGeom>
          <a:solidFill>
            <a:srgbClr val="F2F2F2"/>
          </a:solidFill>
          <a:ln w="9525">
            <a:noFill/>
          </a:ln>
        </p:spPr>
        <p:txBody>
          <a:bodyPr wrap="square" lIns="81646" tIns="42456" rIns="81646" bIns="42456" anchor="t"/>
          <a:p>
            <a:pPr algn="ctr" defTabSz="0">
              <a:lnSpc>
                <a:spcPct val="118000"/>
              </a:lnSpc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GB" altLang="en-US" sz="4000" b="1" i="1">
                <a:solidFill>
                  <a:srgbClr val="FF0000"/>
                </a:solidFill>
                <a:latin typeface="Arial Black" panose="020B0A04020102020204" pitchFamily="32" charset="0"/>
              </a:rPr>
              <a:t>СЛАДКАЯ ККЛУБНИКА</a:t>
            </a:r>
            <a:endParaRPr lang="en-GB" altLang="en-US" sz="4000" b="1" i="1">
              <a:solidFill>
                <a:srgbClr val="FF0000"/>
              </a:solidFill>
              <a:latin typeface="Arial Black" panose="020B0A04020102020204" pitchFamily="32" charset="0"/>
            </a:endParaRPr>
          </a:p>
        </p:txBody>
      </p:sp>
      <p:sp>
        <p:nvSpPr>
          <p:cNvPr id="10244" name="Text Box 7171"/>
          <p:cNvSpPr txBox="1"/>
          <p:nvPr/>
        </p:nvSpPr>
        <p:spPr>
          <a:xfrm>
            <a:off x="1095493" y="3916156"/>
            <a:ext cx="5095255" cy="2942229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/>
          <a:p>
            <a:pPr marL="341630" indent="-341630" defTabSz="0" hangingPunct="0">
              <a:spcAft>
                <a:spcPts val="1425"/>
              </a:spcAft>
              <a:tabLst>
                <a:tab pos="341630" algn="l"/>
                <a:tab pos="446405" algn="l"/>
                <a:tab pos="895350" algn="l"/>
                <a:tab pos="1344930" algn="l"/>
                <a:tab pos="1793875" algn="l"/>
                <a:tab pos="2243455" algn="l"/>
                <a:tab pos="2692400" algn="l"/>
                <a:tab pos="3141980" algn="l"/>
                <a:tab pos="3590925" algn="l"/>
                <a:tab pos="4040505" algn="l"/>
                <a:tab pos="4489450" algn="l"/>
                <a:tab pos="4939030" algn="l"/>
                <a:tab pos="5387975" algn="l"/>
                <a:tab pos="5837555" algn="l"/>
                <a:tab pos="6286500" algn="l"/>
                <a:tab pos="6736080" algn="l"/>
                <a:tab pos="7185025" algn="l"/>
                <a:tab pos="7634605" algn="l"/>
                <a:tab pos="8083550" algn="l"/>
                <a:tab pos="8533130" algn="l"/>
                <a:tab pos="8982075" algn="l"/>
              </a:tabLst>
            </a:pPr>
            <a:endParaRPr lang="en-GB" altLang="en-US" sz="2175" b="1">
              <a:solidFill>
                <a:srgbClr val="7E0021"/>
              </a:solidFill>
              <a:latin typeface="Arial" panose="020B0604020202020204" pitchFamily="34" charset="0"/>
            </a:endParaRPr>
          </a:p>
          <a:p>
            <a:pPr marL="341630" indent="-341630" defTabSz="0" hangingPunct="0">
              <a:spcAft>
                <a:spcPts val="1425"/>
              </a:spcAft>
              <a:tabLst>
                <a:tab pos="341630" algn="l"/>
                <a:tab pos="446405" algn="l"/>
                <a:tab pos="895350" algn="l"/>
                <a:tab pos="1344930" algn="l"/>
                <a:tab pos="1793875" algn="l"/>
                <a:tab pos="2243455" algn="l"/>
                <a:tab pos="2692400" algn="l"/>
                <a:tab pos="3141980" algn="l"/>
                <a:tab pos="3590925" algn="l"/>
                <a:tab pos="4040505" algn="l"/>
                <a:tab pos="4489450" algn="l"/>
                <a:tab pos="4939030" algn="l"/>
                <a:tab pos="5387975" algn="l"/>
                <a:tab pos="5837555" algn="l"/>
                <a:tab pos="6286500" algn="l"/>
                <a:tab pos="6736080" algn="l"/>
                <a:tab pos="7185025" algn="l"/>
                <a:tab pos="7634605" algn="l"/>
                <a:tab pos="8083550" algn="l"/>
                <a:tab pos="8533130" algn="l"/>
                <a:tab pos="8982075" algn="l"/>
              </a:tabLst>
            </a:pPr>
            <a:r>
              <a:rPr lang="en-GB" altLang="en-US" sz="2175" b="1">
                <a:solidFill>
                  <a:srgbClr val="7E0021"/>
                </a:solidFill>
                <a:latin typeface="Arial" panose="020B0604020202020204" pitchFamily="34" charset="0"/>
              </a:rPr>
              <a:t>Выращивание клубники на грунте</a:t>
            </a:r>
            <a:endParaRPr lang="en-GB" altLang="en-US" sz="2175" b="1">
              <a:solidFill>
                <a:srgbClr val="7E0021"/>
              </a:solidFill>
              <a:latin typeface="Arial" panose="020B0604020202020204" pitchFamily="34" charset="0"/>
            </a:endParaRPr>
          </a:p>
          <a:p>
            <a:pPr marL="341630" indent="-341630" defTabSz="0" hangingPunct="0">
              <a:spcAft>
                <a:spcPts val="1425"/>
              </a:spcAft>
              <a:tabLst>
                <a:tab pos="341630" algn="l"/>
                <a:tab pos="446405" algn="l"/>
                <a:tab pos="895350" algn="l"/>
                <a:tab pos="1344930" algn="l"/>
                <a:tab pos="1793875" algn="l"/>
                <a:tab pos="2243455" algn="l"/>
                <a:tab pos="2692400" algn="l"/>
                <a:tab pos="3141980" algn="l"/>
                <a:tab pos="3590925" algn="l"/>
                <a:tab pos="4040505" algn="l"/>
                <a:tab pos="4489450" algn="l"/>
                <a:tab pos="4939030" algn="l"/>
                <a:tab pos="5387975" algn="l"/>
                <a:tab pos="5837555" algn="l"/>
                <a:tab pos="6286500" algn="l"/>
                <a:tab pos="6736080" algn="l"/>
                <a:tab pos="7185025" algn="l"/>
                <a:tab pos="7634605" algn="l"/>
                <a:tab pos="8083550" algn="l"/>
                <a:tab pos="8533130" algn="l"/>
                <a:tab pos="8982075" algn="l"/>
              </a:tabLst>
            </a:pPr>
            <a:r>
              <a:rPr lang="en-GB" altLang="en-US" sz="2175" b="1">
                <a:solidFill>
                  <a:srgbClr val="004586"/>
                </a:solidFill>
                <a:latin typeface="Arial" panose="020B0604020202020204" pitchFamily="34" charset="0"/>
              </a:rPr>
              <a:t>ранние произдвоство (апрель)‏</a:t>
            </a:r>
            <a:endParaRPr lang="en-GB" altLang="en-US" sz="2175" b="1">
              <a:solidFill>
                <a:srgbClr val="004586"/>
              </a:solidFill>
              <a:latin typeface="Arial" panose="020B0604020202020204" pitchFamily="34" charset="0"/>
            </a:endParaRPr>
          </a:p>
          <a:p>
            <a:pPr marL="341630" indent="-341630" defTabSz="0" hangingPunct="0">
              <a:spcAft>
                <a:spcPts val="1425"/>
              </a:spcAft>
              <a:tabLst>
                <a:tab pos="341630" algn="l"/>
                <a:tab pos="446405" algn="l"/>
                <a:tab pos="895350" algn="l"/>
                <a:tab pos="1344930" algn="l"/>
                <a:tab pos="1793875" algn="l"/>
                <a:tab pos="2243455" algn="l"/>
                <a:tab pos="2692400" algn="l"/>
                <a:tab pos="3141980" algn="l"/>
                <a:tab pos="3590925" algn="l"/>
                <a:tab pos="4040505" algn="l"/>
                <a:tab pos="4489450" algn="l"/>
                <a:tab pos="4939030" algn="l"/>
                <a:tab pos="5387975" algn="l"/>
                <a:tab pos="5837555" algn="l"/>
                <a:tab pos="6286500" algn="l"/>
                <a:tab pos="6736080" algn="l"/>
                <a:tab pos="7185025" algn="l"/>
                <a:tab pos="7634605" algn="l"/>
                <a:tab pos="8083550" algn="l"/>
                <a:tab pos="8533130" algn="l"/>
                <a:tab pos="8982075" algn="l"/>
              </a:tabLst>
            </a:pPr>
            <a:r>
              <a:rPr lang="en-GB" altLang="en-US" sz="2175" b="1">
                <a:solidFill>
                  <a:srgbClr val="B80047"/>
                </a:solidFill>
                <a:latin typeface="Arial" panose="020B0604020202020204" pitchFamily="34" charset="0"/>
              </a:rPr>
              <a:t>осеннее производство</a:t>
            </a:r>
            <a:endParaRPr lang="en-GB" altLang="en-US" sz="2175" b="1">
              <a:solidFill>
                <a:srgbClr val="B80047"/>
              </a:solidFill>
              <a:latin typeface="Arial" panose="020B0604020202020204" pitchFamily="34" charset="0"/>
            </a:endParaRPr>
          </a:p>
          <a:p>
            <a:pPr marL="341630" indent="-341630" defTabSz="0" hangingPunct="0">
              <a:spcAft>
                <a:spcPts val="1425"/>
              </a:spcAft>
              <a:tabLst>
                <a:tab pos="341630" algn="l"/>
                <a:tab pos="446405" algn="l"/>
                <a:tab pos="895350" algn="l"/>
                <a:tab pos="1344930" algn="l"/>
                <a:tab pos="1793875" algn="l"/>
                <a:tab pos="2243455" algn="l"/>
                <a:tab pos="2692400" algn="l"/>
                <a:tab pos="3141980" algn="l"/>
                <a:tab pos="3590925" algn="l"/>
                <a:tab pos="4040505" algn="l"/>
                <a:tab pos="4489450" algn="l"/>
                <a:tab pos="4939030" algn="l"/>
                <a:tab pos="5387975" algn="l"/>
                <a:tab pos="5837555" algn="l"/>
                <a:tab pos="6286500" algn="l"/>
                <a:tab pos="6736080" algn="l"/>
                <a:tab pos="7185025" algn="l"/>
                <a:tab pos="7634605" algn="l"/>
                <a:tab pos="8083550" algn="l"/>
                <a:tab pos="8533130" algn="l"/>
                <a:tab pos="8982075" algn="l"/>
              </a:tabLst>
            </a:pPr>
            <a:r>
              <a:rPr lang="en-GB" altLang="en-US" sz="2175" b="1">
                <a:solidFill>
                  <a:srgbClr val="B80047"/>
                </a:solidFill>
                <a:latin typeface="Arial" panose="020B0604020202020204" pitchFamily="34" charset="0"/>
              </a:rPr>
              <a:t>без отопления</a:t>
            </a:r>
            <a:endParaRPr lang="en-GB" altLang="en-US" sz="2175" b="1">
              <a:solidFill>
                <a:srgbClr val="B80047"/>
              </a:solidFill>
              <a:latin typeface="Arial" panose="020B0604020202020204" pitchFamily="34" charset="0"/>
            </a:endParaRPr>
          </a:p>
          <a:p>
            <a:pPr marL="341630" indent="-341630" defTabSz="0" hangingPunct="0">
              <a:spcAft>
                <a:spcPts val="1425"/>
              </a:spcAft>
              <a:tabLst>
                <a:tab pos="341630" algn="l"/>
                <a:tab pos="446405" algn="l"/>
                <a:tab pos="895350" algn="l"/>
                <a:tab pos="1344930" algn="l"/>
                <a:tab pos="1793875" algn="l"/>
                <a:tab pos="2243455" algn="l"/>
                <a:tab pos="2692400" algn="l"/>
                <a:tab pos="3141980" algn="l"/>
                <a:tab pos="3590925" algn="l"/>
                <a:tab pos="4040505" algn="l"/>
                <a:tab pos="4489450" algn="l"/>
                <a:tab pos="4939030" algn="l"/>
                <a:tab pos="5387975" algn="l"/>
                <a:tab pos="5837555" algn="l"/>
                <a:tab pos="6286500" algn="l"/>
                <a:tab pos="6736080" algn="l"/>
                <a:tab pos="7185025" algn="l"/>
                <a:tab pos="7634605" algn="l"/>
                <a:tab pos="8083550" algn="l"/>
                <a:tab pos="8533130" algn="l"/>
                <a:tab pos="8982075" algn="l"/>
              </a:tabLst>
            </a:pPr>
            <a:endParaRPr lang="en-GB" altLang="en-US" sz="2175" b="1">
              <a:solidFill>
                <a:srgbClr val="B80047"/>
              </a:solidFill>
              <a:latin typeface="Arial" panose="020B0604020202020204" pitchFamily="34" charset="0"/>
            </a:endParaRPr>
          </a:p>
          <a:p>
            <a:pPr marL="341630" indent="-341630" defTabSz="0" hangingPunct="0">
              <a:spcAft>
                <a:spcPts val="1425"/>
              </a:spcAft>
              <a:tabLst>
                <a:tab pos="341630" algn="l"/>
                <a:tab pos="446405" algn="l"/>
                <a:tab pos="895350" algn="l"/>
                <a:tab pos="1344930" algn="l"/>
                <a:tab pos="1793875" algn="l"/>
                <a:tab pos="2243455" algn="l"/>
                <a:tab pos="2692400" algn="l"/>
                <a:tab pos="3141980" algn="l"/>
                <a:tab pos="3590925" algn="l"/>
                <a:tab pos="4040505" algn="l"/>
                <a:tab pos="4489450" algn="l"/>
                <a:tab pos="4939030" algn="l"/>
                <a:tab pos="5387975" algn="l"/>
                <a:tab pos="5837555" algn="l"/>
                <a:tab pos="6286500" algn="l"/>
                <a:tab pos="6736080" algn="l"/>
                <a:tab pos="7185025" algn="l"/>
                <a:tab pos="7634605" algn="l"/>
                <a:tab pos="8083550" algn="l"/>
                <a:tab pos="8533130" algn="l"/>
                <a:tab pos="8982075" algn="l"/>
              </a:tabLst>
            </a:pPr>
            <a:endParaRPr lang="en-GB" altLang="en-US" sz="2175" b="1">
              <a:solidFill>
                <a:srgbClr val="7E0021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34008" y="17631"/>
            <a:ext cx="10048067" cy="74232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altLang="en-US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SUBSTRATI</a:t>
            </a:r>
            <a:endParaRPr lang="it-IT" altLang="en-US" sz="4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6260" y="605790"/>
            <a:ext cx="9865360" cy="4953000"/>
          </a:xfrm>
        </p:spPr>
        <p:txBody>
          <a:bodyPr/>
          <a:lstStyle/>
          <a:p>
            <a:endParaRPr lang="it-IT" altLang="en-US" sz="3200" b="1">
              <a:solidFill>
                <a:srgbClr val="00B0F0"/>
              </a:solidFill>
              <a:sym typeface="+mn-ea"/>
            </a:endParaRPr>
          </a:p>
          <a:p>
            <a:r>
              <a:rPr lang="it-IT" altLang="en-US" sz="3200" b="1">
                <a:solidFill>
                  <a:srgbClr val="00B0F0"/>
                </a:solidFill>
                <a:sym typeface="+mn-ea"/>
              </a:rPr>
              <a:t>FIBRA DI COCCO (no polvere)</a:t>
            </a:r>
            <a:endParaRPr lang="it-IT" altLang="en-US" sz="3200"/>
          </a:p>
          <a:p>
            <a:pPr marL="0" indent="0">
              <a:buNone/>
            </a:pPr>
            <a:endParaRPr lang="en-US"/>
          </a:p>
        </p:txBody>
      </p:sp>
      <p:sp>
        <p:nvSpPr>
          <p:cNvPr id="7" name="Text Box 6"/>
          <p:cNvSpPr txBox="1"/>
          <p:nvPr/>
        </p:nvSpPr>
        <p:spPr>
          <a:xfrm>
            <a:off x="5941060" y="3244850"/>
            <a:ext cx="111252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/>
          </a:p>
        </p:txBody>
      </p:sp>
      <p:pic>
        <p:nvPicPr>
          <p:cNvPr id="108" name="Content Placeholder 107"/>
          <p:cNvPicPr>
            <a:picLocks noGrp="1"/>
          </p:cNvPicPr>
          <p:nvPr>
            <p:ph sz="half" idx="2"/>
          </p:nvPr>
        </p:nvPicPr>
        <p:blipFill>
          <a:blip r:embed="rId1"/>
          <a:srcRect l="16165" t="8304" r="11101" b="16609"/>
          <a:stretch>
            <a:fillRect/>
          </a:stretch>
        </p:blipFill>
        <p:spPr>
          <a:xfrm>
            <a:off x="9236075" y="-31750"/>
            <a:ext cx="2955925" cy="25444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Picture 108"/>
          <p:cNvPicPr/>
          <p:nvPr/>
        </p:nvPicPr>
        <p:blipFill>
          <a:blip r:embed="rId2"/>
          <a:srcRect r="15426"/>
          <a:stretch>
            <a:fillRect/>
          </a:stretch>
        </p:blipFill>
        <p:spPr>
          <a:xfrm>
            <a:off x="0" y="2270125"/>
            <a:ext cx="5316220" cy="4587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" name="Picture 111"/>
          <p:cNvPicPr/>
          <p:nvPr/>
        </p:nvPicPr>
        <p:blipFill>
          <a:blip r:embed="rId3"/>
          <a:srcRect l="9424"/>
          <a:stretch>
            <a:fillRect/>
          </a:stretch>
        </p:blipFill>
        <p:spPr>
          <a:xfrm>
            <a:off x="7053580" y="2513330"/>
            <a:ext cx="5138420" cy="43129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altLang="en-US" b="1">
                <a:solidFill>
                  <a:srgbClr val="00B0F0"/>
                </a:solidFill>
                <a:sym typeface="+mn-ea"/>
              </a:rPr>
              <a:t>КОКОСОВОЕ ВОЛОКНО</a:t>
            </a:r>
            <a:endParaRPr lang="it-IT" altLang="en-US" b="1">
              <a:solidFill>
                <a:srgbClr val="00B0F0"/>
              </a:solidFill>
              <a:sym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11582400" cy="4953000"/>
          </a:xfrm>
        </p:spPr>
        <p:txBody>
          <a:bodyPr/>
          <a:lstStyle/>
          <a:p>
            <a:r>
              <a:rPr lang="it-IT" altLang="en-US"/>
              <a:t>По структуре похож на торф.</a:t>
            </a:r>
            <a:endParaRPr lang="it-IT" altLang="en-US"/>
          </a:p>
          <a:p>
            <a:r>
              <a:rPr lang="it-IT" altLang="en-US"/>
              <a:t>большая впитывающая способность </a:t>
            </a:r>
            <a:endParaRPr lang="it-IT" altLang="en-US"/>
          </a:p>
          <a:p>
            <a:pPr lvl="1"/>
            <a:r>
              <a:rPr lang="it-IT" altLang="en-US" sz="2800" b="1"/>
              <a:t>иногда разница между заданным питательным раствором и фактическим питанием растений</a:t>
            </a:r>
            <a:endParaRPr lang="it-IT" altLang="en-US" sz="2800" b="1"/>
          </a:p>
          <a:p>
            <a:pPr lvl="1"/>
            <a:r>
              <a:rPr lang="it-IT" altLang="en-US">
                <a:sym typeface="+mn-ea"/>
              </a:rPr>
              <a:t>Более стабильная структура, чем у торфа, что позволяет использовать субстрат в течение 2/3 лет.</a:t>
            </a:r>
            <a:endParaRPr lang="it-IT" altLang="en-US">
              <a:sym typeface="+mn-ea"/>
            </a:endParaRPr>
          </a:p>
          <a:p>
            <a:r>
              <a:rPr lang="it-IT" altLang="en-US">
                <a:sym typeface="+mn-ea"/>
              </a:rPr>
              <a:t>больше азота нужно</a:t>
            </a:r>
            <a:endParaRPr lang="it-IT" altLang="en-US">
              <a:sym typeface="+mn-ea"/>
            </a:endParaRPr>
          </a:p>
          <a:p>
            <a:r>
              <a:rPr lang="it-IT" altLang="en-US">
                <a:sym typeface="+mn-ea"/>
              </a:rPr>
              <a:t>часто загружен Na (разрешается с использованием Ca). </a:t>
            </a:r>
            <a:endParaRPr lang="it-IT" altLang="en-US" b="1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altLang="en-US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SUBSTRATI</a:t>
            </a:r>
            <a:endParaRPr lang="it-IT" altLang="en-US" sz="4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85" y="773430"/>
            <a:ext cx="5572760" cy="4953000"/>
          </a:xfrm>
        </p:spPr>
        <p:txBody>
          <a:bodyPr/>
          <a:lstStyle/>
          <a:p>
            <a:pPr marL="0" indent="0">
              <a:buNone/>
            </a:pPr>
            <a:r>
              <a:rPr lang="it-IT" altLang="en-US" sz="32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sym typeface="+mn-ea"/>
              </a:rPr>
              <a:t>ПЕРЛИТ</a:t>
            </a:r>
            <a:endParaRPr lang="it-IT" altLang="en-US"/>
          </a:p>
          <a:p>
            <a:r>
              <a:rPr lang="it-IT" altLang="en-US">
                <a:sym typeface="+mn-ea"/>
              </a:rPr>
              <a:t>стоит больше</a:t>
            </a:r>
            <a:endParaRPr lang="it-IT" altLang="en-US">
              <a:sym typeface="+mn-ea"/>
            </a:endParaRPr>
          </a:p>
          <a:p>
            <a:r>
              <a:rPr lang="it-IT" altLang="en-US"/>
              <a:t>может использоваться в течение нескольких лет без потери структуры</a:t>
            </a:r>
            <a:endParaRPr lang="it-IT" altLang="en-US"/>
          </a:p>
          <a:p>
            <a:r>
              <a:rPr lang="ru-RU" altLang="en-US"/>
              <a:t>не </a:t>
            </a:r>
            <a:r>
              <a:rPr lang="it-IT" altLang="en-US"/>
              <a:t>сохраняет питательные вещества</a:t>
            </a:r>
            <a:endParaRPr lang="it-IT" altLang="en-US"/>
          </a:p>
          <a:p>
            <a:r>
              <a:rPr lang="it-IT" altLang="en-US"/>
              <a:t>необходимость короткого и частого полива</a:t>
            </a:r>
            <a:endParaRPr lang="it-IT" altLang="en-US"/>
          </a:p>
          <a:p>
            <a:r>
              <a:rPr lang="it-IT" altLang="en-US"/>
              <a:t>подходит для жаркого климата</a:t>
            </a:r>
            <a:endParaRPr lang="it-IT" altLang="en-US"/>
          </a:p>
        </p:txBody>
      </p:sp>
      <p:pic>
        <p:nvPicPr>
          <p:cNvPr id="110" name="Content Placeholder 109"/>
          <p:cNvPicPr>
            <a:picLocks noGrp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5681345" y="0"/>
            <a:ext cx="687832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altLang="en-US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SUBSTRATI</a:t>
            </a:r>
            <a:endParaRPr lang="it-IT" altLang="en-US" sz="4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85" y="773430"/>
            <a:ext cx="5572760" cy="4953000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it-IT" sz="4400" b="1">
                <a:solidFill>
                  <a:srgbClr val="FF0000"/>
                </a:solidFill>
              </a:rPr>
              <a:t>Гродан</a:t>
            </a:r>
            <a:endParaRPr lang="it-IT" altLang="en-US" sz="4400" b="1">
              <a:solidFill>
                <a:srgbClr val="FF0000"/>
              </a:solidFill>
            </a:endParaRPr>
          </a:p>
          <a:p>
            <a:r>
              <a:rPr>
                <a:sym typeface="+mn-ea"/>
              </a:rPr>
              <a:t>себестоимость</a:t>
            </a:r>
            <a:endParaRPr>
              <a:sym typeface="+mn-ea"/>
            </a:endParaRPr>
          </a:p>
          <a:p>
            <a:r>
              <a:rPr lang="it-IT" altLang="en-US"/>
              <a:t>мало используется для клубники</a:t>
            </a:r>
            <a:endParaRPr lang="it-IT" altLang="en-US"/>
          </a:p>
          <a:p>
            <a:r>
              <a:rPr lang="it-IT" altLang="en-US"/>
              <a:t>теоретически лучший субстрат</a:t>
            </a:r>
            <a:endParaRPr lang="it-IT" altLang="en-US"/>
          </a:p>
          <a:p>
            <a:r>
              <a:rPr lang="it-IT" altLang="en-US"/>
              <a:t>неясный протокол</a:t>
            </a:r>
            <a:endParaRPr lang="it-IT" altLang="en-US"/>
          </a:p>
          <a:p>
            <a:endParaRPr lang="it-IT" alt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807200" y="0"/>
            <a:ext cx="5384800" cy="3589655"/>
          </a:xfrm>
          <a:prstGeom prst="rect">
            <a:avLst/>
          </a:prstGeom>
        </p:spPr>
      </p:pic>
      <p:pic>
        <p:nvPicPr>
          <p:cNvPr id="106" name="Picture 105"/>
          <p:cNvPicPr/>
          <p:nvPr/>
        </p:nvPicPr>
        <p:blipFill>
          <a:blip r:embed="rId2"/>
          <a:stretch>
            <a:fillRect/>
          </a:stretch>
        </p:blipFill>
        <p:spPr>
          <a:xfrm>
            <a:off x="6731000" y="3255010"/>
            <a:ext cx="5461000" cy="36029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БУДУЩИЕ </a:t>
            </a:r>
            <a:r>
              <a:rPr lang="ru-RU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СУБСТРАТ</a:t>
            </a:r>
            <a:endParaRPr lang="ru-RU" altLang="en-US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11582400" cy="5364480"/>
          </a:xfrm>
        </p:spPr>
        <p:txBody>
          <a:bodyPr/>
          <a:lstStyle/>
          <a:p>
            <a:pPr marL="0" indent="0" algn="ctr">
              <a:buNone/>
            </a:pPr>
            <a:r>
              <a:rPr lang="it-IT" altLang="en-US" b="1"/>
              <a:t>SUBSTRATI RINNOVABILI </a:t>
            </a:r>
            <a:endParaRPr lang="en-US"/>
          </a:p>
          <a:p>
            <a:endParaRPr lang="it-IT" altLang="en-US"/>
          </a:p>
          <a:p>
            <a:r>
              <a:rPr lang="it-IT" altLang="en-US"/>
              <a:t>ОПИЛКИ И ЩЕПКИ ИЗ КУЛЬТИВИРОВАННЫХ ДЕРЕВЬЕВ</a:t>
            </a:r>
            <a:endParaRPr lang="it-IT" altLang="en-US"/>
          </a:p>
          <a:p>
            <a:r>
              <a:rPr lang="ru-RU" altLang="it-IT"/>
              <a:t>СОЛОМА</a:t>
            </a:r>
            <a:r>
              <a:rPr lang="it-IT" altLang="en-US"/>
              <a:t> </a:t>
            </a:r>
            <a:endParaRPr lang="it-IT" altLang="en-US"/>
          </a:p>
          <a:p>
            <a:r>
              <a:rPr lang="ru-RU" altLang="it-IT"/>
              <a:t>РИСОВАЯ ШЕЛУХА</a:t>
            </a:r>
            <a:r>
              <a:rPr lang="it-IT" altLang="en-US"/>
              <a:t> (LOLLA), </a:t>
            </a:r>
            <a:endParaRPr lang="it-IT" altLang="en-US"/>
          </a:p>
          <a:p>
            <a:r>
              <a:rPr lang="ru-RU" altLang="it-IT"/>
              <a:t>ШЕЛУХА ПОЧАТКОВ КУКУРУЗЫ</a:t>
            </a:r>
            <a:endParaRPr lang="it-IT" altLang="en-US"/>
          </a:p>
          <a:p>
            <a:r>
              <a:rPr lang="it-IT" altLang="en-US"/>
              <a:t>.........</a:t>
            </a:r>
            <a:endParaRPr lang="it-IT" altLang="en-US"/>
          </a:p>
          <a:p>
            <a:pPr marL="0" indent="0" algn="ctr">
              <a:buNone/>
            </a:pPr>
            <a:r>
              <a:rPr lang="ru-RU" altLang="it-IT">
                <a:highlight>
                  <a:srgbClr val="FFFF00"/>
                </a:highlight>
              </a:rPr>
              <a:t>находятся на испытаниях</a:t>
            </a:r>
            <a:endParaRPr lang="en-US">
              <a:highlight>
                <a:srgbClr val="FFFF00"/>
              </a:highlight>
            </a:endParaRPr>
          </a:p>
          <a:p>
            <a:endParaRPr lang="en-US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it-IT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ДЕНЬ ПОЛИВА</a:t>
            </a:r>
            <a:endParaRPr lang="it-IT" altLang="en-US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altLang="en-US" sz="2400" b="1">
                <a:solidFill>
                  <a:srgbClr val="7030A0"/>
                </a:solidFill>
              </a:rPr>
              <a:t>ДЛЯ КАЖДОЙ </a:t>
            </a:r>
            <a:r>
              <a:rPr lang="ru-RU" altLang="en-US" sz="2400" b="1">
                <a:solidFill>
                  <a:srgbClr val="7030A0"/>
                </a:solidFill>
              </a:rPr>
              <a:t>СУБСТРАТ</a:t>
            </a:r>
            <a:endParaRPr lang="it-IT" altLang="en-US" sz="2400" b="1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it-IT" altLang="en-US" sz="2400"/>
          </a:p>
          <a:p>
            <a:pPr lvl="0"/>
            <a:r>
              <a:rPr lang="it-IT" altLang="en-US" sz="2400" b="1"/>
              <a:t>первый полив через 2 часа после восхода солнца</a:t>
            </a:r>
            <a:endParaRPr lang="it-IT" altLang="en-US" sz="2400" b="1"/>
          </a:p>
          <a:p>
            <a:pPr lvl="1"/>
            <a:r>
              <a:rPr lang="it-IT" altLang="en-US" sz="2100"/>
              <a:t>дренаж около 5%</a:t>
            </a:r>
            <a:endParaRPr lang="it-IT" altLang="en-US" sz="2100"/>
          </a:p>
          <a:p>
            <a:pPr lvl="0"/>
            <a:r>
              <a:rPr lang="it-IT" altLang="en-US" sz="2740"/>
              <a:t>второе и последующие </a:t>
            </a:r>
            <a:r>
              <a:rPr lang="ru-RU" altLang="it-IT" sz="2740"/>
              <a:t>ролива</a:t>
            </a:r>
            <a:r>
              <a:rPr lang="it-IT" altLang="en-US" sz="2740"/>
              <a:t> с интервалом от 0,5 до 2/4 часов</a:t>
            </a:r>
            <a:endParaRPr lang="it-IT" altLang="en-US" sz="2740"/>
          </a:p>
          <a:p>
            <a:pPr lvl="1"/>
            <a:r>
              <a:rPr lang="it-IT" altLang="en-US" sz="2100"/>
              <a:t>дренаж около 10/30% для кокоса и торфа</a:t>
            </a:r>
            <a:endParaRPr lang="it-IT" altLang="en-US" sz="2100"/>
          </a:p>
          <a:p>
            <a:pPr lvl="1"/>
            <a:r>
              <a:rPr lang="it-IT" altLang="en-US" sz="2100"/>
              <a:t>дренаж около 25/40% для перлита</a:t>
            </a:r>
            <a:endParaRPr lang="it-IT" altLang="en-US" sz="2100"/>
          </a:p>
          <a:p>
            <a:pPr lvl="0"/>
            <a:r>
              <a:rPr lang="it-IT" altLang="en-US" sz="2740" b="1"/>
              <a:t>последний полив за 2 часа до захода солнца</a:t>
            </a:r>
            <a:endParaRPr lang="it-IT" altLang="en-US" sz="2740" b="1"/>
          </a:p>
          <a:p>
            <a:pPr marL="0" lvl="0" indent="0">
              <a:buNone/>
            </a:pPr>
            <a:r>
              <a:rPr lang="it-IT" altLang="en-US" sz="2100"/>
              <a:t>ночью растение очень мало испаряет и не фотосинтезирует, поливы вообще не нужны, в принципе </a:t>
            </a:r>
            <a:r>
              <a:rPr lang="it-IT" altLang="en-US" sz="28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вредны.</a:t>
            </a:r>
            <a:endParaRPr lang="it-IT" altLang="en-US" sz="28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it-IT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СИСТЕМЫ АВТОМАТИЗАЦИИ </a:t>
            </a:r>
            <a:r>
              <a:rPr lang="ru-RU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ПОЛИВО</a:t>
            </a:r>
            <a:endParaRPr lang="ru-RU" altLang="en-US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altLang="en-US"/>
              <a:t>СОЛЯРИМЕТР</a:t>
            </a:r>
            <a:endParaRPr lang="it-IT" altLang="en-US"/>
          </a:p>
          <a:p>
            <a:pPr lvl="2"/>
            <a:r>
              <a:rPr lang="it-IT" altLang="en-US"/>
              <a:t>In base alla luminosità riduce od aumenta in percentuale automaticamente le irrigazioni </a:t>
            </a:r>
            <a:endParaRPr lang="it-IT" altLang="en-US"/>
          </a:p>
          <a:p>
            <a:pPr lvl="0"/>
            <a:r>
              <a:rPr lang="it-IT" altLang="en-US"/>
              <a:t>Датчик веса/дренажа</a:t>
            </a:r>
            <a:endParaRPr lang="it-IT" altLang="en-US"/>
          </a:p>
          <a:p>
            <a:pPr lvl="2"/>
            <a:r>
              <a:rPr lang="it-IT" altLang="en-US"/>
              <a:t>migliore rispetto al solo controllo di drenaggio, in quanto, se ben gestito, gestisce le irrigazioni prima che si creino situazioni di stress es:</a:t>
            </a:r>
            <a:endParaRPr lang="it-IT" altLang="en-US"/>
          </a:p>
          <a:p>
            <a:pPr lvl="3"/>
            <a:r>
              <a:rPr lang="it-IT" altLang="en-US">
                <a:highlight>
                  <a:srgbClr val="FFFF00"/>
                </a:highlight>
              </a:rPr>
              <a:t>se abbiamo impostato irrigazioni inferiori rispetto alla necessità, ci troveremo un drenaggio molto basso e quindi andremo a reagire irrigando sucessivamente. E’ chiaro che agiamo nel momento in cui già è mancata l’H2O alle piante.</a:t>
            </a:r>
            <a:endParaRPr lang="it-IT" altLang="en-US">
              <a:highlight>
                <a:srgbClr val="FFFF00"/>
              </a:highlight>
            </a:endParaRPr>
          </a:p>
          <a:p>
            <a:pPr lvl="0"/>
            <a:r>
              <a:rPr altLang="en-US">
                <a:sym typeface="+mn-ea"/>
              </a:rPr>
              <a:t>Датчики влажности</a:t>
            </a:r>
            <a:endParaRPr altLang="en-US">
              <a:sym typeface="+mn-ea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751012" y="152705"/>
            <a:ext cx="8689976" cy="990295"/>
          </a:xfrm>
        </p:spPr>
        <p:txBody>
          <a:bodyPr>
            <a:normAutofit/>
          </a:bodyPr>
          <a:lstStyle/>
          <a:p>
            <a:r>
              <a:rPr lang="it-IT" sz="6000" b="1" dirty="0">
                <a:solidFill>
                  <a:srgbClr val="002060"/>
                </a:solidFill>
              </a:rPr>
              <a:t>STRAWBERRY </a:t>
            </a:r>
            <a:endParaRPr lang="ru-RU" sz="6000" b="1" dirty="0">
              <a:solidFill>
                <a:srgbClr val="00206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751012" y="3215640"/>
            <a:ext cx="8689976" cy="1371599"/>
          </a:xfrm>
        </p:spPr>
        <p:txBody>
          <a:bodyPr>
            <a:no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OPTIMAL CLIMATE CONDITIONS</a:t>
            </a:r>
            <a:endParaRPr lang="ru-RU" sz="6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751012" y="152705"/>
            <a:ext cx="8689976" cy="990295"/>
          </a:xfrm>
        </p:spPr>
        <p:txBody>
          <a:bodyPr>
            <a:normAutofit/>
          </a:bodyPr>
          <a:lstStyle/>
          <a:p>
            <a:r>
              <a:rPr lang="it-IT" sz="6000" dirty="0">
                <a:solidFill>
                  <a:srgbClr val="002060"/>
                </a:solidFill>
              </a:rPr>
              <a:t>TEMPERATURE</a:t>
            </a:r>
            <a:r>
              <a:rPr lang="it-IT" sz="6000" b="1" dirty="0">
                <a:solidFill>
                  <a:srgbClr val="002060"/>
                </a:solidFill>
              </a:rPr>
              <a:t> </a:t>
            </a:r>
            <a:endParaRPr lang="ru-RU" sz="6000" b="1" dirty="0">
              <a:solidFill>
                <a:srgbClr val="002060"/>
              </a:solidFill>
            </a:endParaRPr>
          </a:p>
        </p:txBody>
      </p:sp>
      <p:sp>
        <p:nvSpPr>
          <p:cNvPr id="4" name="Segnaposto contenuto 2"/>
          <p:cNvSpPr txBox="1"/>
          <p:nvPr/>
        </p:nvSpPr>
        <p:spPr>
          <a:xfrm>
            <a:off x="990600" y="1905000"/>
            <a:ext cx="10363826" cy="4663439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7000"/>
              </a:lnSpc>
            </a:pPr>
            <a:r>
              <a:rPr lang="en-US" sz="3200" b="1" kern="0" dirty="0">
                <a:solidFill>
                  <a:srgbClr val="0070C0"/>
                </a:solidFill>
                <a:latin typeface="Calibri" panose="020F0502020204030204" charset="0"/>
                <a:ea typeface="Calibri" panose="020F0502020204030204" charset="0"/>
                <a:cs typeface="Times New Roman" panose="02020603050405020304" pitchFamily="16" charset="0"/>
              </a:rPr>
              <a:t>	</a:t>
            </a:r>
            <a:endParaRPr lang="en-US" sz="3200" b="1" kern="0" dirty="0">
              <a:solidFill>
                <a:srgbClr val="0070C0"/>
              </a:solidFill>
              <a:latin typeface="Calibri" panose="020F0502020204030204" charset="0"/>
              <a:ea typeface="Calibri" panose="020F0502020204030204" charset="0"/>
              <a:cs typeface="Times New Roman" panose="02020603050405020304" pitchFamily="16" charset="0"/>
            </a:endParaRPr>
          </a:p>
          <a:p>
            <a:pPr lvl="1">
              <a:lnSpc>
                <a:spcPct val="107000"/>
              </a:lnSpc>
            </a:pPr>
            <a:endParaRPr lang="en-US" sz="3200" b="1" kern="0" dirty="0">
              <a:solidFill>
                <a:srgbClr val="0070C0"/>
              </a:solidFill>
              <a:latin typeface="Calibri" panose="020F0502020204030204" charset="0"/>
              <a:ea typeface="Calibri" panose="020F0502020204030204" charset="0"/>
              <a:cs typeface="Times New Roman" panose="02020603050405020304" pitchFamily="16" charset="0"/>
            </a:endParaRPr>
          </a:p>
          <a:p>
            <a:pPr lvl="1">
              <a:lnSpc>
                <a:spcPct val="107000"/>
              </a:lnSpc>
            </a:pPr>
            <a:r>
              <a:rPr lang="en-US" sz="4800" b="1" kern="0" dirty="0">
                <a:solidFill>
                  <a:srgbClr val="0070C0"/>
                </a:solidFill>
                <a:latin typeface="Calibri" panose="020F0502020204030204" charset="0"/>
                <a:ea typeface="Calibri" panose="020F0502020204030204" charset="0"/>
                <a:cs typeface="Times New Roman" panose="02020603050405020304" pitchFamily="16" charset="0"/>
              </a:rPr>
              <a:t>   </a:t>
            </a:r>
            <a:r>
              <a:rPr lang="en-US" sz="4800" b="1" kern="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Calibri" panose="020F0502020204030204" charset="0"/>
                <a:cs typeface="Times New Roman" panose="02020603050405020304" pitchFamily="16" charset="0"/>
              </a:rPr>
              <a:t>NIGHT	</a:t>
            </a:r>
            <a:r>
              <a:rPr lang="en-US" sz="4800" b="1" kern="0" dirty="0">
                <a:solidFill>
                  <a:srgbClr val="0070C0"/>
                </a:solidFill>
                <a:latin typeface="Calibri" panose="020F0502020204030204" charset="0"/>
                <a:ea typeface="Calibri" panose="020F0502020204030204" charset="0"/>
                <a:cs typeface="Times New Roman" panose="02020603050405020304" pitchFamily="16" charset="0"/>
              </a:rPr>
              <a:t>			   	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charset="0"/>
                <a:ea typeface="Calibri" panose="020F0502020204030204" charset="0"/>
                <a:cs typeface="Times New Roman" panose="02020603050405020304" pitchFamily="16" charset="0"/>
              </a:rPr>
              <a:t>DAY</a:t>
            </a:r>
            <a:endParaRPr lang="ru-RU" sz="4800" b="1" kern="0" dirty="0">
              <a:solidFill>
                <a:srgbClr val="FF0000"/>
              </a:solidFill>
              <a:latin typeface="Calibri" panose="020F0502020204030204" charset="0"/>
              <a:ea typeface="Calibri" panose="020F0502020204030204" charset="0"/>
              <a:cs typeface="Times New Roman" panose="02020603050405020304" pitchFamily="16" charset="0"/>
            </a:endParaRPr>
          </a:p>
          <a:p>
            <a:pPr lvl="2">
              <a:lnSpc>
                <a:spcPct val="107000"/>
              </a:lnSpc>
            </a:pPr>
            <a:endParaRPr lang="en-US" sz="4800" b="1" kern="0" dirty="0">
              <a:solidFill>
                <a:srgbClr val="00B050"/>
              </a:solidFill>
              <a:latin typeface="Calibri" panose="020F0502020204030204" charset="0"/>
              <a:ea typeface="Calibri" panose="020F0502020204030204" charset="0"/>
              <a:cs typeface="Times New Roman" panose="02020603050405020304" pitchFamily="16" charset="0"/>
            </a:endParaRPr>
          </a:p>
          <a:p>
            <a:r>
              <a:rPr lang="it-IT" sz="3200" b="1" kern="0" dirty="0">
                <a:solidFill>
                  <a:srgbClr val="0070C0"/>
                </a:solidFill>
                <a:latin typeface="Calibri" panose="020F0502020204030204" charset="0"/>
                <a:cs typeface="Times New Roman" panose="02020603050405020304" pitchFamily="16" charset="0"/>
              </a:rPr>
              <a:t>        </a:t>
            </a:r>
            <a:r>
              <a:rPr lang="it-IT" sz="6000" b="1" kern="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Times New Roman" panose="02020603050405020304" pitchFamily="16" charset="0"/>
              </a:rPr>
              <a:t>8 – 14</a:t>
            </a:r>
            <a:r>
              <a:rPr lang="it-IT" sz="6000" b="1" kern="0" dirty="0">
                <a:solidFill>
                  <a:srgbClr val="0070C0"/>
                </a:solidFill>
                <a:latin typeface="Calibri" panose="020F0502020204030204" charset="0"/>
                <a:cs typeface="Times New Roman" panose="02020603050405020304" pitchFamily="16" charset="0"/>
              </a:rPr>
              <a:t>				     	</a:t>
            </a:r>
            <a:r>
              <a:rPr lang="it-IT" sz="6000" b="1" kern="0" dirty="0">
                <a:solidFill>
                  <a:srgbClr val="FF0000"/>
                </a:solidFill>
                <a:latin typeface="Calibri" panose="020F0502020204030204" charset="0"/>
                <a:cs typeface="Times New Roman" panose="02020603050405020304" pitchFamily="16" charset="0"/>
              </a:rPr>
              <a:t>18 - 24</a:t>
            </a:r>
            <a:r>
              <a:rPr lang="it-IT" sz="6000" b="1" kern="0" dirty="0">
                <a:solidFill>
                  <a:srgbClr val="0070C0"/>
                </a:solidFill>
                <a:latin typeface="Calibri" panose="020F0502020204030204" charset="0"/>
                <a:cs typeface="Times New Roman" panose="02020603050405020304" pitchFamily="16" charset="0"/>
              </a:rPr>
              <a:t>				</a:t>
            </a:r>
            <a:endParaRPr lang="it-IT" sz="6000" b="1" kern="0" dirty="0">
              <a:solidFill>
                <a:srgbClr val="0070C0"/>
              </a:solidFill>
              <a:latin typeface="Calibri" panose="020F0502020204030204" charset="0"/>
              <a:cs typeface="Times New Roman" panose="02020603050405020304" pitchFamily="16" charset="0"/>
            </a:endParaRPr>
          </a:p>
          <a:p>
            <a:r>
              <a:rPr lang="it-IT" sz="6000" b="1" kern="0" dirty="0">
                <a:solidFill>
                  <a:srgbClr val="0070C0"/>
                </a:solidFill>
                <a:latin typeface="Calibri" panose="020F0502020204030204" charset="0"/>
                <a:cs typeface="Times New Roman" panose="02020603050405020304" pitchFamily="16" charset="0"/>
              </a:rPr>
              <a:t> 	</a:t>
            </a:r>
            <a:endParaRPr lang="ru-RU" sz="6000" b="1" kern="0" dirty="0">
              <a:solidFill>
                <a:srgbClr val="0070C0"/>
              </a:solidFill>
              <a:latin typeface="Calibri" panose="020F0502020204030204" charset="0"/>
              <a:cs typeface="Times New Roman" panose="02020603050405020304" pitchFamily="16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751012" y="152705"/>
            <a:ext cx="8689976" cy="990295"/>
          </a:xfrm>
        </p:spPr>
        <p:txBody>
          <a:bodyPr>
            <a:normAutofit/>
          </a:bodyPr>
          <a:lstStyle/>
          <a:p>
            <a:r>
              <a:rPr lang="it-IT" sz="6000" dirty="0">
                <a:solidFill>
                  <a:srgbClr val="002060"/>
                </a:solidFill>
              </a:rPr>
              <a:t>RELATIVE HUMIDITY</a:t>
            </a:r>
            <a:r>
              <a:rPr lang="it-IT" sz="6000" b="1" dirty="0">
                <a:solidFill>
                  <a:srgbClr val="002060"/>
                </a:solidFill>
              </a:rPr>
              <a:t> </a:t>
            </a:r>
            <a:endParaRPr lang="ru-RU" sz="6000" b="1" dirty="0">
              <a:solidFill>
                <a:srgbClr val="002060"/>
              </a:solidFill>
            </a:endParaRPr>
          </a:p>
        </p:txBody>
      </p:sp>
      <p:sp>
        <p:nvSpPr>
          <p:cNvPr id="4" name="Segnaposto contenuto 2"/>
          <p:cNvSpPr txBox="1"/>
          <p:nvPr/>
        </p:nvSpPr>
        <p:spPr>
          <a:xfrm>
            <a:off x="990600" y="1905000"/>
            <a:ext cx="10363826" cy="466343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7000"/>
              </a:lnSpc>
            </a:pPr>
            <a:r>
              <a:rPr lang="en-US" sz="3200" b="1" kern="0" dirty="0">
                <a:solidFill>
                  <a:srgbClr val="0070C0"/>
                </a:solidFill>
                <a:latin typeface="Calibri" panose="020F0502020204030204" charset="0"/>
                <a:ea typeface="Calibri" panose="020F0502020204030204" charset="0"/>
                <a:cs typeface="Times New Roman" panose="02020603050405020304" pitchFamily="16" charset="0"/>
              </a:rPr>
              <a:t>	</a:t>
            </a:r>
            <a:endParaRPr lang="en-US" sz="3200" b="1" kern="0" dirty="0">
              <a:solidFill>
                <a:srgbClr val="0070C0"/>
              </a:solidFill>
              <a:latin typeface="Calibri" panose="020F0502020204030204" charset="0"/>
              <a:ea typeface="Calibri" panose="020F0502020204030204" charset="0"/>
              <a:cs typeface="Times New Roman" panose="02020603050405020304" pitchFamily="16" charset="0"/>
            </a:endParaRPr>
          </a:p>
          <a:p>
            <a:pPr lvl="1">
              <a:lnSpc>
                <a:spcPct val="107000"/>
              </a:lnSpc>
            </a:pPr>
            <a:r>
              <a:rPr lang="en-US" sz="4800" b="1" kern="0" dirty="0">
                <a:solidFill>
                  <a:srgbClr val="0070C0"/>
                </a:solidFill>
                <a:latin typeface="Calibri" panose="020F0502020204030204" charset="0"/>
                <a:ea typeface="Calibri" panose="020F0502020204030204" charset="0"/>
                <a:cs typeface="Times New Roman" panose="02020603050405020304" pitchFamily="16" charset="0"/>
              </a:rPr>
              <a:t>                  </a:t>
            </a:r>
            <a:r>
              <a:rPr lang="it-IT" sz="3200" b="1" kern="0" dirty="0">
                <a:solidFill>
                  <a:srgbClr val="0070C0"/>
                </a:solidFill>
                <a:latin typeface="Calibri" panose="020F0502020204030204" charset="0"/>
                <a:cs typeface="Times New Roman" panose="02020603050405020304" pitchFamily="16" charset="0"/>
              </a:rPr>
              <a:t>        </a:t>
            </a:r>
            <a:r>
              <a:rPr lang="it-IT" sz="6000" b="1" kern="0" dirty="0">
                <a:solidFill>
                  <a:srgbClr val="0070C0"/>
                </a:solidFill>
                <a:latin typeface="Calibri" panose="020F0502020204030204" charset="0"/>
                <a:cs typeface="Times New Roman" panose="02020603050405020304" pitchFamily="16" charset="0"/>
              </a:rPr>
              <a:t>50 – 80 %				</a:t>
            </a:r>
            <a:endParaRPr lang="it-IT" sz="6000" b="1" kern="0" dirty="0">
              <a:solidFill>
                <a:srgbClr val="0070C0"/>
              </a:solidFill>
              <a:latin typeface="Calibri" panose="020F0502020204030204" charset="0"/>
              <a:cs typeface="Times New Roman" panose="02020603050405020304" pitchFamily="16" charset="0"/>
            </a:endParaRPr>
          </a:p>
          <a:p>
            <a:r>
              <a:rPr lang="it-IT" sz="6000" b="1" kern="0" dirty="0">
                <a:solidFill>
                  <a:srgbClr val="0070C0"/>
                </a:solidFill>
                <a:latin typeface="Calibri" panose="020F0502020204030204" charset="0"/>
                <a:cs typeface="Times New Roman" panose="02020603050405020304" pitchFamily="16" charset="0"/>
              </a:rPr>
              <a:t> </a:t>
            </a:r>
            <a:r>
              <a:rPr lang="it-IT" sz="3200" b="1" kern="0" dirty="0">
                <a:solidFill>
                  <a:srgbClr val="7030A0"/>
                </a:solidFill>
                <a:latin typeface="Calibri" panose="020F0502020204030204" charset="0"/>
                <a:cs typeface="Times New Roman" panose="02020603050405020304" pitchFamily="16" charset="0"/>
              </a:rPr>
              <a:t>CRITICAL PHASES:</a:t>
            </a:r>
            <a:endParaRPr lang="it-IT" sz="3200" b="1" kern="0" dirty="0">
              <a:solidFill>
                <a:srgbClr val="7030A0"/>
              </a:solidFill>
              <a:latin typeface="Calibri" panose="020F0502020204030204" charset="0"/>
              <a:cs typeface="Times New Roman" panose="02020603050405020304" pitchFamily="16" charset="0"/>
            </a:endParaRPr>
          </a:p>
          <a:p>
            <a:pPr marL="457200" indent="-457200">
              <a:buFontTx/>
              <a:buChar char="-"/>
            </a:pPr>
            <a:r>
              <a:rPr lang="it-IT" sz="3200" b="1" kern="0" dirty="0">
                <a:solidFill>
                  <a:srgbClr val="002060"/>
                </a:solidFill>
                <a:latin typeface="Calibri" panose="020F0502020204030204" charset="0"/>
                <a:cs typeface="Times New Roman" panose="02020603050405020304" pitchFamily="16" charset="0"/>
              </a:rPr>
              <a:t>15 DAYS AFTER TRANSPLANTING</a:t>
            </a:r>
            <a:endParaRPr lang="it-IT" sz="3200" b="1" kern="0" dirty="0">
              <a:solidFill>
                <a:srgbClr val="002060"/>
              </a:solidFill>
              <a:latin typeface="Calibri" panose="020F0502020204030204" charset="0"/>
              <a:cs typeface="Times New Roman" panose="02020603050405020304" pitchFamily="16" charset="0"/>
            </a:endParaRPr>
          </a:p>
          <a:p>
            <a:pPr marL="457200" indent="-457200">
              <a:buFontTx/>
              <a:buChar char="-"/>
            </a:pPr>
            <a:r>
              <a:rPr lang="it-IT" sz="3200" b="1" kern="0" dirty="0">
                <a:solidFill>
                  <a:srgbClr val="00B050"/>
                </a:solidFill>
                <a:latin typeface="Calibri" panose="020F0502020204030204" charset="0"/>
                <a:cs typeface="Times New Roman" panose="02020603050405020304" pitchFamily="16" charset="0"/>
              </a:rPr>
              <a:t>FLOWERING PERIOD</a:t>
            </a:r>
            <a:endParaRPr lang="it-IT" sz="3200" b="1" kern="0" dirty="0">
              <a:solidFill>
                <a:srgbClr val="00B050"/>
              </a:solidFill>
              <a:latin typeface="Calibri" panose="020F0502020204030204" charset="0"/>
              <a:cs typeface="Times New Roman" panose="02020603050405020304" pitchFamily="16" charset="0"/>
            </a:endParaRPr>
          </a:p>
          <a:p>
            <a:pPr marL="457200" indent="-457200">
              <a:buFontTx/>
              <a:buChar char="-"/>
            </a:pPr>
            <a:r>
              <a:rPr lang="it-IT" sz="3200" b="1" kern="0" dirty="0">
                <a:solidFill>
                  <a:srgbClr val="FF0000"/>
                </a:solidFill>
                <a:latin typeface="Calibri" panose="020F0502020204030204" charset="0"/>
                <a:cs typeface="Times New Roman" panose="02020603050405020304" pitchFamily="16" charset="0"/>
              </a:rPr>
              <a:t>HARVEST</a:t>
            </a:r>
            <a:endParaRPr lang="ru-RU" sz="3200" b="1" kern="0" dirty="0">
              <a:solidFill>
                <a:srgbClr val="FF0000"/>
              </a:solidFill>
              <a:latin typeface="Calibri" panose="020F0502020204030204" charset="0"/>
              <a:cs typeface="Times New Roman" panose="02020603050405020304" pitchFamily="16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437640" y="850086"/>
            <a:ext cx="9517633" cy="1231106"/>
          </a:xfrm>
        </p:spPr>
        <p:txBody>
          <a:bodyPr/>
          <a:lstStyle/>
          <a:p>
            <a:r>
              <a:rPr lang="it-IT" altLang="en-US" sz="8000" b="1" dirty="0">
                <a:solidFill>
                  <a:srgbClr val="FF0000"/>
                </a:solidFill>
              </a:rPr>
              <a:t>www.cizeta.com</a:t>
            </a:r>
            <a:endParaRPr lang="ru-RU" altLang="en-US" sz="8000" b="1" dirty="0">
              <a:solidFill>
                <a:srgbClr val="FF00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417" y="3517187"/>
            <a:ext cx="4572000" cy="3429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40" y="3517265"/>
            <a:ext cx="4571365" cy="342836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6525" y="2661920"/>
            <a:ext cx="3226435" cy="429641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751012" y="152705"/>
            <a:ext cx="8689976" cy="990295"/>
          </a:xfrm>
        </p:spPr>
        <p:txBody>
          <a:bodyPr>
            <a:normAutofit/>
          </a:bodyPr>
          <a:lstStyle/>
          <a:p>
            <a:r>
              <a:rPr lang="it-IT" sz="6000" dirty="0">
                <a:solidFill>
                  <a:srgbClr val="002060"/>
                </a:solidFill>
              </a:rPr>
              <a:t>LIGHT </a:t>
            </a:r>
            <a:endParaRPr lang="ru-RU" sz="6000" b="1" dirty="0">
              <a:solidFill>
                <a:srgbClr val="002060"/>
              </a:solidFill>
            </a:endParaRPr>
          </a:p>
        </p:txBody>
      </p:sp>
      <p:sp>
        <p:nvSpPr>
          <p:cNvPr id="4" name="Segnaposto contenuto 2"/>
          <p:cNvSpPr txBox="1"/>
          <p:nvPr/>
        </p:nvSpPr>
        <p:spPr>
          <a:xfrm>
            <a:off x="990600" y="1905000"/>
            <a:ext cx="10363826" cy="4663439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7000"/>
              </a:lnSpc>
            </a:pPr>
            <a:r>
              <a:rPr lang="en-US" sz="3200" b="1" kern="0" dirty="0">
                <a:solidFill>
                  <a:srgbClr val="0070C0"/>
                </a:solidFill>
                <a:latin typeface="Calibri" panose="020F0502020204030204" charset="0"/>
                <a:ea typeface="Calibri" panose="020F0502020204030204" charset="0"/>
                <a:cs typeface="Times New Roman" panose="02020603050405020304" pitchFamily="16" charset="0"/>
              </a:rPr>
              <a:t>	</a:t>
            </a:r>
            <a:endParaRPr lang="en-US" sz="3200" b="1" kern="0" dirty="0">
              <a:solidFill>
                <a:srgbClr val="0070C0"/>
              </a:solidFill>
              <a:latin typeface="Calibri" panose="020F0502020204030204" charset="0"/>
              <a:ea typeface="Calibri" panose="020F0502020204030204" charset="0"/>
              <a:cs typeface="Times New Roman" panose="02020603050405020304" pitchFamily="16" charset="0"/>
            </a:endParaRPr>
          </a:p>
          <a:p>
            <a:pPr lvl="1">
              <a:lnSpc>
                <a:spcPct val="107000"/>
              </a:lnSpc>
            </a:pPr>
            <a:r>
              <a:rPr lang="en-US" sz="4800" b="1" kern="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Calibri" panose="020F0502020204030204" charset="0"/>
                <a:cs typeface="Times New Roman" panose="02020603050405020304" pitchFamily="16" charset="0"/>
              </a:rPr>
              <a:t>LENGTH OF THE DAY</a:t>
            </a:r>
            <a:endParaRPr lang="en-US" sz="4800" b="1" kern="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ea typeface="Calibri" panose="020F0502020204030204" charset="0"/>
              <a:cs typeface="Times New Roman" panose="02020603050405020304" pitchFamily="16" charset="0"/>
            </a:endParaRPr>
          </a:p>
          <a:p>
            <a:pPr lvl="1">
              <a:lnSpc>
                <a:spcPct val="107000"/>
              </a:lnSpc>
            </a:pPr>
            <a:endParaRPr lang="en-US" sz="4800" b="1" kern="0" dirty="0">
              <a:solidFill>
                <a:srgbClr val="0070C0"/>
              </a:solidFill>
              <a:latin typeface="Calibri" panose="020F0502020204030204" charset="0"/>
              <a:ea typeface="Calibri" panose="020F0502020204030204" charset="0"/>
              <a:cs typeface="Times New Roman" panose="02020603050405020304" pitchFamily="16" charset="0"/>
            </a:endParaRPr>
          </a:p>
          <a:p>
            <a:pPr lvl="1">
              <a:lnSpc>
                <a:spcPct val="107000"/>
              </a:lnSpc>
            </a:pPr>
            <a:r>
              <a:rPr lang="en-US" sz="4800" b="1" kern="0" dirty="0">
                <a:solidFill>
                  <a:srgbClr val="FF0000"/>
                </a:solidFill>
                <a:latin typeface="Calibri" panose="020F0502020204030204" charset="0"/>
                <a:ea typeface="Calibri" panose="020F0502020204030204" charset="0"/>
                <a:cs typeface="Times New Roman" panose="02020603050405020304" pitchFamily="16" charset="0"/>
              </a:rPr>
              <a:t>QUALITY AND QUANTITY                  </a:t>
            </a:r>
            <a:r>
              <a:rPr lang="it-IT" sz="3200" b="1" kern="0" dirty="0">
                <a:solidFill>
                  <a:srgbClr val="FF0000"/>
                </a:solidFill>
                <a:latin typeface="Calibri" panose="020F0502020204030204" charset="0"/>
                <a:cs typeface="Times New Roman" panose="02020603050405020304" pitchFamily="16" charset="0"/>
              </a:rPr>
              <a:t>        </a:t>
            </a:r>
            <a:endParaRPr lang="ru-RU" sz="3200" b="1" kern="0" dirty="0">
              <a:solidFill>
                <a:srgbClr val="FF0000"/>
              </a:solidFill>
              <a:latin typeface="Calibri" panose="020F0502020204030204" charset="0"/>
              <a:cs typeface="Times New Roman" panose="02020603050405020304" pitchFamily="16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Subtitle 15361"/>
          <p:cNvSpPr>
            <a:spLocks noGrp="1"/>
          </p:cNvSpPr>
          <p:nvPr>
            <p:ph type="subTitle" idx="1"/>
          </p:nvPr>
        </p:nvSpPr>
        <p:spPr>
          <a:xfrm>
            <a:off x="2312670" y="1791335"/>
            <a:ext cx="7212330" cy="1463040"/>
          </a:xfrm>
          <a:solidFill>
            <a:schemeClr val="bg1">
              <a:lumMod val="85000"/>
            </a:schemeClr>
          </a:solidFill>
        </p:spPr>
        <p:txBody>
          <a:bodyPr wrap="square" lIns="0" tIns="0" rIns="0" bIns="0" anchor="ctr"/>
          <a:p>
            <a:pPr marL="341630" indent="-341630" defTabSz="0">
              <a:spcAft>
                <a:spcPct val="0"/>
              </a:spcAft>
              <a:buSzPct val="100000"/>
              <a:buNone/>
              <a:tabLst>
                <a:tab pos="341630" algn="l"/>
                <a:tab pos="446405" algn="l"/>
                <a:tab pos="895350" algn="l"/>
                <a:tab pos="1344930" algn="l"/>
                <a:tab pos="1793875" algn="l"/>
                <a:tab pos="2243455" algn="l"/>
                <a:tab pos="2692400" algn="l"/>
                <a:tab pos="3141980" algn="l"/>
                <a:tab pos="3590925" algn="l"/>
                <a:tab pos="4040505" algn="l"/>
                <a:tab pos="4489450" algn="l"/>
                <a:tab pos="4939030" algn="l"/>
                <a:tab pos="5387975" algn="l"/>
                <a:tab pos="5837555" algn="l"/>
                <a:tab pos="6286500" algn="l"/>
                <a:tab pos="6736080" algn="l"/>
                <a:tab pos="7185025" algn="l"/>
                <a:tab pos="7634605" algn="l"/>
                <a:tab pos="8083550" algn="l"/>
                <a:tab pos="8533130" algn="l"/>
                <a:tab pos="8982075" algn="l"/>
              </a:tabLst>
            </a:pPr>
            <a:r>
              <a:rPr lang="it-IT" sz="2905" b="1" kern="1200" baseline="0">
                <a:solidFill>
                  <a:srgbClr val="666600"/>
                </a:solidFill>
                <a:latin typeface="+mn-lt"/>
                <a:ea typeface="+mn-ea"/>
                <a:cs typeface="+mn-cs"/>
              </a:rPr>
              <a:t>C </a:t>
            </a:r>
            <a:r>
              <a:rPr lang="ru-RU" sz="2905" b="1" kern="1200" baseline="0">
                <a:solidFill>
                  <a:srgbClr val="666600"/>
                </a:solidFill>
                <a:latin typeface="+mn-lt"/>
                <a:ea typeface="+mn-ea"/>
                <a:cs typeface="+mn-cs"/>
              </a:rPr>
              <a:t>ОТОПЛЕНИЕ</a:t>
            </a:r>
            <a:endParaRPr lang="ru-RU" sz="2905" b="1" kern="1200" baseline="0">
              <a:solidFill>
                <a:srgbClr val="666600"/>
              </a:solidFill>
              <a:latin typeface="+mn-lt"/>
              <a:ea typeface="+mn-ea"/>
              <a:cs typeface="+mn-cs"/>
            </a:endParaRPr>
          </a:p>
          <a:p>
            <a:pPr marL="341630" indent="-341630" defTabSz="0">
              <a:spcAft>
                <a:spcPct val="0"/>
              </a:spcAft>
              <a:buSzPct val="100000"/>
              <a:buNone/>
              <a:tabLst>
                <a:tab pos="341630" algn="l"/>
                <a:tab pos="446405" algn="l"/>
                <a:tab pos="895350" algn="l"/>
                <a:tab pos="1344930" algn="l"/>
                <a:tab pos="1793875" algn="l"/>
                <a:tab pos="2243455" algn="l"/>
                <a:tab pos="2692400" algn="l"/>
                <a:tab pos="3141980" algn="l"/>
                <a:tab pos="3590925" algn="l"/>
                <a:tab pos="4040505" algn="l"/>
                <a:tab pos="4489450" algn="l"/>
                <a:tab pos="4939030" algn="l"/>
                <a:tab pos="5387975" algn="l"/>
                <a:tab pos="5837555" algn="l"/>
                <a:tab pos="6286500" algn="l"/>
                <a:tab pos="6736080" algn="l"/>
                <a:tab pos="7185025" algn="l"/>
                <a:tab pos="7634605" algn="l"/>
                <a:tab pos="8083550" algn="l"/>
                <a:tab pos="8533130" algn="l"/>
                <a:tab pos="8982075" algn="l"/>
              </a:tabLst>
            </a:pPr>
            <a:r>
              <a:rPr sz="2905" b="1" kern="1200" baseline="0">
                <a:solidFill>
                  <a:srgbClr val="666600"/>
                </a:solidFill>
                <a:latin typeface="+mn-lt"/>
                <a:ea typeface="+mn-ea"/>
                <a:cs typeface="+mn-cs"/>
              </a:rPr>
              <a:t>воздушное отопление </a:t>
            </a:r>
            <a:r>
              <a:rPr lang="ru-RU" sz="2905" b="1" kern="1200" baseline="0">
                <a:solidFill>
                  <a:srgbClr val="666600"/>
                </a:solidFill>
                <a:latin typeface="+mn-lt"/>
                <a:ea typeface="+mn-ea"/>
                <a:cs typeface="+mn-cs"/>
              </a:rPr>
              <a:t>5</a:t>
            </a:r>
            <a:r>
              <a:rPr lang="it-IT" sz="2905" b="1" kern="1200" baseline="0">
                <a:solidFill>
                  <a:srgbClr val="666600"/>
                </a:solidFill>
                <a:latin typeface="+mn-lt"/>
                <a:ea typeface="+mn-ea"/>
                <a:cs typeface="+mn-cs"/>
              </a:rPr>
              <a:t>°C</a:t>
            </a:r>
            <a:endParaRPr lang="it-IT" sz="2905" b="1" kern="1200" baseline="0">
              <a:solidFill>
                <a:srgbClr val="666600"/>
              </a:solidFill>
              <a:latin typeface="+mn-lt"/>
              <a:ea typeface="+mn-ea"/>
              <a:cs typeface="+mn-cs"/>
            </a:endParaRPr>
          </a:p>
          <a:p>
            <a:pPr marL="341630" indent="-341630" defTabSz="0">
              <a:spcAft>
                <a:spcPct val="0"/>
              </a:spcAft>
              <a:buSzPct val="100000"/>
              <a:buNone/>
              <a:tabLst>
                <a:tab pos="341630" algn="l"/>
                <a:tab pos="446405" algn="l"/>
                <a:tab pos="895350" algn="l"/>
                <a:tab pos="1344930" algn="l"/>
                <a:tab pos="1793875" algn="l"/>
                <a:tab pos="2243455" algn="l"/>
                <a:tab pos="2692400" algn="l"/>
                <a:tab pos="3141980" algn="l"/>
                <a:tab pos="3590925" algn="l"/>
                <a:tab pos="4040505" algn="l"/>
                <a:tab pos="4489450" algn="l"/>
                <a:tab pos="4939030" algn="l"/>
                <a:tab pos="5387975" algn="l"/>
                <a:tab pos="5837555" algn="l"/>
                <a:tab pos="6286500" algn="l"/>
                <a:tab pos="6736080" algn="l"/>
                <a:tab pos="7185025" algn="l"/>
                <a:tab pos="7634605" algn="l"/>
                <a:tab pos="8083550" algn="l"/>
                <a:tab pos="8533130" algn="l"/>
                <a:tab pos="8982075" algn="l"/>
              </a:tabLst>
            </a:pPr>
            <a:r>
              <a:rPr lang="ru-RU" sz="2905" b="1" kern="1200" baseline="0">
                <a:solidFill>
                  <a:srgbClr val="666600"/>
                </a:solidFill>
                <a:latin typeface="+mn-lt"/>
                <a:ea typeface="+mn-ea"/>
                <a:cs typeface="+mn-cs"/>
              </a:rPr>
              <a:t>субстратъ отопление </a:t>
            </a:r>
            <a:r>
              <a:rPr lang="it-IT" altLang="ru-RU" sz="2905" b="1" kern="1200" baseline="0">
                <a:solidFill>
                  <a:srgbClr val="666600"/>
                </a:solidFill>
                <a:latin typeface="+mn-lt"/>
                <a:ea typeface="+mn-ea"/>
                <a:cs typeface="+mn-cs"/>
              </a:rPr>
              <a:t>13°C</a:t>
            </a:r>
            <a:endParaRPr lang="it-IT" altLang="ru-RU" sz="2905" b="1" kern="1200" baseline="0">
              <a:solidFill>
                <a:srgbClr val="6666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673" name="Title 15360"/>
          <p:cNvSpPr>
            <a:spLocks noGrp="1"/>
          </p:cNvSpPr>
          <p:nvPr>
            <p:ph type="ctrTitle"/>
          </p:nvPr>
        </p:nvSpPr>
        <p:spPr>
          <a:xfrm>
            <a:off x="1980048" y="313953"/>
            <a:ext cx="8224703" cy="1058512"/>
          </a:xfrm>
        </p:spPr>
        <p:txBody>
          <a:bodyPr wrap="square" lIns="0" tIns="0" rIns="0" bIns="0" anchor="ctr"/>
          <a:p>
            <a:pPr defTabSz="0"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GB" altLang="en-US" sz="4900" b="1" kern="1200" baseline="0">
                <a:solidFill>
                  <a:srgbClr val="800080"/>
                </a:solidFill>
                <a:latin typeface="+mj-lt"/>
                <a:ea typeface="+mj-ea"/>
                <a:cs typeface="+mj-cs"/>
              </a:rPr>
              <a:t>профессиональные теплицы</a:t>
            </a:r>
            <a:endParaRPr lang="en-GB" altLang="en-US" sz="4900" b="1" kern="1200" baseline="0">
              <a:solidFill>
                <a:srgbClr val="80008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8675" name="Text Box 15362"/>
          <p:cNvSpPr txBox="1"/>
          <p:nvPr/>
        </p:nvSpPr>
        <p:spPr>
          <a:xfrm>
            <a:off x="2490149" y="3399901"/>
            <a:ext cx="7212277" cy="188371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</a:ln>
        </p:spPr>
        <p:txBody>
          <a:bodyPr wrap="square" lIns="0" tIns="0" rIns="0" bIns="0" anchor="ctr"/>
          <a:p>
            <a:pPr marL="341630" indent="-341630" algn="ctr" defTabSz="0" hangingPunct="0">
              <a:tabLst>
                <a:tab pos="341630" algn="l"/>
                <a:tab pos="446405" algn="l"/>
                <a:tab pos="895350" algn="l"/>
                <a:tab pos="1344930" algn="l"/>
                <a:tab pos="1793875" algn="l"/>
                <a:tab pos="2243455" algn="l"/>
                <a:tab pos="2692400" algn="l"/>
                <a:tab pos="3141980" algn="l"/>
                <a:tab pos="3590925" algn="l"/>
                <a:tab pos="4040505" algn="l"/>
                <a:tab pos="4489450" algn="l"/>
                <a:tab pos="4939030" algn="l"/>
                <a:tab pos="5387975" algn="l"/>
                <a:tab pos="5837555" algn="l"/>
                <a:tab pos="6286500" algn="l"/>
                <a:tab pos="6736080" algn="l"/>
                <a:tab pos="7185025" algn="l"/>
                <a:tab pos="7634605" algn="l"/>
                <a:tab pos="8083550" algn="l"/>
                <a:tab pos="8533130" algn="l"/>
                <a:tab pos="8982075" algn="l"/>
              </a:tabLst>
            </a:pPr>
            <a:r>
              <a:rPr lang="ru-RU" sz="2905" b="1">
                <a:solidFill>
                  <a:srgbClr val="2300DC"/>
                </a:solidFill>
                <a:latin typeface="Arial" panose="020B0604020202020204" pitchFamily="34" charset="0"/>
              </a:rPr>
              <a:t>КОНТРОЛЪ</a:t>
            </a:r>
            <a:r>
              <a:rPr sz="2905" b="1">
                <a:solidFill>
                  <a:srgbClr val="2300DC"/>
                </a:solidFill>
                <a:latin typeface="Arial" panose="020B0604020202020204" pitchFamily="34" charset="0"/>
              </a:rPr>
              <a:t> </a:t>
            </a:r>
            <a:r>
              <a:rPr lang="ru-RU" sz="2905" b="1">
                <a:solidFill>
                  <a:srgbClr val="2300DC"/>
                </a:solidFill>
                <a:latin typeface="Arial" panose="020B0604020202020204" pitchFamily="34" charset="0"/>
              </a:rPr>
              <a:t>ФОТОПЕРИОДА</a:t>
            </a:r>
            <a:endParaRPr sz="2905" b="1">
              <a:solidFill>
                <a:srgbClr val="2300DC"/>
              </a:solidFill>
              <a:latin typeface="Arial" panose="020B0604020202020204" pitchFamily="34" charset="0"/>
            </a:endParaRPr>
          </a:p>
          <a:p>
            <a:pPr marL="341630" indent="-341630" algn="ctr" defTabSz="0" hangingPunct="0">
              <a:tabLst>
                <a:tab pos="341630" algn="l"/>
                <a:tab pos="446405" algn="l"/>
                <a:tab pos="895350" algn="l"/>
                <a:tab pos="1344930" algn="l"/>
                <a:tab pos="1793875" algn="l"/>
                <a:tab pos="2243455" algn="l"/>
                <a:tab pos="2692400" algn="l"/>
                <a:tab pos="3141980" algn="l"/>
                <a:tab pos="3590925" algn="l"/>
                <a:tab pos="4040505" algn="l"/>
                <a:tab pos="4489450" algn="l"/>
                <a:tab pos="4939030" algn="l"/>
                <a:tab pos="5387975" algn="l"/>
                <a:tab pos="5837555" algn="l"/>
                <a:tab pos="6286500" algn="l"/>
                <a:tab pos="6736080" algn="l"/>
                <a:tab pos="7185025" algn="l"/>
                <a:tab pos="7634605" algn="l"/>
                <a:tab pos="8083550" algn="l"/>
                <a:tab pos="8533130" algn="l"/>
                <a:tab pos="8982075" algn="l"/>
              </a:tabLst>
            </a:pPr>
            <a:r>
              <a:rPr sz="2905" b="1">
                <a:solidFill>
                  <a:srgbClr val="2300DC"/>
                </a:solidFill>
                <a:latin typeface="Arial" panose="020B0604020202020204" pitchFamily="34" charset="0"/>
              </a:rPr>
              <a:t>зимой, за два часа до рассвета и два часа после захода солнца</a:t>
            </a:r>
            <a:endParaRPr sz="2905" b="1">
              <a:solidFill>
                <a:srgbClr val="2300DC"/>
              </a:solidFill>
              <a:latin typeface="Arial" panose="020B0604020202020204" pitchFamily="34" charset="0"/>
            </a:endParaRPr>
          </a:p>
          <a:p>
            <a:pPr marL="341630" indent="-341630" algn="ctr" defTabSz="0" hangingPunct="0">
              <a:tabLst>
                <a:tab pos="341630" algn="l"/>
                <a:tab pos="446405" algn="l"/>
                <a:tab pos="895350" algn="l"/>
                <a:tab pos="1344930" algn="l"/>
                <a:tab pos="1793875" algn="l"/>
                <a:tab pos="2243455" algn="l"/>
                <a:tab pos="2692400" algn="l"/>
                <a:tab pos="3141980" algn="l"/>
                <a:tab pos="3590925" algn="l"/>
                <a:tab pos="4040505" algn="l"/>
                <a:tab pos="4489450" algn="l"/>
                <a:tab pos="4939030" algn="l"/>
                <a:tab pos="5387975" algn="l"/>
                <a:tab pos="5837555" algn="l"/>
                <a:tab pos="6286500" algn="l"/>
                <a:tab pos="6736080" algn="l"/>
                <a:tab pos="7185025" algn="l"/>
                <a:tab pos="7634605" algn="l"/>
                <a:tab pos="8083550" algn="l"/>
                <a:tab pos="8533130" algn="l"/>
                <a:tab pos="8982075" algn="l"/>
              </a:tabLst>
            </a:pPr>
            <a:r>
              <a:rPr sz="2905" b="1">
                <a:solidFill>
                  <a:srgbClr val="2300DC"/>
                </a:solidFill>
                <a:latin typeface="Arial" panose="020B0604020202020204" pitchFamily="34" charset="0"/>
              </a:rPr>
              <a:t>12 ЧАСОВ СВЕТА</a:t>
            </a:r>
            <a:endParaRPr sz="2905" b="1">
              <a:solidFill>
                <a:srgbClr val="2300DC"/>
              </a:solidFill>
              <a:latin typeface="Arial" panose="020B0604020202020204" pitchFamily="34" charset="0"/>
            </a:endParaRPr>
          </a:p>
        </p:txBody>
      </p:sp>
      <p:sp>
        <p:nvSpPr>
          <p:cNvPr id="28676" name="Text Box 15363"/>
          <p:cNvSpPr txBox="1"/>
          <p:nvPr/>
        </p:nvSpPr>
        <p:spPr>
          <a:xfrm>
            <a:off x="2312723" y="5429370"/>
            <a:ext cx="7212277" cy="156688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/>
          <a:p>
            <a:pPr marL="341630" indent="-341630" algn="ctr" defTabSz="0" hangingPunct="0">
              <a:tabLst>
                <a:tab pos="341630" algn="l"/>
                <a:tab pos="446405" algn="l"/>
                <a:tab pos="895350" algn="l"/>
                <a:tab pos="1344930" algn="l"/>
                <a:tab pos="1793875" algn="l"/>
                <a:tab pos="2243455" algn="l"/>
                <a:tab pos="2692400" algn="l"/>
                <a:tab pos="3141980" algn="l"/>
                <a:tab pos="3590925" algn="l"/>
                <a:tab pos="4040505" algn="l"/>
                <a:tab pos="4489450" algn="l"/>
                <a:tab pos="4939030" algn="l"/>
                <a:tab pos="5387975" algn="l"/>
                <a:tab pos="5837555" algn="l"/>
                <a:tab pos="6286500" algn="l"/>
                <a:tab pos="6736080" algn="l"/>
                <a:tab pos="7185025" algn="l"/>
                <a:tab pos="7634605" algn="l"/>
                <a:tab pos="8083550" algn="l"/>
                <a:tab pos="8533130" algn="l"/>
                <a:tab pos="8982075" algn="l"/>
              </a:tabLst>
            </a:pPr>
            <a:r>
              <a:rPr sz="2905" b="1">
                <a:solidFill>
                  <a:srgbClr val="FF0000"/>
                </a:solidFill>
                <a:latin typeface="Arial" panose="020B0604020202020204" pitchFamily="34" charset="0"/>
              </a:rPr>
              <a:t>КОНТРОЛЬ ОТНОСИТЕЛЬНОЙ ВЛАЖНОСТИ</a:t>
            </a:r>
            <a:endParaRPr sz="2905" b="1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341630" indent="-341630" algn="ctr" defTabSz="0" hangingPunct="0">
              <a:tabLst>
                <a:tab pos="341630" algn="l"/>
                <a:tab pos="446405" algn="l"/>
                <a:tab pos="895350" algn="l"/>
                <a:tab pos="1344930" algn="l"/>
                <a:tab pos="1793875" algn="l"/>
                <a:tab pos="2243455" algn="l"/>
                <a:tab pos="2692400" algn="l"/>
                <a:tab pos="3141980" algn="l"/>
                <a:tab pos="3590925" algn="l"/>
                <a:tab pos="4040505" algn="l"/>
                <a:tab pos="4489450" algn="l"/>
                <a:tab pos="4939030" algn="l"/>
                <a:tab pos="5387975" algn="l"/>
                <a:tab pos="5837555" algn="l"/>
                <a:tab pos="6286500" algn="l"/>
                <a:tab pos="6736080" algn="l"/>
                <a:tab pos="7185025" algn="l"/>
                <a:tab pos="7634605" algn="l"/>
                <a:tab pos="8083550" algn="l"/>
                <a:tab pos="8533130" algn="l"/>
                <a:tab pos="8982075" algn="l"/>
              </a:tabLst>
            </a:pPr>
            <a:r>
              <a:rPr sz="2905" b="1">
                <a:solidFill>
                  <a:srgbClr val="FF0000"/>
                </a:solidFill>
                <a:latin typeface="Arial" panose="020B0604020202020204" pitchFamily="34" charset="0"/>
              </a:rPr>
              <a:t>от 60 до 80%</a:t>
            </a:r>
            <a:endParaRPr sz="2905" b="1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341630" indent="-341630" algn="ctr" defTabSz="0" hangingPunct="0">
              <a:tabLst>
                <a:tab pos="341630" algn="l"/>
                <a:tab pos="446405" algn="l"/>
                <a:tab pos="895350" algn="l"/>
                <a:tab pos="1344930" algn="l"/>
                <a:tab pos="1793875" algn="l"/>
                <a:tab pos="2243455" algn="l"/>
                <a:tab pos="2692400" algn="l"/>
                <a:tab pos="3141980" algn="l"/>
                <a:tab pos="3590925" algn="l"/>
                <a:tab pos="4040505" algn="l"/>
                <a:tab pos="4489450" algn="l"/>
                <a:tab pos="4939030" algn="l"/>
                <a:tab pos="5387975" algn="l"/>
                <a:tab pos="5837555" algn="l"/>
                <a:tab pos="6286500" algn="l"/>
                <a:tab pos="6736080" algn="l"/>
                <a:tab pos="7185025" algn="l"/>
                <a:tab pos="7634605" algn="l"/>
                <a:tab pos="8083550" algn="l"/>
                <a:tab pos="8533130" algn="l"/>
                <a:tab pos="8982075" algn="l"/>
              </a:tabLst>
            </a:pPr>
            <a:endParaRPr lang="en-GB" altLang="en-US" sz="2905">
              <a:solidFill>
                <a:srgbClr val="2300DC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Soluzioni nutritive</a:t>
            </a:r>
            <a:endParaRPr lang="it-IT" altLang="en-US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11492230" cy="495300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La soluzione nutritiva rappresenta la componente principale nella conduzione della</a:t>
            </a:r>
            <a:r>
              <a:rPr lang="it-IT" altLang="en-US"/>
              <a:t> </a:t>
            </a:r>
            <a:r>
              <a:rPr lang="en-US"/>
              <a:t>irrigazione fertilizzante. Il complesso dei nutrienti da distribuire in soluzione acquosa</a:t>
            </a:r>
            <a:r>
              <a:rPr lang="it-IT" altLang="en-US"/>
              <a:t> </a:t>
            </a:r>
            <a:r>
              <a:rPr lang="en-US"/>
              <a:t>è costituito dai </a:t>
            </a:r>
            <a:r>
              <a:rPr lang="en-US" b="1">
                <a:solidFill>
                  <a:schemeClr val="accent1"/>
                </a:solidFill>
              </a:rPr>
              <a:t>macro e micro-elementi</a:t>
            </a:r>
            <a:r>
              <a:rPr lang="en-US"/>
              <a:t> indispensabili alla vita della pianta e i suoiprincipali parametri guida sono rappresentati dalla </a:t>
            </a: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elettroconducibilità (EC) </a:t>
            </a:r>
            <a:endParaRPr lang="en-US"/>
          </a:p>
          <a:p>
            <a:pPr marL="0" indent="0">
              <a:buNone/>
            </a:pPr>
            <a:r>
              <a:rPr lang="en-US"/>
              <a:t>e dalla</a:t>
            </a:r>
            <a:r>
              <a:rPr lang="ru-RU" altLang="en-US"/>
              <a:t> </a:t>
            </a:r>
            <a:r>
              <a:rPr lang="en-US"/>
              <a:t>reazione (pH).</a:t>
            </a:r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altLang="en-US" b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CALCOLO DELLA SOLUZIONE NUTRITIVA</a:t>
            </a:r>
            <a:endParaRPr lang="it-IT" altLang="en-US" b="1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773430"/>
            <a:ext cx="11582400" cy="5518150"/>
          </a:xfrm>
        </p:spPr>
        <p:txBody>
          <a:bodyPr/>
          <a:lstStyle/>
          <a:p>
            <a:pPr marL="0" indent="0" algn="ctr">
              <a:buNone/>
            </a:pPr>
            <a:r>
              <a:rPr lang="it-IT" altLang="en-US" b="1">
                <a:solidFill>
                  <a:schemeClr val="accent1"/>
                </a:solidFill>
              </a:rPr>
              <a:t>FATTORI DA CONSIDERARE</a:t>
            </a:r>
            <a:endParaRPr lang="en-US"/>
          </a:p>
          <a:p>
            <a:endParaRPr lang="en-US"/>
          </a:p>
          <a:p>
            <a:r>
              <a:rPr lang="it-IT" altLang="en-US"/>
              <a:t>Analisi dell’H2O di irrigazione</a:t>
            </a:r>
            <a:endParaRPr lang="it-IT" altLang="en-US"/>
          </a:p>
          <a:p>
            <a:pPr lvl="2"/>
            <a:r>
              <a:rPr lang="it-IT" altLang="en-US"/>
              <a:t>composizione chimica</a:t>
            </a:r>
            <a:endParaRPr lang="it-IT" altLang="en-US"/>
          </a:p>
          <a:p>
            <a:pPr lvl="2"/>
            <a:r>
              <a:rPr lang="it-IT" altLang="en-US"/>
              <a:t>Ph e Conducibilità</a:t>
            </a:r>
            <a:endParaRPr lang="it-IT" altLang="en-US"/>
          </a:p>
          <a:p>
            <a:pPr lvl="2"/>
            <a:r>
              <a:rPr lang="it-IT" altLang="en-US"/>
              <a:t>presenza di sali indesiderati (Na, Cl .....)</a:t>
            </a:r>
            <a:endParaRPr lang="it-IT" altLang="en-US"/>
          </a:p>
          <a:p>
            <a:pPr lvl="0"/>
            <a:r>
              <a:rPr lang="it-IT" altLang="en-US" sz="3200"/>
              <a:t>Esigenze della coltura e periodo fenologico</a:t>
            </a:r>
            <a:endParaRPr lang="it-IT" altLang="en-US" sz="3200"/>
          </a:p>
          <a:p>
            <a:pPr lvl="2"/>
            <a:r>
              <a:rPr lang="it-IT" altLang="en-US" sz="2400"/>
              <a:t>varietà</a:t>
            </a:r>
            <a:endParaRPr lang="it-IT" altLang="en-US" sz="2400"/>
          </a:p>
          <a:p>
            <a:pPr lvl="2"/>
            <a:r>
              <a:rPr lang="it-IT" altLang="en-US" sz="2400"/>
              <a:t>ripresa vegetativa</a:t>
            </a:r>
            <a:endParaRPr lang="it-IT" altLang="en-US" sz="2400"/>
          </a:p>
          <a:p>
            <a:pPr lvl="2"/>
            <a:r>
              <a:rPr lang="it-IT" altLang="en-US" sz="2400"/>
              <a:t>fioritura</a:t>
            </a:r>
            <a:endParaRPr lang="it-IT" altLang="en-US" sz="2400"/>
          </a:p>
          <a:p>
            <a:pPr lvl="2"/>
            <a:r>
              <a:rPr lang="it-IT" altLang="en-US" sz="2400"/>
              <a:t>raccolta</a:t>
            </a:r>
            <a:endParaRPr lang="it-IT" altLang="en-US"/>
          </a:p>
          <a:p>
            <a:endParaRPr lang="it-IT" alt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03020"/>
            <a:ext cx="10972800" cy="582613"/>
          </a:xfrm>
        </p:spPr>
        <p:txBody>
          <a:bodyPr/>
          <a:lstStyle/>
          <a:p>
            <a:pPr algn="ctr"/>
            <a:r>
              <a:rPr lang="en-US">
                <a:sym typeface="+mn-ea"/>
              </a:rPr>
              <a:t>FATTORI CHIMICI </a:t>
            </a:r>
            <a:br>
              <a:rPr lang="en-US">
                <a:sym typeface="+mn-ea"/>
              </a:rPr>
            </a:br>
            <a:r>
              <a:rPr lang="en-US">
                <a:sym typeface="+mn-ea"/>
              </a:rPr>
              <a:t>pH 0 - 14</a:t>
            </a:r>
            <a:r>
              <a:rPr lang="it-IT" altLang="en-US">
                <a:sym typeface="+mn-ea"/>
              </a:rPr>
              <a:t>         </a:t>
            </a:r>
            <a:r>
              <a:rPr lang="en-US">
                <a:sym typeface="+mn-ea"/>
              </a:rPr>
              <a:t>EC µS cm–1</a:t>
            </a:r>
            <a:br>
              <a:rPr lang="en-US">
                <a:sym typeface="+mn-ea"/>
              </a:rPr>
            </a:br>
            <a:r>
              <a:rPr lang="en-US">
                <a:sym typeface="+mn-ea"/>
              </a:rPr>
              <a:t>NUTRIENTI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85950"/>
            <a:ext cx="5384800" cy="49530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sym typeface="+mn-ea"/>
              </a:rPr>
              <a:t>ANIONI </a:t>
            </a:r>
            <a:endParaRPr lang="en-US" b="1" dirty="0">
              <a:gradFill>
                <a:gsLst>
                  <a:gs pos="0">
                    <a:srgbClr val="FBFB11"/>
                  </a:gs>
                  <a:gs pos="100000">
                    <a:srgbClr val="838309"/>
                  </a:gs>
                </a:gsLst>
                <a:lin scaled="0"/>
              </a:gradFill>
              <a:sym typeface="+mn-ea"/>
            </a:endParaRPr>
          </a:p>
          <a:p>
            <a:pPr marL="0" indent="0">
              <a:buNone/>
            </a:pPr>
            <a:r>
              <a:rPr lang="en-US" dirty="0">
                <a:sym typeface="+mn-ea"/>
              </a:rPr>
              <a:t>• </a:t>
            </a:r>
            <a:r>
              <a:rPr lang="en-US" dirty="0" err="1">
                <a:sym typeface="+mn-ea"/>
              </a:rPr>
              <a:t>Nitrato</a:t>
            </a:r>
            <a:r>
              <a:rPr lang="en-US" dirty="0">
                <a:sym typeface="+mn-ea"/>
              </a:rPr>
              <a:t>  </a:t>
            </a:r>
            <a:r>
              <a:rPr lang="it-IT" altLang="en-US" dirty="0">
                <a:sym typeface="+mn-ea"/>
              </a:rPr>
              <a:t>		</a:t>
            </a:r>
            <a:r>
              <a:rPr lang="en-US" dirty="0">
                <a:sym typeface="+mn-ea"/>
              </a:rPr>
              <a:t>NO3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ym typeface="+mn-ea"/>
              </a:rPr>
              <a:t>• </a:t>
            </a:r>
            <a:r>
              <a:rPr lang="en-US" dirty="0" err="1">
                <a:sym typeface="+mn-ea"/>
              </a:rPr>
              <a:t>Fosfato</a:t>
            </a:r>
            <a:r>
              <a:rPr lang="en-US" dirty="0">
                <a:sym typeface="+mn-ea"/>
              </a:rPr>
              <a:t>  </a:t>
            </a:r>
            <a:r>
              <a:rPr lang="it-IT" altLang="en-US" dirty="0">
                <a:sym typeface="+mn-ea"/>
              </a:rPr>
              <a:t>	</a:t>
            </a:r>
            <a:r>
              <a:rPr lang="en-US" dirty="0">
                <a:sym typeface="+mn-ea"/>
              </a:rPr>
              <a:t>H2PO4</a:t>
            </a:r>
            <a:endParaRPr lang="en-US" dirty="0">
              <a:sym typeface="+mn-ea"/>
            </a:endParaRPr>
          </a:p>
          <a:p>
            <a:pPr marL="0" indent="0">
              <a:buNone/>
            </a:pPr>
            <a:r>
              <a:rPr lang="en-US" dirty="0">
                <a:sym typeface="+mn-ea"/>
              </a:rPr>
              <a:t>• </a:t>
            </a:r>
            <a:r>
              <a:rPr lang="en-US" dirty="0" err="1">
                <a:sym typeface="+mn-ea"/>
              </a:rPr>
              <a:t>Solfato</a:t>
            </a:r>
            <a:r>
              <a:rPr lang="en-US" dirty="0">
                <a:sym typeface="+mn-ea"/>
              </a:rPr>
              <a:t> </a:t>
            </a:r>
            <a:r>
              <a:rPr lang="it-IT" altLang="en-US" dirty="0">
                <a:sym typeface="+mn-ea"/>
              </a:rPr>
              <a:t>		</a:t>
            </a:r>
            <a:r>
              <a:rPr lang="en-US" dirty="0">
                <a:sym typeface="+mn-ea"/>
              </a:rPr>
              <a:t>SO4</a:t>
            </a:r>
            <a:endParaRPr lang="en-US" dirty="0"/>
          </a:p>
          <a:p>
            <a:r>
              <a:rPr lang="en-US" dirty="0" err="1">
                <a:sym typeface="+mn-ea"/>
              </a:rPr>
              <a:t>Cloruro</a:t>
            </a:r>
            <a:r>
              <a:rPr lang="en-US" dirty="0">
                <a:sym typeface="+mn-ea"/>
              </a:rPr>
              <a:t> </a:t>
            </a:r>
            <a:r>
              <a:rPr lang="it-IT" altLang="en-US" dirty="0">
                <a:sym typeface="+mn-ea"/>
              </a:rPr>
              <a:t>		</a:t>
            </a:r>
            <a:r>
              <a:rPr lang="en-US" dirty="0">
                <a:sym typeface="+mn-ea"/>
              </a:rPr>
              <a:t>Cl</a:t>
            </a:r>
            <a:endParaRPr lang="en-US" dirty="0"/>
          </a:p>
          <a:p>
            <a:r>
              <a:rPr lang="en-US" dirty="0" err="1">
                <a:sym typeface="+mn-ea"/>
              </a:rPr>
              <a:t>Boro</a:t>
            </a:r>
            <a:r>
              <a:rPr lang="en-US" dirty="0">
                <a:sym typeface="+mn-ea"/>
              </a:rPr>
              <a:t> </a:t>
            </a:r>
            <a:r>
              <a:rPr lang="it-IT" altLang="en-US" dirty="0">
                <a:sym typeface="+mn-ea"/>
              </a:rPr>
              <a:t>		</a:t>
            </a:r>
            <a:r>
              <a:rPr lang="en-US" dirty="0">
                <a:sym typeface="+mn-ea"/>
              </a:rPr>
              <a:t>B</a:t>
            </a:r>
            <a:endParaRPr lang="en-US" dirty="0"/>
          </a:p>
          <a:p>
            <a:r>
              <a:rPr lang="en-US" dirty="0" err="1">
                <a:sym typeface="+mn-ea"/>
              </a:rPr>
              <a:t>Bicarbonato</a:t>
            </a:r>
            <a:r>
              <a:rPr lang="it-IT" altLang="en-US" dirty="0">
                <a:sym typeface="+mn-ea"/>
              </a:rPr>
              <a:t>	</a:t>
            </a:r>
            <a:r>
              <a:rPr lang="en-US" dirty="0">
                <a:sym typeface="+mn-ea"/>
              </a:rPr>
              <a:t>HCO3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 Box 4"/>
          <p:cNvSpPr txBox="1"/>
          <p:nvPr/>
        </p:nvSpPr>
        <p:spPr>
          <a:xfrm>
            <a:off x="81280" y="1411605"/>
            <a:ext cx="5893435" cy="5446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/>
              <a:t> </a:t>
            </a:r>
            <a:endParaRPr lang="en-US" dirty="0"/>
          </a:p>
          <a:p>
            <a:r>
              <a:rPr lang="en-US" b="1" dirty="0">
                <a:solidFill>
                  <a:schemeClr val="accent1"/>
                </a:solidFill>
              </a:rPr>
              <a:t>CATIONI</a:t>
            </a:r>
            <a:endParaRPr lang="en-US" dirty="0"/>
          </a:p>
          <a:p>
            <a:r>
              <a:rPr lang="en-US" dirty="0"/>
              <a:t>• </a:t>
            </a:r>
            <a:r>
              <a:rPr lang="en-US" sz="2400" dirty="0" err="1"/>
              <a:t>Ammonio</a:t>
            </a:r>
            <a:r>
              <a:rPr lang="en-US" sz="2400" dirty="0"/>
              <a:t>  </a:t>
            </a:r>
            <a:r>
              <a:rPr lang="it-IT" altLang="en-US" sz="2400" dirty="0"/>
              <a:t>	</a:t>
            </a:r>
            <a:r>
              <a:rPr lang="en-US" sz="2400" dirty="0"/>
              <a:t>NH4</a:t>
            </a:r>
            <a:endParaRPr lang="en-US" sz="2400" dirty="0"/>
          </a:p>
          <a:p>
            <a:r>
              <a:rPr lang="en-US" sz="2400" dirty="0"/>
              <a:t>• </a:t>
            </a:r>
            <a:r>
              <a:rPr lang="en-US" sz="2400" dirty="0" err="1"/>
              <a:t>Potassio</a:t>
            </a:r>
            <a:r>
              <a:rPr lang="en-US" sz="2400" dirty="0"/>
              <a:t> </a:t>
            </a:r>
            <a:r>
              <a:rPr lang="it-IT" altLang="en-US" sz="2400" dirty="0"/>
              <a:t>	</a:t>
            </a:r>
            <a:r>
              <a:rPr lang="en-US" sz="2400" dirty="0"/>
              <a:t>K</a:t>
            </a:r>
            <a:endParaRPr lang="en-US" sz="2400" dirty="0"/>
          </a:p>
          <a:p>
            <a:r>
              <a:rPr lang="en-US" sz="2400" dirty="0"/>
              <a:t>• </a:t>
            </a:r>
            <a:r>
              <a:rPr lang="en-US" sz="2400" dirty="0" err="1"/>
              <a:t>Sodio</a:t>
            </a:r>
            <a:r>
              <a:rPr lang="en-US" sz="2400" dirty="0"/>
              <a:t> </a:t>
            </a:r>
            <a:r>
              <a:rPr lang="it-IT" altLang="en-US" sz="2400" dirty="0"/>
              <a:t>		</a:t>
            </a:r>
            <a:r>
              <a:rPr lang="en-US" sz="2400" dirty="0"/>
              <a:t>Na</a:t>
            </a:r>
            <a:endParaRPr lang="en-US" sz="2400" dirty="0"/>
          </a:p>
          <a:p>
            <a:r>
              <a:rPr lang="en-US" sz="2400" dirty="0"/>
              <a:t>• Calcio </a:t>
            </a:r>
            <a:r>
              <a:rPr lang="it-IT" altLang="en-US" sz="2400" dirty="0"/>
              <a:t>		</a:t>
            </a:r>
            <a:r>
              <a:rPr lang="en-US" sz="2400" dirty="0"/>
              <a:t>Ca</a:t>
            </a:r>
            <a:endParaRPr lang="en-US" sz="2400" dirty="0"/>
          </a:p>
          <a:p>
            <a:r>
              <a:rPr lang="en-US" sz="2400" dirty="0"/>
              <a:t>• </a:t>
            </a:r>
            <a:r>
              <a:rPr lang="en-US" sz="2400" dirty="0" err="1"/>
              <a:t>Magnesio</a:t>
            </a:r>
            <a:r>
              <a:rPr lang="en-US" sz="2400" dirty="0"/>
              <a:t> </a:t>
            </a:r>
            <a:r>
              <a:rPr lang="it-IT" altLang="en-US" sz="2400" dirty="0"/>
              <a:t>	</a:t>
            </a:r>
            <a:r>
              <a:rPr lang="en-US" sz="2400" dirty="0"/>
              <a:t>Mg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MICROELEMENTI</a:t>
            </a:r>
            <a:endParaRPr lang="en-US" sz="2400" dirty="0"/>
          </a:p>
          <a:p>
            <a:r>
              <a:rPr lang="en-US" sz="2400" dirty="0"/>
              <a:t>• Ferro • Fe3+</a:t>
            </a:r>
            <a:endParaRPr lang="en-US" sz="2400" dirty="0"/>
          </a:p>
          <a:p>
            <a:r>
              <a:rPr lang="en-US" sz="2400" dirty="0"/>
              <a:t>• Manganese • Mn2+</a:t>
            </a:r>
            <a:endParaRPr lang="en-US" sz="2400" dirty="0"/>
          </a:p>
          <a:p>
            <a:r>
              <a:rPr lang="en-US" sz="2400" dirty="0"/>
              <a:t>• </a:t>
            </a:r>
            <a:r>
              <a:rPr lang="en-US" sz="2400" dirty="0" err="1"/>
              <a:t>Zinco</a:t>
            </a:r>
            <a:r>
              <a:rPr lang="en-US" sz="2400" dirty="0"/>
              <a:t> • Zn2+</a:t>
            </a:r>
            <a:endParaRPr lang="en-US" sz="2400" dirty="0"/>
          </a:p>
          <a:p>
            <a:r>
              <a:rPr lang="en-US" sz="2400" dirty="0"/>
              <a:t>• </a:t>
            </a:r>
            <a:r>
              <a:rPr lang="en-US" sz="2400" dirty="0" err="1"/>
              <a:t>Rame</a:t>
            </a:r>
            <a:r>
              <a:rPr lang="en-US" sz="2400" dirty="0"/>
              <a:t> • Cu2+</a:t>
            </a:r>
            <a:endParaRPr lang="en-US" sz="2400" dirty="0"/>
          </a:p>
          <a:p>
            <a:r>
              <a:rPr lang="en-US" sz="2400" dirty="0"/>
              <a:t>• </a:t>
            </a:r>
            <a:r>
              <a:rPr lang="en-US" sz="2400" dirty="0" err="1"/>
              <a:t>Molibdeno</a:t>
            </a:r>
            <a:r>
              <a:rPr lang="en-US" sz="2400" dirty="0"/>
              <a:t> • Mo6+</a:t>
            </a:r>
            <a:endParaRPr lang="en-US" sz="2400" dirty="0"/>
          </a:p>
          <a:p>
            <a:endParaRPr lang="en-US" sz="24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/>
              <a:t>ESEMPIO DI PREPARAZIONE DELLA SOLUZIONE NUTRITIVA </a:t>
            </a:r>
            <a:endParaRPr lang="it-IT" alt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32715" y="1865630"/>
          <a:ext cx="12130405" cy="439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9690"/>
                <a:gridCol w="1022985"/>
                <a:gridCol w="571500"/>
                <a:gridCol w="571500"/>
                <a:gridCol w="572135"/>
                <a:gridCol w="932180"/>
                <a:gridCol w="728345"/>
                <a:gridCol w="685800"/>
                <a:gridCol w="571500"/>
                <a:gridCol w="692150"/>
                <a:gridCol w="692150"/>
                <a:gridCol w="595630"/>
                <a:gridCol w="625475"/>
                <a:gridCol w="692150"/>
                <a:gridCol w="625475"/>
                <a:gridCol w="596265"/>
                <a:gridCol w="625475"/>
              </a:tblGrid>
              <a:tr h="27813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Irrigation water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?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7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(uM for Fe, B, Cu, Zn, Mn, Mo; mM for other ions)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43535">
                <a:tc>
                  <a:txBody>
                    <a:bodyPr/>
                    <a:lstStyle/>
                    <a:p>
                      <a:pPr indent="0" algn="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EC (mS/cm)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HCO</a:t>
                      </a:r>
                      <a:r>
                        <a:rPr lang="en-US" sz="1000" b="1" baseline="30000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3-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N-NO</a:t>
                      </a:r>
                      <a:r>
                        <a:rPr lang="en-US" sz="1000" b="1" baseline="-25000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3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N-NH</a:t>
                      </a:r>
                      <a:r>
                        <a:rPr lang="en-US" sz="1000" b="1" baseline="-25000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4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P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K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Ca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Mg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Na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S-SO</a:t>
                      </a:r>
                      <a:r>
                        <a:rPr lang="en-US" sz="1000" b="1" baseline="-25000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4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Cl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Fe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B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Cu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Zn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Mn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Mo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692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it-IT" altLang="en-US" sz="1000" b="1" dirty="0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                </a:t>
                      </a: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0,26 </a:t>
                      </a:r>
                      <a:endParaRPr lang="en-US" sz="1000" b="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0,53 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0,21 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0,00 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0,03 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0,02 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0,01 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0,01 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0,72 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0,00 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0,11 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0,7 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7,4 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0,0 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0,0 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0,0 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0,1 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749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 dirty="0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ppm</a:t>
                      </a:r>
                      <a:endParaRPr lang="en-US" sz="1000" b="1" i="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32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3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1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1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17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4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0,04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0,08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0,00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0,00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0,00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0,01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8765">
                <a:tc>
                  <a:txBody>
                    <a:bodyPr/>
                    <a:lstStyle/>
                    <a:p>
                      <a:pPr indent="0" algn="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OK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OK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OK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OK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OK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OK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OK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OK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OK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OK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OK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OK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OK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OK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OK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OK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OK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813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 cap="flat"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7495">
                <a:tc gridSpan="9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Selected recipe (uM for Fe, B, Cu, Zn, Mn, Mo; mM for other ions)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4226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EC (mS/cm)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N-NO</a:t>
                      </a:r>
                      <a:r>
                        <a:rPr lang="en-US" sz="1000" b="1" baseline="-25000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3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N-NH</a:t>
                      </a:r>
                      <a:r>
                        <a:rPr lang="en-US" sz="1000" b="1" baseline="-25000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4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P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K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Ca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Mg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Na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S-SO</a:t>
                      </a:r>
                      <a:r>
                        <a:rPr lang="en-US" sz="1000" b="1" baseline="-25000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4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Cl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Fe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B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Cu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Zn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Mn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Mo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1,66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mM /mM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11,20 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0,20 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1,30 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5,50 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3,40 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1,50 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0,00 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1,50 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0,00 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20,0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10,0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0,8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7,0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10,0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0,5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876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ppm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156,9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2,8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40,3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215,1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136,3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36,5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0,0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48,0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0,0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1,12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0,11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0,05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0,46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0,55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0,05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749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 cap="flat"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8765">
                <a:tc gridSpan="9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Nutrient solution (uM for Fe, B, Cu, Zn, Mn, Mo; mM for other ions)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4226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EC (mS/cm)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N-NO</a:t>
                      </a:r>
                      <a:r>
                        <a:rPr lang="en-US" sz="1000" b="1" baseline="-25000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3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N-NH</a:t>
                      </a:r>
                      <a:r>
                        <a:rPr lang="en-US" sz="1000" b="1" baseline="-25000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4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P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K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Ca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Mg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Na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S-SO</a:t>
                      </a:r>
                      <a:r>
                        <a:rPr lang="en-US" sz="1000" b="1" baseline="-25000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4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Cl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Fe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B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Cu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Zn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Mn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Mo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9654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1,64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mM /mM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10,20 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0,62 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1,18 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5,01 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3,10 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1,37 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0,72 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1,90 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0,11 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20,0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15,0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0,8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7,0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10,0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0,5</a:t>
                      </a:r>
                      <a:endParaRPr lang="en-US" sz="1000" b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813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ppm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142,9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8,7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36,7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195,9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124,1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33,2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16,6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60,9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3,9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1,12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0,16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0,05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0,46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0,55</a:t>
                      </a:r>
                      <a:endParaRPr lang="en-US" sz="1000" b="1" i="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i="1" dirty="0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0,05</a:t>
                      </a:r>
                      <a:endParaRPr lang="en-US" sz="1000" b="1" i="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chemeClr val="accent1"/>
                </a:solidFill>
                <a:sym typeface="+mn-ea"/>
              </a:rPr>
              <a:t>Concimi Formule Titoli Pesi</a:t>
            </a:r>
            <a:r>
              <a:rPr lang="it-IT" altLang="en-US" b="1">
                <a:solidFill>
                  <a:schemeClr val="accent1"/>
                </a:solidFill>
                <a:sym typeface="+mn-ea"/>
              </a:rPr>
              <a:t> </a:t>
            </a:r>
            <a:r>
              <a:rPr lang="en-US" b="1">
                <a:solidFill>
                  <a:schemeClr val="accent1"/>
                </a:solidFill>
                <a:sym typeface="+mn-ea"/>
              </a:rPr>
              <a:t>molecolari</a:t>
            </a:r>
            <a:endParaRPr lang="en-US" b="1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773430"/>
            <a:ext cx="10972800" cy="4953000"/>
          </a:xfrm>
        </p:spPr>
        <p:txBody>
          <a:bodyPr/>
          <a:lstStyle/>
          <a:p>
            <a:pPr marL="0" indent="0">
              <a:buNone/>
            </a:pPr>
            <a:endParaRPr lang="en-US" sz="1800"/>
          </a:p>
          <a:p>
            <a:r>
              <a:rPr lang="en-US" sz="1800"/>
              <a:t>Nitrato di calcio</a:t>
            </a:r>
            <a:r>
              <a:rPr lang="it-IT" altLang="en-US" sz="1800"/>
              <a:t>		</a:t>
            </a:r>
            <a:r>
              <a:rPr lang="en-US" sz="1800"/>
              <a:t>5[Ca(NO3)2 • 2H2O] • NH4NO3 15-16 N + 26 CaO 1080.5</a:t>
            </a:r>
            <a:endParaRPr lang="en-US" sz="1800"/>
          </a:p>
          <a:p>
            <a:r>
              <a:rPr lang="en-US" sz="1800"/>
              <a:t>Cloruro di calcio </a:t>
            </a:r>
            <a:r>
              <a:rPr lang="it-IT" altLang="en-US" sz="1800"/>
              <a:t>		</a:t>
            </a:r>
            <a:r>
              <a:rPr lang="en-US" sz="1800"/>
              <a:t>CaCl2 50.5 CaO 111.1</a:t>
            </a:r>
            <a:endParaRPr lang="en-US" sz="1800"/>
          </a:p>
          <a:p>
            <a:r>
              <a:rPr lang="en-US" sz="1800"/>
              <a:t>Nitrato di potassio </a:t>
            </a:r>
            <a:r>
              <a:rPr lang="it-IT" altLang="en-US" sz="1800"/>
              <a:t>		</a:t>
            </a:r>
            <a:r>
              <a:rPr lang="en-US" sz="1800"/>
              <a:t>KNO3 13 N + 46 K2O 101.1</a:t>
            </a:r>
            <a:endParaRPr lang="en-US" sz="1800"/>
          </a:p>
          <a:p>
            <a:r>
              <a:rPr lang="en-US" sz="1800"/>
              <a:t>Nitrato di magnesio</a:t>
            </a:r>
            <a:r>
              <a:rPr lang="it-IT" altLang="en-US" sz="1800"/>
              <a:t>		</a:t>
            </a:r>
            <a:r>
              <a:rPr lang="en-US" sz="1800"/>
              <a:t>Mg(NO3)2 • 6H2O 11N + 16 MgO 256.3</a:t>
            </a:r>
            <a:endParaRPr lang="en-US" sz="1800"/>
          </a:p>
          <a:p>
            <a:r>
              <a:rPr lang="en-US" sz="1800"/>
              <a:t>Nitrato ammonico </a:t>
            </a:r>
            <a:r>
              <a:rPr lang="it-IT" altLang="en-US" sz="1800"/>
              <a:t>		</a:t>
            </a:r>
            <a:r>
              <a:rPr lang="en-US" sz="1800"/>
              <a:t>NH4NO3 34-35 N 80.0</a:t>
            </a:r>
            <a:endParaRPr lang="en-US" sz="1800"/>
          </a:p>
          <a:p>
            <a:r>
              <a:rPr lang="en-US" sz="1800"/>
              <a:t>Acido nitrico </a:t>
            </a:r>
            <a:r>
              <a:rPr lang="it-IT" altLang="en-US" sz="1800"/>
              <a:t>			</a:t>
            </a:r>
            <a:r>
              <a:rPr lang="en-US" sz="1800"/>
              <a:t>HNO3 22 N 63.0</a:t>
            </a:r>
            <a:endParaRPr lang="en-US" sz="1800"/>
          </a:p>
          <a:p>
            <a:r>
              <a:rPr lang="en-US" sz="1800"/>
              <a:t>Chelato di ferro </a:t>
            </a:r>
            <a:r>
              <a:rPr lang="it-IT" altLang="en-US" sz="1800"/>
              <a:t>		</a:t>
            </a:r>
            <a:r>
              <a:rPr lang="en-US" sz="1800"/>
              <a:t>Fe EDDHA 6 Fe 932.0</a:t>
            </a:r>
            <a:endParaRPr lang="en-US" sz="1800"/>
          </a:p>
          <a:p>
            <a:r>
              <a:rPr lang="en-US" sz="1800"/>
              <a:t>Urea </a:t>
            </a:r>
            <a:r>
              <a:rPr lang="it-IT" altLang="en-US" sz="1800"/>
              <a:t>				</a:t>
            </a:r>
            <a:r>
              <a:rPr lang="en-US" sz="1800"/>
              <a:t>CO(NH2)2 46 N 60.0</a:t>
            </a:r>
            <a:endParaRPr lang="en-US" sz="1800"/>
          </a:p>
          <a:p>
            <a:r>
              <a:rPr lang="en-US" sz="1800"/>
              <a:t>Fosfato monopotassico </a:t>
            </a:r>
            <a:r>
              <a:rPr lang="it-IT" altLang="en-US" sz="1800"/>
              <a:t>	</a:t>
            </a:r>
            <a:r>
              <a:rPr lang="en-US" sz="1800"/>
              <a:t>KH2PO4 52 P2O5 + 34 K2O 136.1</a:t>
            </a:r>
            <a:endParaRPr lang="en-US" sz="1800"/>
          </a:p>
          <a:p>
            <a:r>
              <a:rPr lang="en-US" sz="1800"/>
              <a:t>Solfato di potassio </a:t>
            </a:r>
            <a:r>
              <a:rPr lang="it-IT" altLang="en-US" sz="1800"/>
              <a:t>		</a:t>
            </a:r>
            <a:r>
              <a:rPr lang="en-US" sz="1800"/>
              <a:t>K2SO4 50-52 K2O 174.3</a:t>
            </a:r>
            <a:endParaRPr lang="en-US" sz="1800"/>
          </a:p>
          <a:p>
            <a:r>
              <a:rPr lang="en-US" sz="1800"/>
              <a:t>Solfato di magnesio </a:t>
            </a:r>
            <a:r>
              <a:rPr lang="it-IT" altLang="en-US" sz="1800"/>
              <a:t>		</a:t>
            </a:r>
            <a:r>
              <a:rPr lang="en-US" sz="1800"/>
              <a:t>MgSO4 • 7H2O 16 MgO 246.3</a:t>
            </a:r>
            <a:endParaRPr lang="en-US" sz="1800"/>
          </a:p>
          <a:p>
            <a:r>
              <a:rPr lang="en-US" sz="1800"/>
              <a:t>Acido fosforico </a:t>
            </a:r>
            <a:r>
              <a:rPr lang="it-IT" altLang="en-US" sz="1800"/>
              <a:t>		</a:t>
            </a:r>
            <a:r>
              <a:rPr lang="en-US" sz="1800"/>
              <a:t>H3PO4 72 P2O5 98.0</a:t>
            </a:r>
            <a:endParaRPr lang="en-US" sz="1800"/>
          </a:p>
          <a:p>
            <a:r>
              <a:rPr lang="en-US" sz="1800"/>
              <a:t>Solfato di manganese </a:t>
            </a:r>
            <a:r>
              <a:rPr lang="it-IT" altLang="en-US" sz="1800"/>
              <a:t>		</a:t>
            </a:r>
            <a:r>
              <a:rPr lang="en-US" sz="1800"/>
              <a:t>MnSO4 • H2O 32.5 Mn 169.0</a:t>
            </a:r>
            <a:endParaRPr lang="en-US" sz="1800"/>
          </a:p>
          <a:p>
            <a:r>
              <a:rPr lang="en-US" sz="1800"/>
              <a:t>Acido borico </a:t>
            </a:r>
            <a:r>
              <a:rPr lang="it-IT" altLang="en-US" sz="1800"/>
              <a:t>			</a:t>
            </a:r>
            <a:r>
              <a:rPr lang="en-US" sz="1800"/>
              <a:t>H3BO3 17.5 B 61.8</a:t>
            </a:r>
            <a:endParaRPr lang="en-US" sz="1800"/>
          </a:p>
          <a:p>
            <a:r>
              <a:rPr lang="en-US" sz="1800"/>
              <a:t>Solfato di zinco </a:t>
            </a:r>
            <a:r>
              <a:rPr lang="it-IT" altLang="en-US" sz="1800"/>
              <a:t>		</a:t>
            </a:r>
            <a:r>
              <a:rPr lang="en-US" sz="1800"/>
              <a:t>ZnSO4 • 7H2O 23 Zn 287.5</a:t>
            </a:r>
            <a:endParaRPr lang="en-US" sz="1800"/>
          </a:p>
          <a:p>
            <a:r>
              <a:rPr lang="en-US" sz="1800"/>
              <a:t>Solfato di rame </a:t>
            </a:r>
            <a:r>
              <a:rPr lang="it-IT" altLang="en-US" sz="1800"/>
              <a:t>		</a:t>
            </a:r>
            <a:r>
              <a:rPr lang="en-US" sz="1800"/>
              <a:t>CuSO4 • 5H2O 25 Cu 249.7</a:t>
            </a:r>
            <a:endParaRPr lang="en-US" sz="1800"/>
          </a:p>
          <a:p>
            <a:r>
              <a:rPr lang="en-US" sz="1800"/>
              <a:t>Molibdato di sodio </a:t>
            </a:r>
            <a:r>
              <a:rPr lang="it-IT" altLang="en-US" sz="1800"/>
              <a:t>		</a:t>
            </a:r>
            <a:r>
              <a:rPr lang="en-US" sz="1800"/>
              <a:t>Na2MoO4 • 2H2O 40 Mo 241.9</a:t>
            </a:r>
            <a:endParaRPr lang="en-US" sz="1800"/>
          </a:p>
          <a:p>
            <a:r>
              <a:rPr lang="en-US" sz="1800"/>
              <a:t>Molibdato di ammonio </a:t>
            </a:r>
            <a:r>
              <a:rPr lang="it-IT" altLang="en-US" sz="1800"/>
              <a:t>		</a:t>
            </a:r>
            <a:r>
              <a:rPr lang="en-US" sz="1800"/>
              <a:t>(NH4)6Mo7O24 • 4H2O 14 N + 49 Mo 1235.9</a:t>
            </a:r>
            <a:endParaRPr lang="en-US" sz="1800"/>
          </a:p>
          <a:p>
            <a:r>
              <a:rPr lang="en-US" sz="1800"/>
              <a:t>Borax </a:t>
            </a:r>
            <a:r>
              <a:rPr lang="it-IT" altLang="en-US" sz="1800"/>
              <a:t>			</a:t>
            </a:r>
            <a:r>
              <a:rPr lang="en-US" sz="1800"/>
              <a:t>Na2B4O7 • 10H2O 11 B 381.0</a:t>
            </a:r>
            <a:endParaRPr lang="en-US" sz="18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5415" y="302260"/>
            <a:ext cx="12046585" cy="625348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Verifica dei parametri e calcolo delle soluzioni</a:t>
            </a:r>
            <a:br>
              <a:rPr 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nutritive concentrate</a:t>
            </a:r>
            <a:endParaRPr lang="en-US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0" y="1125220"/>
            <a:ext cx="4048125" cy="557657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161655" y="1123950"/>
            <a:ext cx="3916680" cy="557784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/>
        </p:nvSpPr>
        <p:spPr>
          <a:xfrm>
            <a:off x="4048125" y="1195070"/>
            <a:ext cx="5384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altLang="en-US"/>
              <a:t>PH Control</a:t>
            </a:r>
            <a:endParaRPr lang="it-IT" altLang="en-US"/>
          </a:p>
          <a:p>
            <a:endParaRPr lang="it-IT" altLang="en-US"/>
          </a:p>
          <a:p>
            <a:pPr marL="0" indent="0">
              <a:buNone/>
            </a:pPr>
            <a:endParaRPr lang="it-IT" altLang="en-US"/>
          </a:p>
          <a:p>
            <a:pPr marL="0" indent="0">
              <a:buNone/>
            </a:pPr>
            <a:endParaRPr lang="it-IT" altLang="en-US"/>
          </a:p>
          <a:p>
            <a:pPr marL="0" indent="0">
              <a:buNone/>
            </a:pPr>
            <a:endParaRPr lang="it-IT" altLang="en-US"/>
          </a:p>
          <a:p>
            <a:pPr marL="0" indent="0">
              <a:buNone/>
            </a:pPr>
            <a:r>
              <a:rPr lang="it-IT" altLang="en-US"/>
              <a:t>                 EC Control</a:t>
            </a:r>
            <a:endParaRPr lang="it-IT" alt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 + B + ACIDO</a:t>
            </a:r>
            <a:endParaRPr lang="it-IT" altLang="en-US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it-IT" altLang="en-US"/>
          </a:p>
          <a:p>
            <a:endParaRPr lang="it-IT" altLang="en-US"/>
          </a:p>
        </p:txBody>
      </p:sp>
      <p:pic>
        <p:nvPicPr>
          <p:cNvPr id="100" name="Picture 99"/>
          <p:cNvPicPr/>
          <p:nvPr/>
        </p:nvPicPr>
        <p:blipFill>
          <a:blip r:embed="rId1"/>
          <a:stretch>
            <a:fillRect/>
          </a:stretch>
        </p:blipFill>
        <p:spPr>
          <a:xfrm>
            <a:off x="6096000" y="2729230"/>
            <a:ext cx="1318895" cy="7004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19334"/>
          <a:stretch>
            <a:fillRect/>
          </a:stretch>
        </p:blipFill>
        <p:spPr>
          <a:xfrm>
            <a:off x="838835" y="833120"/>
            <a:ext cx="9949815" cy="6024880"/>
          </a:xfrm>
          <a:prstGeom prst="rect">
            <a:avLst/>
          </a:prstGeom>
        </p:spPr>
      </p:pic>
      <p:graphicFrame>
        <p:nvGraphicFramePr>
          <p:cNvPr id="7" name="Table 6"/>
          <p:cNvGraphicFramePr/>
          <p:nvPr/>
        </p:nvGraphicFramePr>
        <p:xfrm>
          <a:off x="4717415" y="1147953"/>
          <a:ext cx="8267700" cy="640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175"/>
                <a:gridCol w="257175"/>
                <a:gridCol w="257810"/>
                <a:gridCol w="95250"/>
                <a:gridCol w="257175"/>
                <a:gridCol w="257175"/>
                <a:gridCol w="257175"/>
                <a:gridCol w="88900"/>
                <a:gridCol w="257175"/>
                <a:gridCol w="257810"/>
                <a:gridCol w="257175"/>
                <a:gridCol w="257175"/>
              </a:tblGrid>
              <a:tr h="568325"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600" b="1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Composition of the mother solutions</a:t>
                      </a:r>
                      <a:endParaRPr lang="en-US" sz="600" b="1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400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Solution with water </a:t>
                      </a: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1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PH</a:t>
                      </a:r>
                      <a:endParaRPr lang="en-US" sz="600" b="1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1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EC</a:t>
                      </a:r>
                      <a:endParaRPr lang="en-US" sz="600" b="1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1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7,2</a:t>
                      </a:r>
                      <a:endParaRPr lang="en-US" sz="600" b="1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1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0,8</a:t>
                      </a:r>
                      <a:endParaRPr lang="en-US" sz="600" b="1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445"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600" b="1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Quantity for 100 liter</a:t>
                      </a:r>
                      <a:endParaRPr lang="en-US" sz="600" b="1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1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1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A</a:t>
                      </a:r>
                      <a:endParaRPr lang="en-US" sz="600" b="1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600" b="1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600" b="1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600" b="1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1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B</a:t>
                      </a:r>
                      <a:endParaRPr lang="en-US" sz="600" b="1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600" b="1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600" b="1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600" b="1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1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C</a:t>
                      </a:r>
                      <a:endParaRPr lang="en-US" sz="600" b="1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1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1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256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Ca(NO3)2</a:t>
                      </a: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kg</a:t>
                      </a: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2,7</a:t>
                      </a: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MgSO4</a:t>
                      </a: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kg</a:t>
                      </a: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1,2</a:t>
                      </a: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HNO3</a:t>
                      </a: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l</a:t>
                      </a: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3,5</a:t>
                      </a: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256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NH4NO3</a:t>
                      </a: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kg</a:t>
                      </a: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0,7</a:t>
                      </a: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KH2PO4</a:t>
                      </a: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kg</a:t>
                      </a: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1,4</a:t>
                      </a: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KNO3</a:t>
                      </a: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kg</a:t>
                      </a: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1,6</a:t>
                      </a: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KNO3</a:t>
                      </a: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kg</a:t>
                      </a: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0,9</a:t>
                      </a: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KSO4</a:t>
                      </a: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kg</a:t>
                      </a: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1,5</a:t>
                      </a: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 i="1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256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Fe EDDHA</a:t>
                      </a: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g</a:t>
                      </a: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170</a:t>
                      </a: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600" b="0" i="1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MicroMix</a:t>
                      </a:r>
                      <a:endParaRPr lang="en-US" sz="600" b="0" i="1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g</a:t>
                      </a: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100</a:t>
                      </a: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en-US" sz="6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76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600" b="1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The final solution that reach the plants must be: PH 5,5-6,0 and EC 1,4-1,6</a:t>
                      </a:r>
                      <a:endParaRPr lang="en-US" sz="600" b="1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600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6" name="Gruppo 1"/>
          <p:cNvGrpSpPr/>
          <p:nvPr/>
        </p:nvGrpSpPr>
        <p:grpSpPr bwMode="auto">
          <a:xfrm>
            <a:off x="1524000" y="6359525"/>
            <a:ext cx="9144000" cy="498475"/>
            <a:chOff x="0" y="6359525"/>
            <a:chExt cx="9144001" cy="498475"/>
          </a:xfrm>
        </p:grpSpPr>
        <p:pic>
          <p:nvPicPr>
            <p:cNvPr id="3080" name="Picture 5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0" y="6359525"/>
              <a:ext cx="6084888" cy="498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81" name="Picture 6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6011863" y="6359525"/>
              <a:ext cx="3132138" cy="498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82" name="Picture 9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211638" y="6376234"/>
              <a:ext cx="1439863" cy="481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83" name="Picture 11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7740650" y="6638003"/>
              <a:ext cx="1374775" cy="181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84" name="Rectangle 13"/>
            <p:cNvSpPr>
              <a:spLocks noChangeArrowheads="1"/>
            </p:cNvSpPr>
            <p:nvPr/>
          </p:nvSpPr>
          <p:spPr bwMode="auto">
            <a:xfrm>
              <a:off x="7704138" y="6359525"/>
              <a:ext cx="1439862" cy="144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it-IT" altLang="it-IT" sz="80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www.cizetavivai.com</a:t>
              </a:r>
              <a:endParaRPr lang="it-IT" altLang="it-IT" sz="80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</p:grp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email"/>
          <a:srcRect/>
          <a:stretch>
            <a:fillRect/>
          </a:stretch>
        </p:blipFill>
        <p:spPr>
          <a:xfrm>
            <a:off x="1523365" y="-6350"/>
            <a:ext cx="3876675" cy="6365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6549390" y="-6350"/>
            <a:ext cx="4117975" cy="6366510"/>
          </a:xfrm>
          <a:prstGeom prst="rect">
            <a:avLst/>
          </a:prstGeom>
        </p:spPr>
      </p:pic>
      <p:sp>
        <p:nvSpPr>
          <p:cNvPr id="13314" name="Rectangle 2"/>
          <p:cNvSpPr>
            <a:spLocks noGrp="1" noChangeArrowheads="1"/>
          </p:cNvSpPr>
          <p:nvPr/>
        </p:nvSpPr>
        <p:spPr>
          <a:xfrm>
            <a:off x="2108200" y="690880"/>
            <a:ext cx="2910840" cy="727710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effectLst/>
        </p:spPr>
        <p:txBody>
          <a:bodyPr vert="horz" wrap="square" lIns="91439" tIns="45719" rIns="91439" bIns="45719" numCol="1" anchor="ctr" anchorCtr="0" compatLnSpc="1">
            <a:scene3d>
              <a:camera prst="orthographicFront"/>
              <a:lightRig rig="threePt" dir="t"/>
            </a:scene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it-IT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СКАЛА</a:t>
            </a:r>
            <a:endParaRPr lang="ru-RU" altLang="it-IT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/>
        </p:nvSpPr>
        <p:spPr>
          <a:xfrm>
            <a:off x="7152640" y="690880"/>
            <a:ext cx="2910840" cy="727075"/>
          </a:xfrm>
          <a:prstGeom prst="rect">
            <a:avLst/>
          </a:prstGeom>
          <a:solidFill>
            <a:schemeClr val="accent1"/>
          </a:solidFill>
          <a:ln>
            <a:solidFill>
              <a:srgbClr val="FF0000"/>
            </a:solidFill>
          </a:ln>
          <a:effectLst/>
        </p:spPr>
        <p:txBody>
          <a:bodyPr vert="horz" wrap="square" lIns="91439" tIns="45719" rIns="91439" bIns="45719" numCol="1" anchor="ctr" anchorCtr="0" compatLnSpc="1">
            <a:scene3d>
              <a:camera prst="orthographicFront"/>
              <a:lightRig rig="threePt" dir="t"/>
            </a:scene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it-IT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МАЛГА</a:t>
            </a:r>
            <a:endParaRPr lang="ru-RU" altLang="it-IT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523683" y="-6350"/>
            <a:ext cx="1162050" cy="75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it-IT" altLang="en-US"/>
              <a:t>composizione vasche di concimazione</a:t>
            </a:r>
            <a:endParaRPr lang="it-IT" altLang="en-US"/>
          </a:p>
        </p:txBody>
      </p:sp>
      <p:graphicFrame>
        <p:nvGraphicFramePr>
          <p:cNvPr id="9" name="Content Placeholder 8"/>
          <p:cNvGraphicFramePr/>
          <p:nvPr>
            <p:ph sz="half" idx="1"/>
          </p:nvPr>
        </p:nvGraphicFramePr>
        <p:xfrm>
          <a:off x="811530" y="773430"/>
          <a:ext cx="5385435" cy="332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5145"/>
                <a:gridCol w="1795145"/>
                <a:gridCol w="1795145"/>
              </a:tblGrid>
              <a:tr h="332740">
                <a:tc>
                  <a:txBody>
                    <a:bodyPr/>
                    <a:p>
                      <a:pPr indent="0">
                        <a:buNone/>
                      </a:pPr>
                      <a:endParaRPr lang="en-US" b="1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b="1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A</a:t>
                      </a:r>
                      <a:endParaRPr lang="en-US" b="1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b="1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2740">
                <a:tc>
                  <a:txBody>
                    <a:bodyPr/>
                    <a:p>
                      <a:pPr indent="0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27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Ca(NO3)2</a:t>
                      </a: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kg</a:t>
                      </a: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2,7</a:t>
                      </a: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27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NH4NO3</a:t>
                      </a: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kg</a:t>
                      </a: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0,7</a:t>
                      </a: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27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KNO3</a:t>
                      </a: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kg</a:t>
                      </a: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1,6</a:t>
                      </a: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2740">
                <a:tc>
                  <a:txBody>
                    <a:bodyPr/>
                    <a:p>
                      <a:pPr indent="0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2740">
                <a:tc>
                  <a:txBody>
                    <a:bodyPr/>
                    <a:p>
                      <a:pPr indent="0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27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Fe EDDHA</a:t>
                      </a: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g</a:t>
                      </a: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170</a:t>
                      </a: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2740">
                <a:tc>
                  <a:txBody>
                    <a:bodyPr/>
                    <a:p>
                      <a:pPr indent="0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/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2740">
                <a:tc>
                  <a:txBody>
                    <a:bodyPr/>
                    <a:p>
                      <a:pPr indent="0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Content Placeholder 9"/>
          <p:cNvGraphicFramePr/>
          <p:nvPr>
            <p:ph sz="half" idx="2"/>
          </p:nvPr>
        </p:nvGraphicFramePr>
        <p:xfrm>
          <a:off x="6196965" y="773430"/>
          <a:ext cx="5385435" cy="332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5145"/>
                <a:gridCol w="1795145"/>
                <a:gridCol w="1795145"/>
              </a:tblGrid>
              <a:tr h="304800"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b="1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b="1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B</a:t>
                      </a:r>
                      <a:endParaRPr lang="en-US" b="1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b="1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p>
                      <a:pPr indent="0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MgSO4</a:t>
                      </a: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kg</a:t>
                      </a: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1,2</a:t>
                      </a: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27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KH2PO4</a:t>
                      </a: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kg</a:t>
                      </a: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1,4</a:t>
                      </a: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KNO3</a:t>
                      </a: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kg</a:t>
                      </a: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0,9</a:t>
                      </a: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KSO4</a:t>
                      </a: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kg</a:t>
                      </a: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1,5</a:t>
                      </a: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p>
                      <a:pPr indent="0">
                        <a:buNone/>
                      </a:pPr>
                      <a:endParaRPr lang="en-US" b="0" i="1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 i="1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MicroMix</a:t>
                      </a:r>
                      <a:endParaRPr lang="en-US" b="0" i="1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g</a:t>
                      </a: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100</a:t>
                      </a: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p>
                      <a:pPr indent="0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p>
                      <a:pPr indent="0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/>
          <p:nvPr/>
        </p:nvGraphicFramePr>
        <p:xfrm>
          <a:off x="4938395" y="4100830"/>
          <a:ext cx="2337435" cy="332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9145"/>
                <a:gridCol w="779145"/>
                <a:gridCol w="779145"/>
              </a:tblGrid>
              <a:tr h="332740"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b="1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b="1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C</a:t>
                      </a:r>
                      <a:endParaRPr lang="en-US" b="1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b="1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2740">
                <a:tc>
                  <a:txBody>
                    <a:bodyPr/>
                    <a:p>
                      <a:pPr indent="0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27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HNO3</a:t>
                      </a: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l</a:t>
                      </a: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3,5</a:t>
                      </a: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2740">
                <a:tc>
                  <a:txBody>
                    <a:bodyPr/>
                    <a:p>
                      <a:pPr indent="0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2740">
                <a:tc>
                  <a:txBody>
                    <a:bodyPr/>
                    <a:p>
                      <a:pPr indent="0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2740">
                <a:tc>
                  <a:txBody>
                    <a:bodyPr/>
                    <a:p>
                      <a:pPr indent="0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2740">
                <a:tc>
                  <a:txBody>
                    <a:bodyPr/>
                    <a:p>
                      <a:pPr indent="0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2740">
                <a:tc>
                  <a:txBody>
                    <a:bodyPr/>
                    <a:p>
                      <a:pPr indent="0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2740">
                <a:tc>
                  <a:txBody>
                    <a:bodyPr/>
                    <a:p>
                      <a:pPr indent="0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2740">
                <a:tc>
                  <a:txBody>
                    <a:bodyPr/>
                    <a:p>
                      <a:pPr indent="0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44500"/>
            <a:ext cx="10972800" cy="968375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Trattamenti disinfettanti alla soluzione nutriti</a:t>
            </a:r>
            <a:r>
              <a:rPr lang="en-US" b="1">
                <a:solidFill>
                  <a:schemeClr val="accent1"/>
                </a:solidFill>
              </a:rPr>
              <a:t>va</a:t>
            </a:r>
            <a:br>
              <a:rPr lang="en-US" b="1">
                <a:solidFill>
                  <a:schemeClr val="accent1"/>
                </a:solidFill>
              </a:rPr>
            </a:br>
            <a:r>
              <a:rPr 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sistemi a ciclo chiuso</a:t>
            </a:r>
            <a:endParaRPr lang="en-US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84350"/>
            <a:ext cx="11582400" cy="4953000"/>
          </a:xfrm>
        </p:spPr>
        <p:txBody>
          <a:bodyPr/>
          <a:lstStyle/>
          <a:p>
            <a:pPr algn="l"/>
            <a:r>
              <a:rPr lang="en-US" sz="2000"/>
              <a:t>trattamento termico: considera l’impiego di scambiatori di calore a piastre con le</a:t>
            </a:r>
            <a:r>
              <a:rPr lang="it-IT" altLang="en-US" sz="2000"/>
              <a:t> </a:t>
            </a:r>
            <a:r>
              <a:rPr lang="en-US" sz="2000"/>
              <a:t>quali si pratica la pastorizzazione della soluzione nutritiva. L’applicazione di tale</a:t>
            </a:r>
            <a:r>
              <a:rPr lang="it-IT" altLang="en-US" sz="2000"/>
              <a:t> </a:t>
            </a:r>
            <a:r>
              <a:rPr lang="en-US" sz="2000"/>
              <a:t>tecnica risulta comunque limitata principalmente per il suo </a:t>
            </a:r>
            <a:r>
              <a:rPr lang="en-US" sz="2000" b="1">
                <a:solidFill>
                  <a:srgbClr val="FF0000"/>
                </a:solidFill>
              </a:rPr>
              <a:t>elevato costo</a:t>
            </a:r>
            <a:r>
              <a:rPr lang="en-US" sz="2000"/>
              <a:t>;</a:t>
            </a:r>
            <a:endParaRPr lang="en-US" sz="2000"/>
          </a:p>
          <a:p>
            <a:pPr algn="l"/>
            <a:r>
              <a:rPr lang="en-US" sz="2000"/>
              <a:t>ultrafiltrazione, trova ridotta applicazione a causa della necessità di una continua</a:t>
            </a:r>
            <a:r>
              <a:rPr lang="it-IT" altLang="en-US" sz="2000"/>
              <a:t> </a:t>
            </a:r>
            <a:r>
              <a:rPr lang="en-US" sz="2000"/>
              <a:t>pulizia dei filtri. Solo prevedendo batterie filtranti di diversa potenza, disposte a</a:t>
            </a:r>
            <a:r>
              <a:rPr lang="it-IT" altLang="en-US" sz="2000"/>
              <a:t> </a:t>
            </a:r>
            <a:r>
              <a:rPr lang="en-US" sz="2000"/>
              <a:t>cascata, è possibile ottenere risultati soddisfacenti che però innalzano i costi delsistema;</a:t>
            </a:r>
            <a:endParaRPr lang="en-US" sz="2000"/>
          </a:p>
          <a:p>
            <a:pPr algn="l"/>
            <a:r>
              <a:rPr lang="en-US"/>
              <a:t>trattamento con UV: prevede il passaggio della soluzione, spesso in precedenza filtrata,</a:t>
            </a:r>
            <a:r>
              <a:rPr lang="it-IT" altLang="en-US"/>
              <a:t> </a:t>
            </a:r>
            <a:r>
              <a:rPr lang="en-US"/>
              <a:t>seppur grossolanamente, attraverso un reattore con lampade ad emissione di lunghezza</a:t>
            </a:r>
            <a:r>
              <a:rPr lang="it-IT" altLang="en-US"/>
              <a:t> </a:t>
            </a:r>
            <a:r>
              <a:rPr lang="en-US"/>
              <a:t>d’onda di 254 nm</a:t>
            </a:r>
            <a:r>
              <a:rPr lang="it-IT" altLang="en-US"/>
              <a:t>.</a:t>
            </a:r>
            <a:r>
              <a:rPr lang="en-US"/>
              <a:t> Risulta il sistema</a:t>
            </a:r>
            <a:r>
              <a:rPr lang="it-IT" altLang="en-US"/>
              <a:t> </a:t>
            </a:r>
            <a:r>
              <a:rPr lang="it-IT" altLang="en-US" b="1">
                <a:solidFill>
                  <a:srgbClr val="FF0000"/>
                </a:solidFill>
              </a:rPr>
              <a:t>m</a:t>
            </a:r>
            <a:r>
              <a:rPr lang="en-US" b="1">
                <a:solidFill>
                  <a:srgbClr val="FF0000"/>
                </a:solidFill>
              </a:rPr>
              <a:t>aggiormente impiegato</a:t>
            </a:r>
            <a:endParaRPr lang="en-US" b="1">
              <a:solidFill>
                <a:srgbClr val="FF0000"/>
              </a:solidFill>
            </a:endParaRPr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altLang="en-US"/>
              <a:t>NO vanno bene solo i vivaisti</a:t>
            </a:r>
            <a:endParaRPr lang="it-IT" altLang="en-US"/>
          </a:p>
        </p:txBody>
      </p:sp>
      <p:pic>
        <p:nvPicPr>
          <p:cNvPr id="117" name="Content Placeholder 116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0" y="1451610"/>
            <a:ext cx="4953000" cy="495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20310" y="1451610"/>
            <a:ext cx="7090410" cy="3545205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180340"/>
            <a:ext cx="10972800" cy="582613"/>
          </a:xfrm>
        </p:spPr>
        <p:txBody>
          <a:bodyPr/>
          <a:lstStyle/>
          <a:p>
            <a:r>
              <a:rPr lang="it-IT" altLang="en-US"/>
              <a:t>SI o NO ??</a:t>
            </a:r>
            <a:endParaRPr lang="it-IT" altLang="en-US"/>
          </a:p>
        </p:txBody>
      </p:sp>
      <p:pic>
        <p:nvPicPr>
          <p:cNvPr id="105" name="Content Placeholder 104"/>
          <p:cNvPicPr>
            <a:picLocks noGrp="1" noChangeAspect="1"/>
          </p:cNvPicPr>
          <p:nvPr>
            <p:ph sz="half" idx="1"/>
          </p:nvPr>
        </p:nvPicPr>
        <p:blipFill>
          <a:blip r:embed="rId1"/>
          <a:srcRect l="13777"/>
          <a:stretch>
            <a:fillRect/>
          </a:stretch>
        </p:blipFill>
        <p:spPr>
          <a:xfrm>
            <a:off x="15240" y="1891665"/>
            <a:ext cx="5979160" cy="4530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Content Placeholder 105"/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94400" y="404495"/>
            <a:ext cx="6197600" cy="60178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it-IT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IMPIANTO DI FERTIRRIGAZIONE</a:t>
            </a:r>
            <a:endParaRPr lang="it-IT" altLang="en-US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11582400" cy="4953000"/>
          </a:xfrm>
        </p:spPr>
        <p:txBody>
          <a:bodyPr/>
          <a:lstStyle/>
          <a:p>
            <a:r>
              <a:rPr lang="en-US" b="1"/>
              <a:t>dispositivi di pompaggio</a:t>
            </a:r>
            <a:r>
              <a:rPr lang="en-US"/>
              <a:t>,</a:t>
            </a:r>
            <a:endParaRPr lang="en-US"/>
          </a:p>
          <a:p>
            <a:r>
              <a:rPr lang="en-US" b="1">
                <a:solidFill>
                  <a:srgbClr val="FF0000"/>
                </a:solidFill>
              </a:rPr>
              <a:t>condotte principali di adduzione</a:t>
            </a:r>
            <a:r>
              <a:rPr lang="en-US"/>
              <a:t>,</a:t>
            </a:r>
            <a:endParaRPr lang="en-US"/>
          </a:p>
          <a:p>
            <a:r>
              <a:rPr lang="en-US" b="1">
                <a:solidFill>
                  <a:srgbClr val="00B050"/>
                </a:solidFill>
              </a:rPr>
              <a:t>dispositivi di filtraggio</a:t>
            </a:r>
            <a:r>
              <a:rPr lang="en-US"/>
              <a:t>,</a:t>
            </a:r>
            <a:endParaRPr lang="en-US"/>
          </a:p>
          <a:p>
            <a:r>
              <a:rPr lang="en-US" b="1">
                <a:solidFill>
                  <a:srgbClr val="7030A0"/>
                </a:solidFill>
              </a:rPr>
              <a:t>dispositivi di dosaggio del fertilizzante</a:t>
            </a:r>
            <a:r>
              <a:rPr lang="en-US"/>
              <a:t>,</a:t>
            </a:r>
            <a:endParaRPr lang="en-US"/>
          </a:p>
          <a:p>
            <a:r>
              <a:rPr 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dispositivi di erogazione della soluzione nutritiva</a:t>
            </a:r>
            <a:r>
              <a:rPr lang="en-US"/>
              <a:t>,</a:t>
            </a:r>
            <a:endParaRPr lang="en-US"/>
          </a:p>
          <a:p>
            <a:r>
              <a:rPr lang="en-US" b="1">
                <a:solidFill>
                  <a:srgbClr val="FFC000"/>
                </a:solidFill>
              </a:rPr>
              <a:t>dispositivi di controllo dei turni irrigui</a:t>
            </a:r>
            <a:r>
              <a:rPr lang="en-US"/>
              <a:t>.</a:t>
            </a:r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09600" y="0"/>
            <a:ext cx="8740775" cy="686816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178560" y="-45085"/>
            <a:ext cx="7609205" cy="6903085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it-IT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SISTEMI DI FILTRAGGIO</a:t>
            </a:r>
            <a:endParaRPr lang="it-IT" altLang="en-US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" y="1266190"/>
            <a:ext cx="5384800" cy="4953000"/>
          </a:xfrm>
        </p:spPr>
        <p:txBody>
          <a:bodyPr/>
          <a:lstStyle/>
          <a:p>
            <a:r>
              <a:rPr lang="it-IT" altLang="en-US"/>
              <a:t>Idrociclone sabbia</a:t>
            </a:r>
            <a:endParaRPr lang="it-IT" alt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21920" y="1861185"/>
            <a:ext cx="5384800" cy="3478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7495" y="1921510"/>
            <a:ext cx="5116195" cy="3418840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/>
        </p:nvSpPr>
        <p:spPr>
          <a:xfrm>
            <a:off x="6558280" y="1362710"/>
            <a:ext cx="5384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altLang="en-US"/>
              <a:t>Filtro a dischi</a:t>
            </a:r>
            <a:endParaRPr lang="it-IT" alt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altLang="en-US" b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DOSAGGIO DEL FERTILIZZANTE</a:t>
            </a:r>
            <a:endParaRPr lang="it-IT" altLang="en-US" b="1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314960" y="1266190"/>
            <a:ext cx="5384800" cy="4953000"/>
          </a:xfrm>
        </p:spPr>
        <p:txBody>
          <a:bodyPr/>
          <a:lstStyle/>
          <a:p>
            <a:pPr marL="0" indent="0">
              <a:buNone/>
            </a:pPr>
            <a:r>
              <a:rPr lang="it-IT" altLang="en-US"/>
              <a:t>tubo venturi</a:t>
            </a:r>
            <a:endParaRPr lang="it-IT" altLang="en-US"/>
          </a:p>
        </p:txBody>
      </p:sp>
      <p:pic>
        <p:nvPicPr>
          <p:cNvPr id="115" name="Content Placeholder 114"/>
          <p:cNvPicPr>
            <a:picLocks noGrp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70840" y="1905000"/>
            <a:ext cx="5273040" cy="495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6" name="Picture 115"/>
          <p:cNvPicPr/>
          <p:nvPr/>
        </p:nvPicPr>
        <p:blipFill>
          <a:blip r:embed="rId2"/>
          <a:stretch>
            <a:fillRect/>
          </a:stretch>
        </p:blipFill>
        <p:spPr>
          <a:xfrm>
            <a:off x="5699760" y="2543810"/>
            <a:ext cx="6828155" cy="43141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 Box 9"/>
          <p:cNvSpPr txBox="1"/>
          <p:nvPr/>
        </p:nvSpPr>
        <p:spPr>
          <a:xfrm>
            <a:off x="5796915" y="1426210"/>
            <a:ext cx="513969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b="1"/>
              <a:t>BANCO DI FERTIRRIGAZIONE</a:t>
            </a:r>
            <a:endParaRPr lang="it-IT" altLang="en-US" b="1"/>
          </a:p>
        </p:txBody>
      </p:sp>
      <p:pic>
        <p:nvPicPr>
          <p:cNvPr id="11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1595" y="0"/>
            <a:ext cx="1877060" cy="2832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Controllo PH ed EC in linea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half"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4742"/>
            <a:ext cx="5384800" cy="4043258"/>
          </a:xfrm>
        </p:spPr>
      </p:pic>
      <p:pic>
        <p:nvPicPr>
          <p:cNvPr id="8" name="Segnaposto contenuto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9" t="12983"/>
          <a:stretch>
            <a:fillRect/>
          </a:stretch>
        </p:blipFill>
        <p:spPr>
          <a:xfrm>
            <a:off x="7239000" y="0"/>
            <a:ext cx="4953000" cy="3518325"/>
          </a:xfr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" b="10371"/>
          <a:stretch>
            <a:fillRect/>
          </a:stretch>
        </p:blipFill>
        <p:spPr>
          <a:xfrm>
            <a:off x="7236555" y="3619925"/>
            <a:ext cx="4955445" cy="3238075"/>
          </a:xfrm>
          <a:prstGeom prst="rect">
            <a:avLst/>
          </a:prstGeom>
        </p:spPr>
      </p:pic>
      <p:sp>
        <p:nvSpPr>
          <p:cNvPr id="11" name="Titolo 1"/>
          <p:cNvSpPr txBox="1"/>
          <p:nvPr/>
        </p:nvSpPr>
        <p:spPr>
          <a:xfrm>
            <a:off x="321733" y="2107775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it-IT" dirty="0"/>
              <a:t>Aspirazione Venturi </a:t>
            </a:r>
            <a:endParaRPr lang="it-IT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algn="ctr" eaLnBrk="1" hangingPunct="1"/>
            <a:r>
              <a:rPr lang="it-IT" altLang="it-IT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SCALA</a:t>
            </a:r>
            <a:endParaRPr lang="ru-RU" altLang="it-IT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2670871" y="1632580"/>
            <a:ext cx="6850256" cy="4200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80883" y="176848"/>
            <a:ext cx="941387" cy="54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76" name="Gruppo 1"/>
          <p:cNvGrpSpPr/>
          <p:nvPr/>
        </p:nvGrpSpPr>
        <p:grpSpPr bwMode="auto">
          <a:xfrm>
            <a:off x="1524000" y="6359525"/>
            <a:ext cx="9144000" cy="498475"/>
            <a:chOff x="0" y="6359525"/>
            <a:chExt cx="9144001" cy="498475"/>
          </a:xfrm>
        </p:grpSpPr>
        <p:pic>
          <p:nvPicPr>
            <p:cNvPr id="3080" name="Picture 5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0" y="6359525"/>
              <a:ext cx="6084888" cy="498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81" name="Picture 6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6011863" y="6359525"/>
              <a:ext cx="3132138" cy="498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82" name="Picture 9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4211638" y="6376234"/>
              <a:ext cx="1439863" cy="481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83" name="Picture 11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7740650" y="6638003"/>
              <a:ext cx="1374775" cy="181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84" name="Rectangle 13"/>
            <p:cNvSpPr>
              <a:spLocks noChangeArrowheads="1"/>
            </p:cNvSpPr>
            <p:nvPr/>
          </p:nvSpPr>
          <p:spPr bwMode="auto">
            <a:xfrm>
              <a:off x="7704138" y="6359525"/>
              <a:ext cx="1439862" cy="144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it-IT" altLang="it-IT" sz="80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www.cizetavivai.com</a:t>
              </a:r>
              <a:endParaRPr lang="it-IT" altLang="it-IT" sz="80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1"/>
          <a:srcRect t="4177" b="11877"/>
          <a:stretch>
            <a:fillRect/>
          </a:stretch>
        </p:blipFill>
        <p:spPr>
          <a:xfrm>
            <a:off x="534035" y="-109220"/>
            <a:ext cx="11658600" cy="734568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1"/>
          <a:srcRect t="17718" b="23308"/>
          <a:stretch>
            <a:fillRect/>
          </a:stretch>
        </p:blipFill>
        <p:spPr>
          <a:xfrm>
            <a:off x="2957830" y="-27305"/>
            <a:ext cx="9234170" cy="6885305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1"/>
          <a:srcRect b="20074"/>
          <a:stretch>
            <a:fillRect/>
          </a:stretch>
        </p:blipFill>
        <p:spPr>
          <a:xfrm>
            <a:off x="608965" y="-29845"/>
            <a:ext cx="11563985" cy="693674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1"/>
          <a:srcRect t="16721"/>
          <a:stretch>
            <a:fillRect/>
          </a:stretch>
        </p:blipFill>
        <p:spPr>
          <a:xfrm>
            <a:off x="1056640" y="-44450"/>
            <a:ext cx="11125200" cy="69596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1"/>
          <a:srcRect t="23077"/>
          <a:stretch>
            <a:fillRect/>
          </a:stretch>
        </p:blipFill>
        <p:spPr>
          <a:xfrm>
            <a:off x="233045" y="-74295"/>
            <a:ext cx="11977370" cy="691515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895840" y="577877"/>
            <a:ext cx="2125859" cy="5853403"/>
          </a:xfrm>
        </p:spPr>
        <p:txBody>
          <a:bodyPr/>
          <a:lstStyle/>
          <a:p>
            <a:r>
              <a:rPr lang="it-IT" b="1" dirty="0">
                <a:highlight>
                  <a:srgbClr val="FFFF00"/>
                </a:highlight>
              </a:rPr>
              <a:t>HOLLAND</a:t>
            </a:r>
            <a:br>
              <a:rPr lang="it-IT" dirty="0">
                <a:highlight>
                  <a:srgbClr val="FFFF00"/>
                </a:highlight>
              </a:rPr>
            </a:br>
            <a:br>
              <a:rPr lang="it-IT" dirty="0">
                <a:highlight>
                  <a:srgbClr val="FFFF00"/>
                </a:highlight>
              </a:rPr>
            </a:br>
            <a:br>
              <a:rPr lang="it-IT" dirty="0">
                <a:highlight>
                  <a:srgbClr val="FFFF00"/>
                </a:highlight>
              </a:rPr>
            </a:br>
            <a:br>
              <a:rPr lang="it-IT" dirty="0">
                <a:highlight>
                  <a:srgbClr val="FFFF00"/>
                </a:highlight>
              </a:rPr>
            </a:br>
            <a:br>
              <a:rPr lang="it-IT" dirty="0">
                <a:highlight>
                  <a:srgbClr val="FFFF00"/>
                </a:highlight>
              </a:rPr>
            </a:br>
            <a:r>
              <a:rPr lang="it-IT" dirty="0">
                <a:highlight>
                  <a:srgbClr val="FFFF00"/>
                </a:highlight>
              </a:rPr>
              <a:t> </a:t>
            </a:r>
            <a:r>
              <a:rPr lang="it-IT" b="1" dirty="0">
                <a:highlight>
                  <a:srgbClr val="FFFF00"/>
                </a:highlight>
              </a:rPr>
              <a:t>GLASS</a:t>
            </a:r>
            <a:br>
              <a:rPr lang="it-IT" dirty="0">
                <a:highlight>
                  <a:srgbClr val="FFFF00"/>
                </a:highlight>
              </a:rPr>
            </a:br>
            <a:br>
              <a:rPr lang="it-IT" dirty="0">
                <a:highlight>
                  <a:srgbClr val="FFFF00"/>
                </a:highlight>
              </a:rPr>
            </a:br>
            <a:r>
              <a:rPr lang="it-IT" b="1" dirty="0">
                <a:highlight>
                  <a:srgbClr val="FFFF00"/>
                </a:highlight>
              </a:rPr>
              <a:t>HOUSE</a:t>
            </a:r>
            <a:endParaRPr lang="ru-RU" b="1" dirty="0">
              <a:highlight>
                <a:srgbClr val="FFFF00"/>
              </a:highligh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0"/>
          <a:stretch>
            <a:fillRect/>
          </a:stretch>
        </p:blipFill>
        <p:spPr bwMode="auto">
          <a:xfrm>
            <a:off x="0" y="0"/>
            <a:ext cx="9977121" cy="687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00" name="Content Placeholder 99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1966595"/>
            <a:ext cx="12192000" cy="48920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1"/>
          <a:srcRect t="21552"/>
          <a:stretch>
            <a:fillRect/>
          </a:stretch>
        </p:blipFill>
        <p:spPr>
          <a:xfrm>
            <a:off x="23495" y="-26035"/>
            <a:ext cx="12169140" cy="7164705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360420" y="6350"/>
            <a:ext cx="5124450" cy="682879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00295" y="442595"/>
            <a:ext cx="5750560" cy="822325"/>
          </a:xfrm>
          <a:gradFill>
            <a:gsLst>
              <a:gs pos="0">
                <a:srgbClr val="007BD3">
                  <a:alpha val="52000"/>
                </a:srgbClr>
              </a:gs>
              <a:gs pos="100000">
                <a:srgbClr val="034373"/>
              </a:gs>
            </a:gsLst>
            <a:lin ang="5400000" scaled="0"/>
          </a:gradFill>
        </p:spPr>
        <p:txBody>
          <a:bodyPr anchor="b"/>
          <a:lstStyle/>
          <a:p>
            <a:pPr algn="ctr" fontAlgn="base"/>
            <a:r>
              <a:rPr lang="it-IT" altLang="en-US" sz="5400" b="1" strike="noStrike" noProof="1"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MALGA</a:t>
            </a:r>
            <a:endParaRPr lang="ru-RU" altLang="en-US" sz="5400" b="1" strike="noStrike" noProof="1"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051" name="Picture 4"/>
          <p:cNvPicPr>
            <a:picLocks noChangeAspect="1"/>
          </p:cNvPicPr>
          <p:nvPr/>
        </p:nvPicPr>
        <p:blipFill>
          <a:blip r:embed="rId1" cstate="email"/>
          <a:srcRect r="-576" b="-2893"/>
          <a:stretch>
            <a:fillRect/>
          </a:stretch>
        </p:blipFill>
        <p:spPr>
          <a:xfrm>
            <a:off x="1723390" y="2400935"/>
            <a:ext cx="7955915" cy="44570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4" name="Content Placeholder 3"/>
          <p:cNvPicPr>
            <a:picLocks noGrp="1"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2233158" y="314749"/>
            <a:ext cx="2316132" cy="15157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 bwMode="auto">
          <a:xfrm>
            <a:off x="494120" y="315081"/>
            <a:ext cx="1388142" cy="1077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525528" y="203610"/>
            <a:ext cx="988910" cy="6532435"/>
          </a:xfrm>
        </p:spPr>
        <p:txBody>
          <a:bodyPr/>
          <a:lstStyle/>
          <a:p>
            <a:r>
              <a:rPr lang="it-IT" sz="5985" b="1" dirty="0">
                <a:solidFill>
                  <a:srgbClr val="FF0000"/>
                </a:solidFill>
              </a:rPr>
              <a:t>F</a:t>
            </a:r>
            <a:br>
              <a:rPr lang="it-IT" sz="5985" b="1" dirty="0">
                <a:solidFill>
                  <a:srgbClr val="FF0000"/>
                </a:solidFill>
              </a:rPr>
            </a:br>
            <a:r>
              <a:rPr lang="it-IT" sz="5985" b="1" dirty="0">
                <a:solidFill>
                  <a:srgbClr val="FF0000"/>
                </a:solidFill>
              </a:rPr>
              <a:t>E</a:t>
            </a:r>
            <a:br>
              <a:rPr lang="it-IT" sz="5985" b="1" dirty="0">
                <a:solidFill>
                  <a:srgbClr val="FF0000"/>
                </a:solidFill>
              </a:rPr>
            </a:br>
            <a:r>
              <a:rPr lang="it-IT" sz="5985" b="1" dirty="0">
                <a:solidFill>
                  <a:srgbClr val="FF0000"/>
                </a:solidFill>
              </a:rPr>
              <a:t>D</a:t>
            </a:r>
            <a:br>
              <a:rPr lang="it-IT" sz="5985" b="1" dirty="0">
                <a:solidFill>
                  <a:srgbClr val="FF0000"/>
                </a:solidFill>
              </a:rPr>
            </a:br>
            <a:r>
              <a:rPr lang="it-IT" sz="5985" b="1" dirty="0">
                <a:solidFill>
                  <a:srgbClr val="FF0000"/>
                </a:solidFill>
              </a:rPr>
              <a:t>E</a:t>
            </a:r>
            <a:br>
              <a:rPr lang="it-IT" sz="5985" b="1" dirty="0">
                <a:solidFill>
                  <a:srgbClr val="FF0000"/>
                </a:solidFill>
              </a:rPr>
            </a:br>
            <a:r>
              <a:rPr lang="it-IT" sz="5985" b="1" dirty="0">
                <a:solidFill>
                  <a:srgbClr val="FF0000"/>
                </a:solidFill>
              </a:rPr>
              <a:t>R</a:t>
            </a:r>
            <a:br>
              <a:rPr lang="it-IT" sz="5985" b="1" dirty="0">
                <a:solidFill>
                  <a:srgbClr val="FF0000"/>
                </a:solidFill>
              </a:rPr>
            </a:br>
            <a:r>
              <a:rPr lang="it-IT" sz="5985" b="1" dirty="0">
                <a:solidFill>
                  <a:srgbClr val="FF0000"/>
                </a:solidFill>
              </a:rPr>
              <a:t>I</a:t>
            </a:r>
            <a:br>
              <a:rPr lang="it-IT" sz="5985" b="1" dirty="0">
                <a:solidFill>
                  <a:srgbClr val="FF0000"/>
                </a:solidFill>
              </a:rPr>
            </a:br>
            <a:r>
              <a:rPr lang="it-IT" sz="5985" b="1" dirty="0">
                <a:solidFill>
                  <a:srgbClr val="FF0000"/>
                </a:solidFill>
              </a:rPr>
              <a:t>C</a:t>
            </a:r>
            <a:br>
              <a:rPr lang="it-IT" sz="5985" b="1" dirty="0">
                <a:solidFill>
                  <a:srgbClr val="FF0000"/>
                </a:solidFill>
              </a:rPr>
            </a:br>
            <a:r>
              <a:rPr lang="it-IT" sz="5985" b="1" dirty="0">
                <a:solidFill>
                  <a:srgbClr val="FF0000"/>
                </a:solidFill>
              </a:rPr>
              <a:t>A</a:t>
            </a:r>
            <a:endParaRPr lang="it-IT" sz="5985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Nessuna descrizione della foto disponibile.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" cstate="email"/>
          <a:srcRect/>
          <a:stretch>
            <a:fillRect/>
          </a:stretch>
        </p:blipFill>
        <p:spPr bwMode="auto">
          <a:xfrm>
            <a:off x="2911437" y="489404"/>
            <a:ext cx="5593398" cy="577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11737</Words>
  <Application>WPS Presentation</Application>
  <PresentationFormat>Widescreen</PresentationFormat>
  <Paragraphs>985</Paragraphs>
  <Slides>78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78</vt:i4>
      </vt:variant>
    </vt:vector>
  </HeadingPairs>
  <TitlesOfParts>
    <vt:vector size="91" baseType="lpstr">
      <vt:lpstr>Arial</vt:lpstr>
      <vt:lpstr>SimSun</vt:lpstr>
      <vt:lpstr>Wingdings</vt:lpstr>
      <vt:lpstr>Times New Roman</vt:lpstr>
      <vt:lpstr>Lucida Sans Unicode</vt:lpstr>
      <vt:lpstr>Arial Black</vt:lpstr>
      <vt:lpstr>Microsoft YaHei</vt:lpstr>
      <vt:lpstr>Arial Unicode MS</vt:lpstr>
      <vt:lpstr>Calibri</vt:lpstr>
      <vt:lpstr>Arial</vt:lpstr>
      <vt:lpstr>Calibri</vt:lpstr>
      <vt:lpstr>Arial Rounded MT Bold</vt:lpstr>
      <vt:lpstr>Blue Waves</vt:lpstr>
      <vt:lpstr>КЛУБНИКА </vt:lpstr>
      <vt:lpstr>PowerPoint 演示文稿</vt:lpstr>
      <vt:lpstr>PowerPoint 演示文稿</vt:lpstr>
      <vt:lpstr>PowerPoint 演示文稿</vt:lpstr>
      <vt:lpstr>2014 CiZeta Питомник</vt:lpstr>
      <vt:lpstr>PowerPoint 演示文稿</vt:lpstr>
      <vt:lpstr>SCALA</vt:lpstr>
      <vt:lpstr>MALGA</vt:lpstr>
      <vt:lpstr>F E D E R I C 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ЧТО ТАКОЕ ГИДРОПОНИКА</vt:lpstr>
      <vt:lpstr>АЭРОПОНИКА</vt:lpstr>
      <vt:lpstr>SACCO COLTURA</vt:lpstr>
      <vt:lpstr>VASO</vt:lpstr>
      <vt:lpstr>ПОЧЕМУ В СУВСТРАТЕ</vt:lpstr>
      <vt:lpstr>ОСНОВНОЙ ПРИНЦИП</vt:lpstr>
      <vt:lpstr>ИДЕАЛЬНЫЙ СУБСТРАТ, ХАРАКТЕРИСТИКИ</vt:lpstr>
      <vt:lpstr>СТРУКТУРА</vt:lpstr>
      <vt:lpstr>PowerPoint 演示文稿</vt:lpstr>
      <vt:lpstr>Водоудерживающая способность</vt:lpstr>
      <vt:lpstr>POTERE ASSORBENTE</vt:lpstr>
      <vt:lpstr>PH</vt:lpstr>
      <vt:lpstr>POTERE ISOLANTE</vt:lpstr>
      <vt:lpstr>RISCALDAMENTO  SUBSTRATO</vt:lpstr>
      <vt:lpstr>PowerPoint 演示文稿</vt:lpstr>
      <vt:lpstr>SUBSTRATI</vt:lpstr>
      <vt:lpstr>TORBA BIONDA FIBROSA</vt:lpstr>
      <vt:lpstr>SUBSTRATI</vt:lpstr>
      <vt:lpstr>FIBRA DI COCCO</vt:lpstr>
      <vt:lpstr>SUBSTRATI</vt:lpstr>
      <vt:lpstr>SUBSTRATI</vt:lpstr>
      <vt:lpstr>FUTURI SUBSTRATI</vt:lpstr>
      <vt:lpstr>GESTIONE IDRICA</vt:lpstr>
      <vt:lpstr>SISTEMI DI AIUTO GESTIONE IDRICA</vt:lpstr>
      <vt:lpstr>STRAWBERRY </vt:lpstr>
      <vt:lpstr>TEMPERATURE </vt:lpstr>
      <vt:lpstr>RELATIVE HUMIDITY </vt:lpstr>
      <vt:lpstr>LIGHT </vt:lpstr>
      <vt:lpstr>профессиональные теплицы</vt:lpstr>
      <vt:lpstr>Soluzioni nutritive</vt:lpstr>
      <vt:lpstr>CALCOLO DELLA SOLUZIONE NUTRITIVA</vt:lpstr>
      <vt:lpstr>FATTORI CHIMICI  pH 0 - 14         EC µS cm–1 NUTRIENTI  </vt:lpstr>
      <vt:lpstr>ESEMPIO DI PREPARAZIONE DELLA SOLUZIONE NUTRITIVA </vt:lpstr>
      <vt:lpstr>Concimi Formule Titoli Pesi molecolari</vt:lpstr>
      <vt:lpstr>PowerPoint 演示文稿</vt:lpstr>
      <vt:lpstr>Verifica dei parametri e calcolo delle soluzioni nutritive concentrate</vt:lpstr>
      <vt:lpstr>A + B + ACIDO</vt:lpstr>
      <vt:lpstr>composizione vasche di concimazione</vt:lpstr>
      <vt:lpstr>Trattamenti disinfettanti alla soluzione nutritiva sistemi a ciclo chiuso</vt:lpstr>
      <vt:lpstr>NO vanno bene solo i vivaisti</vt:lpstr>
      <vt:lpstr>SI o NO ??</vt:lpstr>
      <vt:lpstr>IMPIANTO DI FERTIRRIGAZIONE</vt:lpstr>
      <vt:lpstr>PowerPoint 演示文稿</vt:lpstr>
      <vt:lpstr>PowerPoint 演示文稿</vt:lpstr>
      <vt:lpstr>SISTEMI DI FILTRAGGIO</vt:lpstr>
      <vt:lpstr>DOSAGGIO DEL FERTILIZZANTE</vt:lpstr>
      <vt:lpstr>Controllo PH ed EC in linea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HOLLAND      GLASS  HOUSE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agric</cp:lastModifiedBy>
  <cp:revision>71</cp:revision>
  <dcterms:created xsi:type="dcterms:W3CDTF">2022-10-12T09:50:00Z</dcterms:created>
  <dcterms:modified xsi:type="dcterms:W3CDTF">2023-02-17T13:15:21Z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6DD113C1452F4E418D9A5F6F9DE05232</vt:lpwstr>
  </property>
  <property fmtid="{D5CDD505-2E9C-101B-9397-08002B2CF9AE}" pid="3" name="KSOProductBuildVer">
    <vt:lpwstr>1033-11.2.0.11440</vt:lpwstr>
  </property>
</Properties>
</file>