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4"/>
  </p:notesMasterIdLst>
  <p:sldIdLst>
    <p:sldId id="282" r:id="rId3"/>
    <p:sldId id="264" r:id="rId4"/>
    <p:sldId id="290" r:id="rId5"/>
    <p:sldId id="288" r:id="rId6"/>
    <p:sldId id="306" r:id="rId7"/>
    <p:sldId id="294" r:id="rId8"/>
    <p:sldId id="295" r:id="rId9"/>
    <p:sldId id="301" r:id="rId10"/>
    <p:sldId id="303" r:id="rId11"/>
    <p:sldId id="304" r:id="rId12"/>
    <p:sldId id="30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66"/>
    <a:srgbClr val="E8856A"/>
    <a:srgbClr val="CC66FF"/>
    <a:srgbClr val="0319ED"/>
    <a:srgbClr val="FF9900"/>
    <a:srgbClr val="FF6600"/>
    <a:srgbClr val="FFFF66"/>
    <a:srgbClr val="FF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1" autoAdjust="0"/>
    <p:restoredTop sz="77900" autoAdjust="0"/>
  </p:normalViewPr>
  <p:slideViewPr>
    <p:cSldViewPr>
      <p:cViewPr varScale="1">
        <p:scale>
          <a:sx n="116" d="100"/>
          <a:sy n="116" d="100"/>
        </p:scale>
        <p:origin x="159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C4DAB-EAC8-4FD3-91DB-566C5A7D389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9DF0D-8D9B-4A26-80F1-CEE4C422E8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82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9DF0D-8D9B-4A26-80F1-CEE4C422E83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686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9DF0D-8D9B-4A26-80F1-CEE4C422E83C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68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9DF0D-8D9B-4A26-80F1-CEE4C422E83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68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9DF0D-8D9B-4A26-80F1-CEE4C422E83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68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9DF0D-8D9B-4A26-80F1-CEE4C422E83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68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9DF0D-8D9B-4A26-80F1-CEE4C422E83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68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9DF0D-8D9B-4A26-80F1-CEE4C422E83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68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9DF0D-8D9B-4A26-80F1-CEE4C422E83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68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9DF0D-8D9B-4A26-80F1-CEE4C422E83C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68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9DF0D-8D9B-4A26-80F1-CEE4C422E83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68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10"/>
          <p:cNvSpPr/>
          <p:nvPr userDrawn="1"/>
        </p:nvSpPr>
        <p:spPr>
          <a:xfrm>
            <a:off x="0" y="0"/>
            <a:ext cx="9144000" cy="6669088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6" name="Grafik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576262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>
          <a:xfrm>
            <a:off x="215900" y="223837"/>
            <a:ext cx="8676580" cy="6408737"/>
          </a:xfrm>
        </p:spPr>
        <p:txBody>
          <a:bodyPr rtlCol="0" anchor="ctr" anchorCtr="1">
            <a:no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de-DE" noProof="0" dirty="0" smtClean="0"/>
              <a:t>Bild durch Klicken auf Symbol hinzufügen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620688"/>
            <a:ext cx="7056438" cy="1008112"/>
          </a:xfrm>
        </p:spPr>
        <p:txBody>
          <a:bodyPr bIns="68400" anchor="b"/>
          <a:lstStyle>
            <a:lvl1pPr>
              <a:lnSpc>
                <a:spcPct val="100000"/>
              </a:lnSpc>
              <a:defRPr sz="2800" spc="5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527" y="1676400"/>
            <a:ext cx="4177036" cy="960512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smtClean="0"/>
              <a:t>Formatvorlage des Untertitelmasters durch Klicken bearbeiten</a:t>
            </a:r>
            <a:endParaRPr lang="en-GB" noProof="0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Date/Status/Title | Member of METRO GROUP</a:t>
            </a:r>
            <a:endParaRPr lang="en-US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METRO Cash &amp; Carry, [</a:t>
            </a:r>
            <a:r>
              <a:rPr lang="ru-RU" dirty="0" smtClean="0"/>
              <a:t>Страна</a:t>
            </a:r>
            <a:r>
              <a:rPr lang="en-US" dirty="0" smtClean="0"/>
              <a:t> </a:t>
            </a:r>
            <a:r>
              <a:rPr lang="ru-RU" dirty="0" smtClean="0"/>
              <a:t>или</a:t>
            </a:r>
            <a:r>
              <a:rPr lang="en-US" dirty="0" smtClean="0"/>
              <a:t> </a:t>
            </a:r>
            <a:r>
              <a:rPr lang="ru-RU" dirty="0" smtClean="0"/>
              <a:t>Отдел</a:t>
            </a:r>
            <a:r>
              <a:rPr lang="en-US" dirty="0" smtClean="0"/>
              <a:t>]</a:t>
            </a:r>
            <a:endParaRPr lang="en-GB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81954BD-B933-426C-8F62-FFC4D52C010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3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209449"/>
            <a:ext cx="2016125" cy="313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7721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10"/>
          <p:cNvSpPr/>
          <p:nvPr userDrawn="1"/>
        </p:nvSpPr>
        <p:spPr>
          <a:xfrm>
            <a:off x="0" y="0"/>
            <a:ext cx="9144000" cy="6669088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6" name="Grafik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576262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>
          <a:xfrm>
            <a:off x="215900" y="223837"/>
            <a:ext cx="8676580" cy="6408737"/>
          </a:xfrm>
        </p:spPr>
        <p:txBody>
          <a:bodyPr rtlCol="0" anchor="ctr" anchorCtr="1">
            <a:no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de-DE" noProof="0" dirty="0" smtClean="0"/>
              <a:t>Bild durch Klicken auf Symbol hinzufügen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620688"/>
            <a:ext cx="7056438" cy="1008112"/>
          </a:xfrm>
        </p:spPr>
        <p:txBody>
          <a:bodyPr bIns="68400" anchor="b"/>
          <a:lstStyle>
            <a:lvl1pPr>
              <a:lnSpc>
                <a:spcPct val="100000"/>
              </a:lnSpc>
              <a:defRPr sz="2800" spc="5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527" y="1676400"/>
            <a:ext cx="4177036" cy="960512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smtClean="0"/>
              <a:t>Formatvorlage des Untertitelmasters durch Klicken bearbeiten</a:t>
            </a:r>
            <a:endParaRPr lang="en-GB" noProof="0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Date/Status/Title | Member of METRO GROUP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1A3C7B"/>
                </a:solidFill>
              </a:rPr>
              <a:t>METRO Cash &amp; Carry, [</a:t>
            </a:r>
            <a:r>
              <a:rPr lang="ru-RU" dirty="0" smtClean="0">
                <a:solidFill>
                  <a:srgbClr val="1A3C7B"/>
                </a:solidFill>
              </a:rPr>
              <a:t>Страна</a:t>
            </a:r>
            <a:r>
              <a:rPr lang="en-US" dirty="0" smtClean="0">
                <a:solidFill>
                  <a:srgbClr val="1A3C7B"/>
                </a:solidFill>
              </a:rPr>
              <a:t> </a:t>
            </a:r>
            <a:r>
              <a:rPr lang="ru-RU" dirty="0" smtClean="0">
                <a:solidFill>
                  <a:srgbClr val="1A3C7B"/>
                </a:solidFill>
              </a:rPr>
              <a:t>или</a:t>
            </a:r>
            <a:r>
              <a:rPr lang="en-US" dirty="0" smtClean="0">
                <a:solidFill>
                  <a:srgbClr val="1A3C7B"/>
                </a:solidFill>
              </a:rPr>
              <a:t> </a:t>
            </a:r>
            <a:r>
              <a:rPr lang="ru-RU" dirty="0" smtClean="0">
                <a:solidFill>
                  <a:srgbClr val="1A3C7B"/>
                </a:solidFill>
              </a:rPr>
              <a:t>Отдел</a:t>
            </a:r>
            <a:r>
              <a:rPr lang="en-US" dirty="0" smtClean="0">
                <a:solidFill>
                  <a:srgbClr val="1A3C7B"/>
                </a:solidFill>
              </a:rPr>
              <a:t>]</a:t>
            </a:r>
            <a:endParaRPr lang="en-GB" dirty="0">
              <a:solidFill>
                <a:srgbClr val="1A3C7B"/>
              </a:solidFill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81954BD-B933-426C-8F62-FFC4D52C010D}" type="slidenum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pic>
        <p:nvPicPr>
          <p:cNvPr id="13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209449"/>
            <a:ext cx="2016125" cy="313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073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1A3C7B"/>
                </a:solidFill>
              </a:rPr>
              <a:t>METRO Cash &amp; Carry, [</a:t>
            </a:r>
            <a:r>
              <a:rPr lang="ru-RU" dirty="0" smtClean="0">
                <a:solidFill>
                  <a:srgbClr val="1A3C7B"/>
                </a:solidFill>
              </a:rPr>
              <a:t>Страна</a:t>
            </a:r>
            <a:r>
              <a:rPr lang="en-US" dirty="0" smtClean="0">
                <a:solidFill>
                  <a:srgbClr val="1A3C7B"/>
                </a:solidFill>
              </a:rPr>
              <a:t> </a:t>
            </a:r>
            <a:r>
              <a:rPr lang="ru-RU" dirty="0" smtClean="0">
                <a:solidFill>
                  <a:srgbClr val="1A3C7B"/>
                </a:solidFill>
              </a:rPr>
              <a:t>или</a:t>
            </a:r>
            <a:r>
              <a:rPr lang="en-US" dirty="0" smtClean="0">
                <a:solidFill>
                  <a:srgbClr val="1A3C7B"/>
                </a:solidFill>
              </a:rPr>
              <a:t> </a:t>
            </a:r>
            <a:r>
              <a:rPr lang="ru-RU" dirty="0" smtClean="0">
                <a:solidFill>
                  <a:srgbClr val="1A3C7B"/>
                </a:solidFill>
              </a:rPr>
              <a:t>Отдел</a:t>
            </a:r>
            <a:r>
              <a:rPr lang="en-US" dirty="0" smtClean="0">
                <a:solidFill>
                  <a:srgbClr val="1A3C7B"/>
                </a:solidFill>
              </a:rPr>
              <a:t>]</a:t>
            </a:r>
            <a:endParaRPr lang="en-GB" dirty="0">
              <a:solidFill>
                <a:srgbClr val="1A3C7B"/>
              </a:solidFill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Date/Status/Title | Member of METRO GROUP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liennummernplatzhalter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F531D-0628-4F63-9453-9987D9107D5A}" type="slidenum">
              <a:rPr lang="en-GB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98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323850" y="1341438"/>
            <a:ext cx="4176713" cy="4464050"/>
          </a:xfrm>
        </p:spPr>
        <p:txBody>
          <a:bodyPr/>
          <a:lstStyle/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11" name="Inhaltsplatzhalter 4"/>
          <p:cNvSpPr>
            <a:spLocks noGrp="1"/>
          </p:cNvSpPr>
          <p:nvPr>
            <p:ph sz="quarter" idx="14"/>
          </p:nvPr>
        </p:nvSpPr>
        <p:spPr>
          <a:xfrm>
            <a:off x="4643438" y="1341438"/>
            <a:ext cx="4176711" cy="4464050"/>
          </a:xfrm>
        </p:spPr>
        <p:txBody>
          <a:bodyPr/>
          <a:lstStyle/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1A3C7B"/>
                </a:solidFill>
              </a:rPr>
              <a:t>METRO Cash &amp; Carry, [</a:t>
            </a:r>
            <a:r>
              <a:rPr lang="ru-RU" dirty="0" smtClean="0">
                <a:solidFill>
                  <a:srgbClr val="1A3C7B"/>
                </a:solidFill>
              </a:rPr>
              <a:t>Страна</a:t>
            </a:r>
            <a:r>
              <a:rPr lang="en-US" dirty="0" smtClean="0">
                <a:solidFill>
                  <a:srgbClr val="1A3C7B"/>
                </a:solidFill>
              </a:rPr>
              <a:t> </a:t>
            </a:r>
            <a:r>
              <a:rPr lang="ru-RU" dirty="0" smtClean="0">
                <a:solidFill>
                  <a:srgbClr val="1A3C7B"/>
                </a:solidFill>
              </a:rPr>
              <a:t>или</a:t>
            </a:r>
            <a:r>
              <a:rPr lang="en-US" dirty="0" smtClean="0">
                <a:solidFill>
                  <a:srgbClr val="1A3C7B"/>
                </a:solidFill>
              </a:rPr>
              <a:t> </a:t>
            </a:r>
            <a:r>
              <a:rPr lang="ru-RU" dirty="0" smtClean="0">
                <a:solidFill>
                  <a:srgbClr val="1A3C7B"/>
                </a:solidFill>
              </a:rPr>
              <a:t>Отдел</a:t>
            </a:r>
            <a:r>
              <a:rPr lang="en-US" dirty="0" smtClean="0">
                <a:solidFill>
                  <a:srgbClr val="1A3C7B"/>
                </a:solidFill>
              </a:rPr>
              <a:t>]</a:t>
            </a:r>
            <a:endParaRPr lang="en-GB" dirty="0">
              <a:solidFill>
                <a:srgbClr val="1A3C7B"/>
              </a:solidFill>
            </a:endParaRPr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Date/Status/Title | Member of METRO GROUP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liennummernplatzhalter 6"/>
          <p:cNvSpPr>
            <a:spLocks noGrp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1AE8F-850E-4514-848B-B005B18A3AD8}" type="slidenum">
              <a:rPr lang="en-GB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521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und Texte – vier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323850" y="1341438"/>
            <a:ext cx="4176713" cy="2154347"/>
          </a:xfrm>
        </p:spPr>
        <p:txBody>
          <a:bodyPr/>
          <a:lstStyle/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11" name="Inhaltsplatzhalter 4"/>
          <p:cNvSpPr>
            <a:spLocks noGrp="1"/>
          </p:cNvSpPr>
          <p:nvPr>
            <p:ph sz="quarter" idx="14"/>
          </p:nvPr>
        </p:nvSpPr>
        <p:spPr>
          <a:xfrm>
            <a:off x="4643438" y="1341438"/>
            <a:ext cx="4176711" cy="2154347"/>
          </a:xfrm>
        </p:spPr>
        <p:txBody>
          <a:bodyPr/>
          <a:lstStyle/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9" name="Inhaltsplatzhalter 4"/>
          <p:cNvSpPr>
            <a:spLocks noGrp="1"/>
          </p:cNvSpPr>
          <p:nvPr>
            <p:ph sz="quarter" idx="15"/>
          </p:nvPr>
        </p:nvSpPr>
        <p:spPr>
          <a:xfrm>
            <a:off x="323850" y="3640135"/>
            <a:ext cx="4176713" cy="2165353"/>
          </a:xfrm>
        </p:spPr>
        <p:txBody>
          <a:bodyPr/>
          <a:lstStyle/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10" name="Inhaltsplatzhalter 4"/>
          <p:cNvSpPr>
            <a:spLocks noGrp="1"/>
          </p:cNvSpPr>
          <p:nvPr>
            <p:ph sz="quarter" idx="16"/>
          </p:nvPr>
        </p:nvSpPr>
        <p:spPr>
          <a:xfrm>
            <a:off x="4643438" y="3640135"/>
            <a:ext cx="4176711" cy="2165353"/>
          </a:xfrm>
        </p:spPr>
        <p:txBody>
          <a:bodyPr/>
          <a:lstStyle/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1A3C7B"/>
                </a:solidFill>
              </a:rPr>
              <a:t>METRO Cash &amp; Carry, [</a:t>
            </a:r>
            <a:r>
              <a:rPr lang="ru-RU" dirty="0" smtClean="0">
                <a:solidFill>
                  <a:srgbClr val="1A3C7B"/>
                </a:solidFill>
              </a:rPr>
              <a:t>Страна</a:t>
            </a:r>
            <a:r>
              <a:rPr lang="en-US" dirty="0" smtClean="0">
                <a:solidFill>
                  <a:srgbClr val="1A3C7B"/>
                </a:solidFill>
              </a:rPr>
              <a:t> </a:t>
            </a:r>
            <a:r>
              <a:rPr lang="ru-RU" dirty="0" smtClean="0">
                <a:solidFill>
                  <a:srgbClr val="1A3C7B"/>
                </a:solidFill>
              </a:rPr>
              <a:t>или</a:t>
            </a:r>
            <a:r>
              <a:rPr lang="en-US" dirty="0" smtClean="0">
                <a:solidFill>
                  <a:srgbClr val="1A3C7B"/>
                </a:solidFill>
              </a:rPr>
              <a:t> </a:t>
            </a:r>
            <a:r>
              <a:rPr lang="ru-RU" dirty="0" smtClean="0">
                <a:solidFill>
                  <a:srgbClr val="1A3C7B"/>
                </a:solidFill>
              </a:rPr>
              <a:t>Отдел</a:t>
            </a:r>
            <a:r>
              <a:rPr lang="en-US" dirty="0" smtClean="0">
                <a:solidFill>
                  <a:srgbClr val="1A3C7B"/>
                </a:solidFill>
              </a:rPr>
              <a:t>]</a:t>
            </a:r>
            <a:endParaRPr lang="en-GB" dirty="0">
              <a:solidFill>
                <a:srgbClr val="1A3C7B"/>
              </a:solidFill>
            </a:endParaRPr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Date/Status/Title | Member of METRO GROUP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" name="Foliennummernplatzhalter 6"/>
          <p:cNvSpPr>
            <a:spLocks noGrp="1"/>
          </p:cNvSpPr>
          <p:nvPr>
            <p:ph type="sldNum" sz="quarter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35F15-4239-4039-9BAA-98456D8F696D}" type="slidenum">
              <a:rPr lang="en-GB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941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und Texte – sechs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323850" y="1341438"/>
            <a:ext cx="2735263" cy="2154347"/>
          </a:xfrm>
        </p:spPr>
        <p:txBody>
          <a:bodyPr/>
          <a:lstStyle/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11" name="Inhaltsplatzhalter 4"/>
          <p:cNvSpPr>
            <a:spLocks noGrp="1"/>
          </p:cNvSpPr>
          <p:nvPr>
            <p:ph sz="quarter" idx="14"/>
          </p:nvPr>
        </p:nvSpPr>
        <p:spPr>
          <a:xfrm>
            <a:off x="3203576" y="1341438"/>
            <a:ext cx="2736849" cy="2154347"/>
          </a:xfrm>
        </p:spPr>
        <p:txBody>
          <a:bodyPr/>
          <a:lstStyle/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9" name="Inhaltsplatzhalter 4"/>
          <p:cNvSpPr>
            <a:spLocks noGrp="1"/>
          </p:cNvSpPr>
          <p:nvPr>
            <p:ph sz="quarter" idx="15"/>
          </p:nvPr>
        </p:nvSpPr>
        <p:spPr>
          <a:xfrm>
            <a:off x="323850" y="3640135"/>
            <a:ext cx="2735263" cy="2165353"/>
          </a:xfrm>
        </p:spPr>
        <p:txBody>
          <a:bodyPr/>
          <a:lstStyle/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10" name="Inhaltsplatzhalter 4"/>
          <p:cNvSpPr>
            <a:spLocks noGrp="1"/>
          </p:cNvSpPr>
          <p:nvPr>
            <p:ph sz="quarter" idx="16"/>
          </p:nvPr>
        </p:nvSpPr>
        <p:spPr>
          <a:xfrm>
            <a:off x="3203576" y="3640135"/>
            <a:ext cx="2736849" cy="2165353"/>
          </a:xfrm>
        </p:spPr>
        <p:txBody>
          <a:bodyPr/>
          <a:lstStyle/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12" name="Inhaltsplatzhalter 4"/>
          <p:cNvSpPr>
            <a:spLocks noGrp="1"/>
          </p:cNvSpPr>
          <p:nvPr>
            <p:ph sz="quarter" idx="17"/>
          </p:nvPr>
        </p:nvSpPr>
        <p:spPr>
          <a:xfrm>
            <a:off x="6084888" y="1341438"/>
            <a:ext cx="2735262" cy="2154347"/>
          </a:xfrm>
        </p:spPr>
        <p:txBody>
          <a:bodyPr/>
          <a:lstStyle/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13" name="Inhaltsplatzhalter 4"/>
          <p:cNvSpPr>
            <a:spLocks noGrp="1"/>
          </p:cNvSpPr>
          <p:nvPr>
            <p:ph sz="quarter" idx="18"/>
          </p:nvPr>
        </p:nvSpPr>
        <p:spPr>
          <a:xfrm>
            <a:off x="6084888" y="3640135"/>
            <a:ext cx="2735262" cy="2165353"/>
          </a:xfrm>
        </p:spPr>
        <p:txBody>
          <a:bodyPr/>
          <a:lstStyle/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14" name="Fußzeilenplatzhalt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1A3C7B"/>
                </a:solidFill>
              </a:rPr>
              <a:t>METRO Cash &amp; Carry, [</a:t>
            </a:r>
            <a:r>
              <a:rPr lang="ru-RU" dirty="0" smtClean="0">
                <a:solidFill>
                  <a:srgbClr val="1A3C7B"/>
                </a:solidFill>
              </a:rPr>
              <a:t>Страна</a:t>
            </a:r>
            <a:r>
              <a:rPr lang="en-US" dirty="0" smtClean="0">
                <a:solidFill>
                  <a:srgbClr val="1A3C7B"/>
                </a:solidFill>
              </a:rPr>
              <a:t> </a:t>
            </a:r>
            <a:r>
              <a:rPr lang="ru-RU" dirty="0" smtClean="0">
                <a:solidFill>
                  <a:srgbClr val="1A3C7B"/>
                </a:solidFill>
              </a:rPr>
              <a:t>или</a:t>
            </a:r>
            <a:r>
              <a:rPr lang="en-US" dirty="0" smtClean="0">
                <a:solidFill>
                  <a:srgbClr val="1A3C7B"/>
                </a:solidFill>
              </a:rPr>
              <a:t> </a:t>
            </a:r>
            <a:r>
              <a:rPr lang="ru-RU" dirty="0" smtClean="0">
                <a:solidFill>
                  <a:srgbClr val="1A3C7B"/>
                </a:solidFill>
              </a:rPr>
              <a:t>Отдел</a:t>
            </a:r>
            <a:r>
              <a:rPr lang="en-US" dirty="0" smtClean="0">
                <a:solidFill>
                  <a:srgbClr val="1A3C7B"/>
                </a:solidFill>
              </a:rPr>
              <a:t>]</a:t>
            </a:r>
            <a:endParaRPr lang="en-GB" dirty="0">
              <a:solidFill>
                <a:srgbClr val="1A3C7B"/>
              </a:solidFill>
            </a:endParaRPr>
          </a:p>
        </p:txBody>
      </p:sp>
      <p:sp>
        <p:nvSpPr>
          <p:cNvPr id="15" name="Datumsplatzhalter 4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Date/Status/Title | Member of METRO GROUP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6" name="Foliennummernplatzhalter 6"/>
          <p:cNvSpPr>
            <a:spLocks noGrp="1"/>
          </p:cNvSpPr>
          <p:nvPr>
            <p:ph type="sldNum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D6373-B6E8-429B-A5E9-47F386413360}" type="slidenum">
              <a:rPr lang="en-GB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8288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>
          <a:xfrm>
            <a:off x="323850" y="1341438"/>
            <a:ext cx="8496300" cy="446405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noProof="0" dirty="0" smtClean="0"/>
              <a:t>Bild durch Klicken auf Symbol hinzufügen</a:t>
            </a:r>
            <a:endParaRPr lang="en-GB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1A3C7B"/>
                </a:solidFill>
              </a:rPr>
              <a:t>METRO Cash &amp; Carry, [</a:t>
            </a:r>
            <a:r>
              <a:rPr lang="ru-RU" dirty="0" smtClean="0">
                <a:solidFill>
                  <a:srgbClr val="1A3C7B"/>
                </a:solidFill>
              </a:rPr>
              <a:t>Страна</a:t>
            </a:r>
            <a:r>
              <a:rPr lang="en-US" dirty="0" smtClean="0">
                <a:solidFill>
                  <a:srgbClr val="1A3C7B"/>
                </a:solidFill>
              </a:rPr>
              <a:t> </a:t>
            </a:r>
            <a:r>
              <a:rPr lang="ru-RU" dirty="0" smtClean="0">
                <a:solidFill>
                  <a:srgbClr val="1A3C7B"/>
                </a:solidFill>
              </a:rPr>
              <a:t>или</a:t>
            </a:r>
            <a:r>
              <a:rPr lang="en-US" dirty="0" smtClean="0">
                <a:solidFill>
                  <a:srgbClr val="1A3C7B"/>
                </a:solidFill>
              </a:rPr>
              <a:t> </a:t>
            </a:r>
            <a:r>
              <a:rPr lang="ru-RU" dirty="0" smtClean="0">
                <a:solidFill>
                  <a:srgbClr val="1A3C7B"/>
                </a:solidFill>
              </a:rPr>
              <a:t>Отдел</a:t>
            </a:r>
            <a:r>
              <a:rPr lang="en-US" dirty="0" smtClean="0">
                <a:solidFill>
                  <a:srgbClr val="1A3C7B"/>
                </a:solidFill>
              </a:rPr>
              <a:t>]</a:t>
            </a:r>
            <a:endParaRPr lang="en-GB" dirty="0">
              <a:solidFill>
                <a:srgbClr val="1A3C7B"/>
              </a:solidFill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Date/Status/Title | Member of METRO GROUP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liennummernplatzhalter 6"/>
          <p:cNvSpPr>
            <a:spLocks noGrp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BB1B7-A426-4576-8E74-08AE5B2F66D6}" type="slidenum">
              <a:rPr lang="en-GB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7354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215900" y="223838"/>
            <a:ext cx="8712200" cy="6408737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noProof="0" dirty="0" smtClean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7112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Date/Status/Title | Member of METRO GROUP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1A3C7B"/>
                </a:solidFill>
              </a:rPr>
              <a:t>METRO Cash &amp; Carry, [</a:t>
            </a:r>
            <a:r>
              <a:rPr lang="ru-RU" dirty="0" smtClean="0">
                <a:solidFill>
                  <a:srgbClr val="1A3C7B"/>
                </a:solidFill>
              </a:rPr>
              <a:t>Страна</a:t>
            </a:r>
            <a:r>
              <a:rPr lang="en-US" dirty="0" smtClean="0">
                <a:solidFill>
                  <a:srgbClr val="1A3C7B"/>
                </a:solidFill>
              </a:rPr>
              <a:t> </a:t>
            </a:r>
            <a:r>
              <a:rPr lang="ru-RU" dirty="0" smtClean="0">
                <a:solidFill>
                  <a:srgbClr val="1A3C7B"/>
                </a:solidFill>
              </a:rPr>
              <a:t>или</a:t>
            </a:r>
            <a:r>
              <a:rPr lang="en-US" dirty="0" smtClean="0">
                <a:solidFill>
                  <a:srgbClr val="1A3C7B"/>
                </a:solidFill>
              </a:rPr>
              <a:t> </a:t>
            </a:r>
            <a:r>
              <a:rPr lang="ru-RU" dirty="0" smtClean="0">
                <a:solidFill>
                  <a:srgbClr val="1A3C7B"/>
                </a:solidFill>
              </a:rPr>
              <a:t>Отдел</a:t>
            </a:r>
            <a:r>
              <a:rPr lang="en-US" dirty="0" smtClean="0">
                <a:solidFill>
                  <a:srgbClr val="1A3C7B"/>
                </a:solidFill>
              </a:rPr>
              <a:t>]</a:t>
            </a:r>
            <a:endParaRPr lang="en-GB" dirty="0">
              <a:solidFill>
                <a:srgbClr val="1A3C7B"/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954BD-B933-426C-8F62-FFC4D52C010D}" type="slidenum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5786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1A3C7B"/>
                </a:solidFill>
              </a:rPr>
              <a:t>METRO Cash &amp; Carry, [</a:t>
            </a:r>
            <a:r>
              <a:rPr lang="ru-RU" dirty="0" smtClean="0">
                <a:solidFill>
                  <a:srgbClr val="1A3C7B"/>
                </a:solidFill>
              </a:rPr>
              <a:t>Страна</a:t>
            </a:r>
            <a:r>
              <a:rPr lang="en-US" dirty="0" smtClean="0">
                <a:solidFill>
                  <a:srgbClr val="1A3C7B"/>
                </a:solidFill>
              </a:rPr>
              <a:t> </a:t>
            </a:r>
            <a:r>
              <a:rPr lang="ru-RU" dirty="0" smtClean="0">
                <a:solidFill>
                  <a:srgbClr val="1A3C7B"/>
                </a:solidFill>
              </a:rPr>
              <a:t>или</a:t>
            </a:r>
            <a:r>
              <a:rPr lang="en-US" dirty="0" smtClean="0">
                <a:solidFill>
                  <a:srgbClr val="1A3C7B"/>
                </a:solidFill>
              </a:rPr>
              <a:t> </a:t>
            </a:r>
            <a:r>
              <a:rPr lang="ru-RU" dirty="0" smtClean="0">
                <a:solidFill>
                  <a:srgbClr val="1A3C7B"/>
                </a:solidFill>
              </a:rPr>
              <a:t>Отдел</a:t>
            </a:r>
            <a:r>
              <a:rPr lang="en-US" dirty="0" smtClean="0">
                <a:solidFill>
                  <a:srgbClr val="1A3C7B"/>
                </a:solidFill>
              </a:rPr>
              <a:t>]</a:t>
            </a:r>
            <a:endParaRPr lang="en-GB" dirty="0">
              <a:solidFill>
                <a:srgbClr val="1A3C7B"/>
              </a:solidFill>
            </a:endParaRPr>
          </a:p>
        </p:txBody>
      </p:sp>
      <p:sp>
        <p:nvSpPr>
          <p:cNvPr id="3" name="Datumsplatzhalter 4"/>
          <p:cNvSpPr>
            <a:spLocks noGrp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Date/Status/Title | Member of METRO GROUP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Foliennummernplatzhalter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E2C7F-2D12-4FB6-A6B4-206831C62E81}" type="slidenum">
              <a:rPr lang="en-GB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353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8"/>
          <p:cNvSpPr/>
          <p:nvPr userDrawn="1"/>
        </p:nvSpPr>
        <p:spPr>
          <a:xfrm>
            <a:off x="0" y="0"/>
            <a:ext cx="9144000" cy="6669088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Rechteck 2"/>
          <p:cNvSpPr/>
          <p:nvPr userDrawn="1"/>
        </p:nvSpPr>
        <p:spPr>
          <a:xfrm>
            <a:off x="215900" y="223838"/>
            <a:ext cx="8712200" cy="6408737"/>
          </a:xfrm>
          <a:prstGeom prst="rect">
            <a:avLst/>
          </a:prstGeom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6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576262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23850" y="706686"/>
            <a:ext cx="7056438" cy="922089"/>
          </a:xfrm>
        </p:spPr>
        <p:txBody>
          <a:bodyPr/>
          <a:lstStyle>
            <a:lvl1pPr>
              <a:lnSpc>
                <a:spcPct val="100000"/>
              </a:lnSpc>
              <a:defRPr sz="2800" spc="50" baseline="0">
                <a:solidFill>
                  <a:schemeClr val="bg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Date/Status/Title | Member of METRO GROUP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METRO Cash &amp; Carry, [</a:t>
            </a:r>
            <a:r>
              <a:rPr lang="ru-RU" dirty="0" smtClean="0">
                <a:solidFill>
                  <a:srgbClr val="FFFFFF"/>
                </a:solidFill>
              </a:rPr>
              <a:t>Страна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ru-RU" dirty="0" smtClean="0">
                <a:solidFill>
                  <a:srgbClr val="FFFFFF"/>
                </a:solidFill>
              </a:rPr>
              <a:t>или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ru-RU" dirty="0" smtClean="0">
                <a:solidFill>
                  <a:srgbClr val="FFFFFF"/>
                </a:solidFill>
              </a:rPr>
              <a:t>Отдел</a:t>
            </a:r>
            <a:r>
              <a:rPr lang="en-US" dirty="0" smtClean="0">
                <a:solidFill>
                  <a:srgbClr val="FFFFFF"/>
                </a:solidFill>
              </a:rPr>
              <a:t>]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FFAA8-079E-42E9-BDBD-AA08A5B786E9}" type="slidenum">
              <a:rPr lang="en-GB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650" y="6163469"/>
            <a:ext cx="1342800" cy="360000"/>
          </a:xfrm>
          <a:prstGeom prst="rect">
            <a:avLst/>
          </a:prstGeom>
        </p:spPr>
      </p:pic>
      <p:pic>
        <p:nvPicPr>
          <p:cNvPr id="11" name="Grafik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209449"/>
            <a:ext cx="2016125" cy="313589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0823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8"/>
          <p:cNvSpPr/>
          <p:nvPr userDrawn="1"/>
        </p:nvSpPr>
        <p:spPr>
          <a:xfrm>
            <a:off x="0" y="0"/>
            <a:ext cx="9144000" cy="6669088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7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576262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215901" y="223838"/>
            <a:ext cx="8601014" cy="6408737"/>
          </a:xfrm>
        </p:spPr>
        <p:txBody>
          <a:bodyPr rtlCol="0" anchor="ctr" anchorCtr="1">
            <a:noAutofit/>
          </a:bodyPr>
          <a:lstStyle>
            <a:lvl1pPr marL="285750" indent="-285750">
              <a:buFont typeface="Arial" panose="020B0604020202020204" pitchFamily="34" charset="0"/>
              <a:buNone/>
              <a:defRPr lang="de-DE"/>
            </a:lvl1pPr>
          </a:lstStyle>
          <a:p>
            <a:pPr lvl="0"/>
            <a:r>
              <a:rPr lang="de-DE" noProof="0" dirty="0" smtClean="0"/>
              <a:t>Bild durch Klicken auf Symbol hinzufügen</a:t>
            </a:r>
            <a:endParaRPr lang="en-GB" noProof="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23850" y="706686"/>
            <a:ext cx="7056438" cy="1066130"/>
          </a:xfrm>
        </p:spPr>
        <p:txBody>
          <a:bodyPr/>
          <a:lstStyle>
            <a:lvl1pPr>
              <a:lnSpc>
                <a:spcPct val="100000"/>
              </a:lnSpc>
              <a:defRPr sz="2800" spc="5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9" name="Datumsplatzhalter 2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Date/Status/Title | Member of METRO GROUP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METRO Cash &amp; Carry, [</a:t>
            </a:r>
            <a:r>
              <a:rPr lang="ru-RU" dirty="0" smtClean="0">
                <a:solidFill>
                  <a:srgbClr val="FFFFFF"/>
                </a:solidFill>
              </a:rPr>
              <a:t>Страна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ru-RU" dirty="0" smtClean="0">
                <a:solidFill>
                  <a:srgbClr val="FFFFFF"/>
                </a:solidFill>
              </a:rPr>
              <a:t>или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ru-RU" dirty="0" smtClean="0">
                <a:solidFill>
                  <a:srgbClr val="FFFFFF"/>
                </a:solidFill>
              </a:rPr>
              <a:t>Отдел</a:t>
            </a:r>
            <a:r>
              <a:rPr lang="en-US" dirty="0" smtClean="0">
                <a:solidFill>
                  <a:srgbClr val="FFFFFF"/>
                </a:solidFill>
              </a:rPr>
              <a:t>]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2B9A7-E020-43F2-BA6D-954453D87F0B}" type="slidenum">
              <a:rPr lang="en-GB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650" y="6163469"/>
            <a:ext cx="13428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567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3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srgbClr val="FFFFFF"/>
              </a:solidFill>
            </a:endParaRPr>
          </a:p>
        </p:txBody>
      </p:sp>
      <p:grpSp>
        <p:nvGrpSpPr>
          <p:cNvPr id="3" name="Gruppieren 20"/>
          <p:cNvGrpSpPr>
            <a:grpSpLocks/>
          </p:cNvGrpSpPr>
          <p:nvPr userDrawn="1"/>
        </p:nvGrpSpPr>
        <p:grpSpPr bwMode="auto">
          <a:xfrm>
            <a:off x="215900" y="223838"/>
            <a:ext cx="8712200" cy="6408737"/>
            <a:chOff x="215900" y="223838"/>
            <a:chExt cx="8712200" cy="6408737"/>
          </a:xfrm>
        </p:grpSpPr>
        <p:sp>
          <p:nvSpPr>
            <p:cNvPr id="4" name="Rechteck 7"/>
            <p:cNvSpPr/>
            <p:nvPr userDrawn="1"/>
          </p:nvSpPr>
          <p:spPr>
            <a:xfrm>
              <a:off x="8243888" y="333375"/>
              <a:ext cx="576262" cy="719138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FFFFFF"/>
                </a:solidFill>
              </a:endParaRPr>
            </a:p>
          </p:txBody>
        </p:sp>
        <p:sp>
          <p:nvSpPr>
            <p:cNvPr id="5" name="Rechteck 8"/>
            <p:cNvSpPr/>
            <p:nvPr userDrawn="1"/>
          </p:nvSpPr>
          <p:spPr>
            <a:xfrm>
              <a:off x="323850" y="1341438"/>
              <a:ext cx="576263" cy="4464050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FFFFFF"/>
                </a:solidFill>
              </a:endParaRPr>
            </a:p>
          </p:txBody>
        </p:sp>
        <p:sp>
          <p:nvSpPr>
            <p:cNvPr id="6" name="Rechteck 9"/>
            <p:cNvSpPr/>
            <p:nvPr userDrawn="1"/>
          </p:nvSpPr>
          <p:spPr>
            <a:xfrm>
              <a:off x="1763713" y="1341438"/>
              <a:ext cx="576262" cy="4464050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FFFFFF"/>
                </a:solidFill>
              </a:endParaRPr>
            </a:p>
          </p:txBody>
        </p:sp>
        <p:sp>
          <p:nvSpPr>
            <p:cNvPr id="7" name="Rechteck 10"/>
            <p:cNvSpPr/>
            <p:nvPr userDrawn="1"/>
          </p:nvSpPr>
          <p:spPr>
            <a:xfrm>
              <a:off x="1042988" y="1341438"/>
              <a:ext cx="576262" cy="4464050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FFFFFF"/>
                </a:solidFill>
              </a:endParaRPr>
            </a:p>
          </p:txBody>
        </p:sp>
        <p:sp>
          <p:nvSpPr>
            <p:cNvPr id="8" name="Rechteck 11"/>
            <p:cNvSpPr/>
            <p:nvPr userDrawn="1"/>
          </p:nvSpPr>
          <p:spPr>
            <a:xfrm>
              <a:off x="2482850" y="1341438"/>
              <a:ext cx="576263" cy="4464050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FFFFFF"/>
                </a:solidFill>
              </a:endParaRPr>
            </a:p>
          </p:txBody>
        </p:sp>
        <p:sp>
          <p:nvSpPr>
            <p:cNvPr id="9" name="Rechteck 12"/>
            <p:cNvSpPr/>
            <p:nvPr userDrawn="1"/>
          </p:nvSpPr>
          <p:spPr>
            <a:xfrm>
              <a:off x="3203575" y="1341438"/>
              <a:ext cx="576263" cy="4464050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FFFFFF"/>
                </a:solidFill>
              </a:endParaRPr>
            </a:p>
          </p:txBody>
        </p:sp>
        <p:sp>
          <p:nvSpPr>
            <p:cNvPr id="10" name="Rechteck 13"/>
            <p:cNvSpPr/>
            <p:nvPr userDrawn="1"/>
          </p:nvSpPr>
          <p:spPr>
            <a:xfrm>
              <a:off x="4643438" y="1341438"/>
              <a:ext cx="576262" cy="4464050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FFFFFF"/>
                </a:solidFill>
              </a:endParaRPr>
            </a:p>
          </p:txBody>
        </p:sp>
        <p:sp>
          <p:nvSpPr>
            <p:cNvPr id="11" name="Rechteck 14"/>
            <p:cNvSpPr/>
            <p:nvPr userDrawn="1"/>
          </p:nvSpPr>
          <p:spPr>
            <a:xfrm>
              <a:off x="3924300" y="1341438"/>
              <a:ext cx="576263" cy="4464050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FFFFFF"/>
                </a:solidFill>
              </a:endParaRPr>
            </a:p>
          </p:txBody>
        </p:sp>
        <p:sp>
          <p:nvSpPr>
            <p:cNvPr id="12" name="Rechteck 15"/>
            <p:cNvSpPr/>
            <p:nvPr userDrawn="1"/>
          </p:nvSpPr>
          <p:spPr>
            <a:xfrm>
              <a:off x="5364163" y="1341438"/>
              <a:ext cx="576262" cy="4464050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FFFFFF"/>
                </a:solidFill>
              </a:endParaRPr>
            </a:p>
          </p:txBody>
        </p:sp>
        <p:sp>
          <p:nvSpPr>
            <p:cNvPr id="13" name="Rechteck 16"/>
            <p:cNvSpPr/>
            <p:nvPr userDrawn="1"/>
          </p:nvSpPr>
          <p:spPr>
            <a:xfrm>
              <a:off x="6083300" y="1341438"/>
              <a:ext cx="576263" cy="4464050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FFFFFF"/>
                </a:solidFill>
              </a:endParaRPr>
            </a:p>
          </p:txBody>
        </p:sp>
        <p:sp>
          <p:nvSpPr>
            <p:cNvPr id="14" name="Rechteck 17"/>
            <p:cNvSpPr/>
            <p:nvPr userDrawn="1"/>
          </p:nvSpPr>
          <p:spPr>
            <a:xfrm>
              <a:off x="7524750" y="1341438"/>
              <a:ext cx="576263" cy="4464050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FFFFFF"/>
                </a:solidFill>
              </a:endParaRPr>
            </a:p>
          </p:txBody>
        </p:sp>
        <p:sp>
          <p:nvSpPr>
            <p:cNvPr id="15" name="Rechteck 18"/>
            <p:cNvSpPr/>
            <p:nvPr userDrawn="1"/>
          </p:nvSpPr>
          <p:spPr>
            <a:xfrm>
              <a:off x="6804025" y="1341438"/>
              <a:ext cx="576263" cy="4464050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FFFFFF"/>
                </a:solidFill>
              </a:endParaRPr>
            </a:p>
          </p:txBody>
        </p:sp>
        <p:sp>
          <p:nvSpPr>
            <p:cNvPr id="16" name="Rechteck 19"/>
            <p:cNvSpPr/>
            <p:nvPr userDrawn="1"/>
          </p:nvSpPr>
          <p:spPr>
            <a:xfrm>
              <a:off x="8243888" y="1341438"/>
              <a:ext cx="576262" cy="4464050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FFFFFF"/>
                </a:solidFill>
              </a:endParaRPr>
            </a:p>
          </p:txBody>
        </p:sp>
        <p:sp>
          <p:nvSpPr>
            <p:cNvPr id="17" name="Rechteck 21"/>
            <p:cNvSpPr/>
            <p:nvPr userDrawn="1"/>
          </p:nvSpPr>
          <p:spPr>
            <a:xfrm>
              <a:off x="322263" y="6435725"/>
              <a:ext cx="2736850" cy="88900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FFFFFF"/>
                </a:solidFill>
              </a:endParaRPr>
            </a:p>
          </p:txBody>
        </p:sp>
        <p:sp>
          <p:nvSpPr>
            <p:cNvPr id="18" name="Rechteck 23"/>
            <p:cNvSpPr/>
            <p:nvPr userDrawn="1"/>
          </p:nvSpPr>
          <p:spPr>
            <a:xfrm>
              <a:off x="323850" y="333375"/>
              <a:ext cx="7056438" cy="503238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0" rIns="180000" bIns="0" anchor="ctr"/>
            <a:lstStyle/>
            <a:p>
              <a:pPr>
                <a:defRPr/>
              </a:pPr>
              <a:r>
                <a:rPr lang="ru-RU" sz="1000" b="1" dirty="0" smtClean="0">
                  <a:solidFill>
                    <a:srgbClr val="FF00FF"/>
                  </a:solidFill>
                </a:rPr>
                <a:t>Область заголовка / 2 строки </a:t>
              </a:r>
              <a:endParaRPr lang="de-DE" sz="1000" b="1" dirty="0">
                <a:solidFill>
                  <a:srgbClr val="FF00FF"/>
                </a:solidFill>
              </a:endParaRPr>
            </a:p>
            <a:p>
              <a:pPr>
                <a:defRPr/>
              </a:pPr>
              <a:r>
                <a:rPr lang="de-DE" sz="1000" b="1" dirty="0">
                  <a:solidFill>
                    <a:srgbClr val="FF00FF"/>
                  </a:solidFill>
                </a:rPr>
                <a:t>16 pt. </a:t>
              </a:r>
              <a:r>
                <a:rPr lang="ru-RU" sz="1000" b="1" dirty="0" smtClean="0">
                  <a:solidFill>
                    <a:srgbClr val="FF00FF"/>
                  </a:solidFill>
                </a:rPr>
                <a:t>шрифт </a:t>
              </a:r>
              <a:r>
                <a:rPr lang="de-DE" sz="1000" b="1" dirty="0" smtClean="0">
                  <a:solidFill>
                    <a:srgbClr val="FF00FF"/>
                  </a:solidFill>
                </a:rPr>
                <a:t>Arial </a:t>
              </a:r>
              <a:r>
                <a:rPr lang="ru-RU" sz="1000" b="1" dirty="0" smtClean="0">
                  <a:solidFill>
                    <a:srgbClr val="FF00FF"/>
                  </a:solidFill>
                </a:rPr>
                <a:t>Жирный</a:t>
              </a:r>
              <a:r>
                <a:rPr lang="de-DE" sz="1000" b="1" dirty="0" smtClean="0">
                  <a:solidFill>
                    <a:srgbClr val="FF00FF"/>
                  </a:solidFill>
                </a:rPr>
                <a:t>, </a:t>
              </a:r>
              <a:r>
                <a:rPr lang="ru-RU" sz="1000" b="1" dirty="0" smtClean="0">
                  <a:solidFill>
                    <a:srgbClr val="FF00FF"/>
                  </a:solidFill>
                </a:rPr>
                <a:t>заглавными буквами</a:t>
              </a:r>
              <a:endParaRPr lang="de-DE" sz="1000" dirty="0">
                <a:solidFill>
                  <a:srgbClr val="FF00FF"/>
                </a:solidFill>
              </a:endParaRPr>
            </a:p>
          </p:txBody>
        </p:sp>
        <p:sp>
          <p:nvSpPr>
            <p:cNvPr id="19" name="Rechteck 24"/>
            <p:cNvSpPr/>
            <p:nvPr userDrawn="1"/>
          </p:nvSpPr>
          <p:spPr>
            <a:xfrm>
              <a:off x="6804025" y="6165850"/>
              <a:ext cx="2016125" cy="358775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0" rIns="180000" bIns="0" anchor="ctr"/>
            <a:lstStyle/>
            <a:p>
              <a:pPr>
                <a:defRPr/>
              </a:pPr>
              <a:r>
                <a:rPr lang="ru-RU" sz="1000" b="1" dirty="0" smtClean="0">
                  <a:solidFill>
                    <a:srgbClr val="FF00FF"/>
                  </a:solidFill>
                </a:rPr>
                <a:t>Область логотипа </a:t>
              </a:r>
              <a:endParaRPr lang="de-DE" sz="1000" dirty="0">
                <a:solidFill>
                  <a:srgbClr val="FF00FF"/>
                </a:solidFill>
              </a:endParaRPr>
            </a:p>
          </p:txBody>
        </p:sp>
        <p:cxnSp>
          <p:nvCxnSpPr>
            <p:cNvPr id="20" name="Gerade Verbindung mit Pfeil 25"/>
            <p:cNvCxnSpPr/>
            <p:nvPr userDrawn="1"/>
          </p:nvCxnSpPr>
          <p:spPr>
            <a:xfrm>
              <a:off x="323850" y="2781300"/>
              <a:ext cx="7056438" cy="0"/>
            </a:xfrm>
            <a:prstGeom prst="straightConnector1">
              <a:avLst/>
            </a:prstGeom>
            <a:noFill/>
            <a:ln w="19050" cap="rnd">
              <a:solidFill>
                <a:srgbClr val="FF00FF"/>
              </a:solidFill>
              <a:prstDash val="solid"/>
              <a:round/>
              <a:headEnd type="arrow" w="med" len="sm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" name="Gerade Verbindung mit Pfeil 26"/>
            <p:cNvCxnSpPr/>
            <p:nvPr userDrawn="1"/>
          </p:nvCxnSpPr>
          <p:spPr>
            <a:xfrm>
              <a:off x="322263" y="3357563"/>
              <a:ext cx="5618162" cy="0"/>
            </a:xfrm>
            <a:prstGeom prst="straightConnector1">
              <a:avLst/>
            </a:prstGeom>
            <a:noFill/>
            <a:ln w="19050" cap="rnd">
              <a:solidFill>
                <a:srgbClr val="FF00FF"/>
              </a:solidFill>
              <a:prstDash val="solid"/>
              <a:round/>
              <a:headEnd type="arrow" w="med" len="sm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" name="Gerade Verbindung mit Pfeil 27"/>
            <p:cNvCxnSpPr/>
            <p:nvPr userDrawn="1"/>
          </p:nvCxnSpPr>
          <p:spPr>
            <a:xfrm>
              <a:off x="323850" y="3933825"/>
              <a:ext cx="4176713" cy="0"/>
            </a:xfrm>
            <a:prstGeom prst="straightConnector1">
              <a:avLst/>
            </a:prstGeom>
            <a:noFill/>
            <a:ln w="19050" cap="rnd">
              <a:solidFill>
                <a:srgbClr val="FF00FF"/>
              </a:solidFill>
              <a:prstDash val="solid"/>
              <a:round/>
              <a:headEnd type="arrow" w="med" len="sm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Gerade Verbindung mit Pfeil 28"/>
            <p:cNvCxnSpPr/>
            <p:nvPr userDrawn="1"/>
          </p:nvCxnSpPr>
          <p:spPr>
            <a:xfrm>
              <a:off x="323850" y="4508500"/>
              <a:ext cx="2879725" cy="0"/>
            </a:xfrm>
            <a:prstGeom prst="straightConnector1">
              <a:avLst/>
            </a:prstGeom>
            <a:noFill/>
            <a:ln w="19050" cap="rnd">
              <a:solidFill>
                <a:srgbClr val="FF00FF"/>
              </a:solidFill>
              <a:prstDash val="solid"/>
              <a:round/>
              <a:headEnd type="arrow" w="med" len="sm"/>
              <a:tailEnd type="arrow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4" name="Rechteck 29"/>
            <p:cNvSpPr>
              <a:spLocks noChangeArrowheads="1"/>
            </p:cNvSpPr>
            <p:nvPr userDrawn="1"/>
          </p:nvSpPr>
          <p:spPr bwMode="auto">
            <a:xfrm>
              <a:off x="5724129" y="2492896"/>
              <a:ext cx="1800621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000" b="1" dirty="0" smtClean="0">
                  <a:solidFill>
                    <a:srgbClr val="FF00FF"/>
                  </a:solidFill>
                  <a:cs typeface="Arial" pitchFamily="34" charset="0"/>
                </a:rPr>
                <a:t>Макс. ширина текста: 10 колонок</a:t>
              </a:r>
              <a:endParaRPr lang="de-DE" sz="1000" dirty="0">
                <a:solidFill>
                  <a:srgbClr val="FF00FF"/>
                </a:solidFill>
                <a:cs typeface="Arial" pitchFamily="34" charset="0"/>
              </a:endParaRPr>
            </a:p>
          </p:txBody>
        </p:sp>
        <p:sp>
          <p:nvSpPr>
            <p:cNvPr id="25" name="Rechteck 30"/>
            <p:cNvSpPr>
              <a:spLocks noChangeArrowheads="1"/>
            </p:cNvSpPr>
            <p:nvPr userDrawn="1"/>
          </p:nvSpPr>
          <p:spPr bwMode="auto">
            <a:xfrm>
              <a:off x="7042012" y="1052736"/>
              <a:ext cx="1800621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000" b="1" dirty="0" smtClean="0">
                  <a:solidFill>
                    <a:srgbClr val="FF00FF"/>
                  </a:solidFill>
                  <a:cs typeface="Arial" pitchFamily="34" charset="0"/>
                </a:rPr>
                <a:t>Специальная область логотипа</a:t>
              </a:r>
              <a:endParaRPr lang="de-DE" sz="1000" dirty="0">
                <a:solidFill>
                  <a:srgbClr val="FF00FF"/>
                </a:solidFill>
                <a:cs typeface="Arial" pitchFamily="34" charset="0"/>
              </a:endParaRPr>
            </a:p>
          </p:txBody>
        </p:sp>
        <p:sp>
          <p:nvSpPr>
            <p:cNvPr id="26" name="Rechteck 31"/>
            <p:cNvSpPr>
              <a:spLocks noChangeArrowheads="1"/>
            </p:cNvSpPr>
            <p:nvPr userDrawn="1"/>
          </p:nvSpPr>
          <p:spPr bwMode="auto">
            <a:xfrm>
              <a:off x="323850" y="4221088"/>
              <a:ext cx="3024014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000" b="1" dirty="0" smtClean="0">
                  <a:solidFill>
                    <a:srgbClr val="FF00FF"/>
                  </a:solidFill>
                  <a:cs typeface="Arial" pitchFamily="34" charset="0"/>
                </a:rPr>
                <a:t>Мин. ширина текста: 4 колонки</a:t>
              </a:r>
              <a:r>
                <a:rPr lang="en-US" sz="1000" b="1" dirty="0" smtClean="0">
                  <a:solidFill>
                    <a:srgbClr val="FF00FF"/>
                  </a:solidFill>
                  <a:cs typeface="Arial" pitchFamily="34" charset="0"/>
                </a:rPr>
                <a:t> </a:t>
              </a:r>
              <a:r>
                <a:rPr lang="ru-RU" sz="1000" b="1" dirty="0" smtClean="0">
                  <a:solidFill>
                    <a:srgbClr val="FF00FF"/>
                  </a:solidFill>
                  <a:cs typeface="Arial" pitchFamily="34" charset="0"/>
                </a:rPr>
                <a:t>шрифт </a:t>
              </a:r>
              <a:r>
                <a:rPr lang="en-US" sz="1000" b="1" dirty="0" smtClean="0">
                  <a:solidFill>
                    <a:srgbClr val="FF00FF"/>
                  </a:solidFill>
                  <a:cs typeface="Arial" pitchFamily="34" charset="0"/>
                </a:rPr>
                <a:t>Arial </a:t>
              </a:r>
              <a:r>
                <a:rPr lang="ru-RU" sz="1000" b="1" dirty="0" smtClean="0">
                  <a:solidFill>
                    <a:srgbClr val="FF00FF"/>
                  </a:solidFill>
                  <a:cs typeface="Arial" pitchFamily="34" charset="0"/>
                </a:rPr>
                <a:t>Обычный</a:t>
              </a:r>
              <a:r>
                <a:rPr lang="en-US" sz="1000" b="1" dirty="0" smtClean="0">
                  <a:solidFill>
                    <a:srgbClr val="FF00FF"/>
                  </a:solidFill>
                  <a:cs typeface="Arial" pitchFamily="34" charset="0"/>
                </a:rPr>
                <a:t> </a:t>
              </a:r>
              <a:r>
                <a:rPr lang="en-US" sz="1000" b="1" dirty="0">
                  <a:solidFill>
                    <a:srgbClr val="FF00FF"/>
                  </a:solidFill>
                  <a:cs typeface="Arial" pitchFamily="34" charset="0"/>
                </a:rPr>
                <a:t>14 pt</a:t>
              </a:r>
              <a:endParaRPr lang="de-DE" sz="1000" dirty="0">
                <a:solidFill>
                  <a:srgbClr val="FF00FF"/>
                </a:solidFill>
                <a:cs typeface="Arial" pitchFamily="34" charset="0"/>
              </a:endParaRPr>
            </a:p>
          </p:txBody>
        </p:sp>
        <p:sp>
          <p:nvSpPr>
            <p:cNvPr id="27" name="Rechteck 32"/>
            <p:cNvSpPr>
              <a:spLocks noChangeArrowheads="1"/>
            </p:cNvSpPr>
            <p:nvPr userDrawn="1"/>
          </p:nvSpPr>
          <p:spPr bwMode="auto">
            <a:xfrm>
              <a:off x="315276" y="6142036"/>
              <a:ext cx="2024699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000" b="1" dirty="0" smtClean="0">
                  <a:solidFill>
                    <a:srgbClr val="FF00FF"/>
                  </a:solidFill>
                  <a:cs typeface="Arial" pitchFamily="34" charset="0"/>
                </a:rPr>
                <a:t>Область пометки </a:t>
              </a:r>
              <a:r>
                <a:rPr lang="en-US" sz="1000" b="1" dirty="0" smtClean="0">
                  <a:solidFill>
                    <a:srgbClr val="FF00FF"/>
                  </a:solidFill>
                  <a:cs typeface="Arial" pitchFamily="34" charset="0"/>
                </a:rPr>
                <a:t>/ </a:t>
              </a:r>
              <a:r>
                <a:rPr lang="en-US" sz="1000" b="1" dirty="0">
                  <a:solidFill>
                    <a:srgbClr val="FF00FF"/>
                  </a:solidFill>
                  <a:cs typeface="Arial" pitchFamily="34" charset="0"/>
                </a:rPr>
                <a:t>9 pt. </a:t>
              </a:r>
              <a:r>
                <a:rPr lang="ru-RU" sz="1000" b="1" dirty="0" smtClean="0">
                  <a:solidFill>
                    <a:srgbClr val="FF00FF"/>
                  </a:solidFill>
                  <a:cs typeface="Arial" pitchFamily="34" charset="0"/>
                </a:rPr>
                <a:t>шрифт </a:t>
              </a:r>
              <a:r>
                <a:rPr lang="en-US" sz="1000" b="1" dirty="0" smtClean="0">
                  <a:solidFill>
                    <a:srgbClr val="FF00FF"/>
                  </a:solidFill>
                  <a:cs typeface="Arial" pitchFamily="34" charset="0"/>
                </a:rPr>
                <a:t>Arial </a:t>
              </a:r>
              <a:r>
                <a:rPr lang="ru-RU" sz="1000" b="1" dirty="0" smtClean="0">
                  <a:solidFill>
                    <a:srgbClr val="FF00FF"/>
                  </a:solidFill>
                  <a:cs typeface="Arial" pitchFamily="34" charset="0"/>
                </a:rPr>
                <a:t>Жирный</a:t>
              </a:r>
              <a:endParaRPr lang="de-DE" sz="1000" dirty="0">
                <a:solidFill>
                  <a:srgbClr val="FF00FF"/>
                </a:solidFill>
                <a:cs typeface="Arial" pitchFamily="34" charset="0"/>
              </a:endParaRPr>
            </a:p>
          </p:txBody>
        </p:sp>
        <p:cxnSp>
          <p:nvCxnSpPr>
            <p:cNvPr id="28" name="Gerade Verbindung 33"/>
            <p:cNvCxnSpPr/>
            <p:nvPr userDrawn="1"/>
          </p:nvCxnSpPr>
          <p:spPr>
            <a:xfrm>
              <a:off x="215900" y="223838"/>
              <a:ext cx="8712200" cy="0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9" name="Gerade Verbindung 34"/>
            <p:cNvCxnSpPr/>
            <p:nvPr userDrawn="1"/>
          </p:nvCxnSpPr>
          <p:spPr>
            <a:xfrm>
              <a:off x="215900" y="6632575"/>
              <a:ext cx="8712200" cy="0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8589519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h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3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srgbClr val="FFFFFF"/>
              </a:solidFill>
            </a:endParaRPr>
          </a:p>
        </p:txBody>
      </p:sp>
      <p:grpSp>
        <p:nvGrpSpPr>
          <p:cNvPr id="3" name="Gruppieren 55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-553" y="0"/>
            <a:chExt cx="9145108" cy="6858000"/>
          </a:xfrm>
        </p:grpSpPr>
        <p:sp>
          <p:nvSpPr>
            <p:cNvPr id="4" name="Rechteck 8"/>
            <p:cNvSpPr/>
            <p:nvPr userDrawn="1"/>
          </p:nvSpPr>
          <p:spPr>
            <a:xfrm>
              <a:off x="215373" y="223838"/>
              <a:ext cx="8713256" cy="6408737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FFFFFF"/>
                </a:solidFill>
              </a:endParaRPr>
            </a:p>
          </p:txBody>
        </p:sp>
        <p:sp>
          <p:nvSpPr>
            <p:cNvPr id="5" name="Rechteck 10"/>
            <p:cNvSpPr/>
            <p:nvPr userDrawn="1"/>
          </p:nvSpPr>
          <p:spPr>
            <a:xfrm>
              <a:off x="323336" y="333375"/>
              <a:ext cx="8497330" cy="6191250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FFFFFF"/>
                </a:solidFill>
              </a:endParaRPr>
            </a:p>
          </p:txBody>
        </p:sp>
        <p:cxnSp>
          <p:nvCxnSpPr>
            <p:cNvPr id="6" name="Gerade Verbindung mit Pfeil 25"/>
            <p:cNvCxnSpPr/>
            <p:nvPr userDrawn="1"/>
          </p:nvCxnSpPr>
          <p:spPr>
            <a:xfrm>
              <a:off x="113761" y="1125538"/>
              <a:ext cx="1505132" cy="0"/>
            </a:xfrm>
            <a:prstGeom prst="straightConnector1">
              <a:avLst/>
            </a:prstGeom>
            <a:noFill/>
            <a:ln w="19050" cap="rnd">
              <a:solidFill>
                <a:srgbClr val="FF00FF"/>
              </a:solidFill>
              <a:prstDash val="solid"/>
              <a:round/>
              <a:headEnd type="oval" w="sm" len="sm"/>
              <a:tailEnd type="none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" name="Gerade Verbindung mit Pfeil 26"/>
            <p:cNvCxnSpPr/>
            <p:nvPr userDrawn="1"/>
          </p:nvCxnSpPr>
          <p:spPr>
            <a:xfrm>
              <a:off x="275705" y="2205038"/>
              <a:ext cx="1343188" cy="0"/>
            </a:xfrm>
            <a:prstGeom prst="straightConnector1">
              <a:avLst/>
            </a:prstGeom>
            <a:noFill/>
            <a:ln w="19050" cap="rnd">
              <a:solidFill>
                <a:srgbClr val="FF00FF"/>
              </a:solidFill>
              <a:prstDash val="solid"/>
              <a:round/>
              <a:headEnd type="oval" w="sm" len="sm"/>
              <a:tailEnd type="none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" name="Rechteck 29"/>
            <p:cNvSpPr>
              <a:spLocks noChangeArrowheads="1"/>
            </p:cNvSpPr>
            <p:nvPr userDrawn="1"/>
          </p:nvSpPr>
          <p:spPr bwMode="auto">
            <a:xfrm>
              <a:off x="1763688" y="980728"/>
              <a:ext cx="2879750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54000" rIns="0" bIns="0"/>
            <a:lstStyle/>
            <a:p>
              <a:pPr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000" b="1" dirty="0" smtClean="0">
                  <a:solidFill>
                    <a:srgbClr val="FF00FF"/>
                  </a:solidFill>
                  <a:cs typeface="Arial" pitchFamily="34" charset="0"/>
                </a:rPr>
                <a:t>Белая рамка шириной 6 мм</a:t>
              </a:r>
              <a:endParaRPr lang="en-US" sz="1000" b="1" dirty="0">
                <a:solidFill>
                  <a:srgbClr val="FF00FF"/>
                </a:solidFill>
                <a:cs typeface="Arial" pitchFamily="34" charset="0"/>
              </a:endParaRPr>
            </a:p>
            <a:p>
              <a:pPr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000" b="1" dirty="0" smtClean="0">
                  <a:solidFill>
                    <a:srgbClr val="FF00FF"/>
                  </a:solidFill>
                  <a:cs typeface="Arial" pitchFamily="34" charset="0"/>
                </a:rPr>
                <a:t>1/30 от стороны при формате 190,6 мм</a:t>
              </a:r>
              <a:endParaRPr lang="en-US" sz="1000" b="1" dirty="0">
                <a:solidFill>
                  <a:srgbClr val="FF00FF"/>
                </a:solidFill>
                <a:cs typeface="Arial" pitchFamily="34" charset="0"/>
              </a:endParaRPr>
            </a:p>
          </p:txBody>
        </p:sp>
        <p:sp>
          <p:nvSpPr>
            <p:cNvPr id="9" name="Rechteck 36"/>
            <p:cNvSpPr/>
            <p:nvPr userDrawn="1"/>
          </p:nvSpPr>
          <p:spPr>
            <a:xfrm>
              <a:off x="-553" y="0"/>
              <a:ext cx="215926" cy="223838"/>
            </a:xfrm>
            <a:prstGeom prst="rect">
              <a:avLst/>
            </a:prstGeom>
            <a:solidFill>
              <a:srgbClr val="FF00FF"/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FFFFFF"/>
                </a:solidFill>
              </a:endParaRPr>
            </a:p>
          </p:txBody>
        </p:sp>
        <p:sp>
          <p:nvSpPr>
            <p:cNvPr id="10" name="Rechteck 37"/>
            <p:cNvSpPr/>
            <p:nvPr userDrawn="1"/>
          </p:nvSpPr>
          <p:spPr>
            <a:xfrm>
              <a:off x="215373" y="223838"/>
              <a:ext cx="107963" cy="109537"/>
            </a:xfrm>
            <a:prstGeom prst="rect">
              <a:avLst/>
            </a:prstGeom>
            <a:solidFill>
              <a:srgbClr val="FF00FF"/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FFFFFF"/>
                </a:solidFill>
              </a:endParaRPr>
            </a:p>
          </p:txBody>
        </p:sp>
        <p:sp>
          <p:nvSpPr>
            <p:cNvPr id="11" name="Rechteck 38"/>
            <p:cNvSpPr/>
            <p:nvPr userDrawn="1"/>
          </p:nvSpPr>
          <p:spPr>
            <a:xfrm>
              <a:off x="8928629" y="0"/>
              <a:ext cx="215926" cy="223838"/>
            </a:xfrm>
            <a:prstGeom prst="rect">
              <a:avLst/>
            </a:prstGeom>
            <a:solidFill>
              <a:srgbClr val="FF00FF"/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FFFFFF"/>
                </a:solidFill>
              </a:endParaRPr>
            </a:p>
          </p:txBody>
        </p:sp>
        <p:sp>
          <p:nvSpPr>
            <p:cNvPr id="12" name="Rechteck 39"/>
            <p:cNvSpPr/>
            <p:nvPr userDrawn="1"/>
          </p:nvSpPr>
          <p:spPr>
            <a:xfrm>
              <a:off x="8820666" y="223838"/>
              <a:ext cx="107963" cy="109537"/>
            </a:xfrm>
            <a:prstGeom prst="rect">
              <a:avLst/>
            </a:prstGeom>
            <a:solidFill>
              <a:srgbClr val="FF00FF"/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FFFFFF"/>
                </a:solidFill>
              </a:endParaRPr>
            </a:p>
          </p:txBody>
        </p:sp>
        <p:sp>
          <p:nvSpPr>
            <p:cNvPr id="13" name="Rechteck 40"/>
            <p:cNvSpPr/>
            <p:nvPr userDrawn="1"/>
          </p:nvSpPr>
          <p:spPr>
            <a:xfrm>
              <a:off x="-553" y="6632575"/>
              <a:ext cx="215926" cy="225425"/>
            </a:xfrm>
            <a:prstGeom prst="rect">
              <a:avLst/>
            </a:prstGeom>
            <a:solidFill>
              <a:srgbClr val="FF00FF"/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FFFFFF"/>
                </a:solidFill>
              </a:endParaRPr>
            </a:p>
          </p:txBody>
        </p:sp>
        <p:sp>
          <p:nvSpPr>
            <p:cNvPr id="14" name="Rechteck 41"/>
            <p:cNvSpPr/>
            <p:nvPr userDrawn="1"/>
          </p:nvSpPr>
          <p:spPr>
            <a:xfrm>
              <a:off x="215373" y="6524625"/>
              <a:ext cx="107963" cy="107950"/>
            </a:xfrm>
            <a:prstGeom prst="rect">
              <a:avLst/>
            </a:prstGeom>
            <a:solidFill>
              <a:srgbClr val="FF00FF"/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FFFFFF"/>
                </a:solidFill>
              </a:endParaRPr>
            </a:p>
          </p:txBody>
        </p:sp>
        <p:sp>
          <p:nvSpPr>
            <p:cNvPr id="15" name="Rechteck 42"/>
            <p:cNvSpPr/>
            <p:nvPr userDrawn="1"/>
          </p:nvSpPr>
          <p:spPr>
            <a:xfrm>
              <a:off x="8928629" y="6632575"/>
              <a:ext cx="215926" cy="225425"/>
            </a:xfrm>
            <a:prstGeom prst="rect">
              <a:avLst/>
            </a:prstGeom>
            <a:solidFill>
              <a:srgbClr val="FF00FF"/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FFFFFF"/>
                </a:solidFill>
              </a:endParaRPr>
            </a:p>
          </p:txBody>
        </p:sp>
        <p:sp>
          <p:nvSpPr>
            <p:cNvPr id="16" name="Rechteck 43"/>
            <p:cNvSpPr/>
            <p:nvPr userDrawn="1"/>
          </p:nvSpPr>
          <p:spPr>
            <a:xfrm>
              <a:off x="8820666" y="6524625"/>
              <a:ext cx="107963" cy="107950"/>
            </a:xfrm>
            <a:prstGeom prst="rect">
              <a:avLst/>
            </a:prstGeom>
            <a:solidFill>
              <a:srgbClr val="FF00FF"/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FFFFFF"/>
                </a:solidFill>
              </a:endParaRPr>
            </a:p>
          </p:txBody>
        </p:sp>
        <p:sp>
          <p:nvSpPr>
            <p:cNvPr id="17" name="Rechteck 44"/>
            <p:cNvSpPr>
              <a:spLocks noChangeArrowheads="1"/>
            </p:cNvSpPr>
            <p:nvPr userDrawn="1"/>
          </p:nvSpPr>
          <p:spPr bwMode="auto">
            <a:xfrm>
              <a:off x="1763688" y="2060848"/>
              <a:ext cx="2879750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54000" rIns="0" bIns="0"/>
            <a:lstStyle/>
            <a:p>
              <a:pPr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000" b="1" dirty="0" smtClean="0">
                  <a:solidFill>
                    <a:srgbClr val="FF00FF"/>
                  </a:solidFill>
                  <a:cs typeface="Arial" pitchFamily="34" charset="0"/>
                </a:rPr>
                <a:t>В соответствии с шириной белой рамки</a:t>
              </a:r>
              <a:r>
                <a:rPr lang="en-US" sz="1000" b="1" dirty="0" smtClean="0">
                  <a:solidFill>
                    <a:srgbClr val="FF00FF"/>
                  </a:solidFill>
                  <a:cs typeface="Arial" pitchFamily="34" charset="0"/>
                </a:rPr>
                <a:t>,</a:t>
              </a:r>
              <a:endParaRPr lang="en-US" sz="1000" b="1" dirty="0">
                <a:solidFill>
                  <a:srgbClr val="FF00FF"/>
                </a:solidFill>
                <a:cs typeface="Arial" pitchFamily="34" charset="0"/>
              </a:endParaRPr>
            </a:p>
            <a:p>
              <a:pPr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000" b="1" dirty="0" smtClean="0">
                  <a:solidFill>
                    <a:srgbClr val="FF00FF"/>
                  </a:solidFill>
                  <a:cs typeface="Arial" pitchFamily="34" charset="0"/>
                </a:rPr>
                <a:t>внутренняя рамка для элемента позиционирования составляет 1/2 размера белой рамкой</a:t>
              </a:r>
              <a:endParaRPr lang="de-DE" sz="1000" dirty="0">
                <a:solidFill>
                  <a:srgbClr val="FF00FF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193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7056438" cy="63341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23850" y="1341438"/>
            <a:ext cx="7056438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2"/>
            <a:r>
              <a:rPr lang="en-GB" dirty="0" err="1" smtClean="0"/>
              <a:t>Dritte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3"/>
            <a:r>
              <a:rPr lang="en-GB" dirty="0" err="1" smtClean="0"/>
              <a:t>Vierte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cxnSp>
        <p:nvCxnSpPr>
          <p:cNvPr id="9" name="Gerade Verbindung 8"/>
          <p:cNvCxnSpPr/>
          <p:nvPr/>
        </p:nvCxnSpPr>
        <p:spPr>
          <a:xfrm>
            <a:off x="215900" y="231775"/>
            <a:ext cx="8712200" cy="0"/>
          </a:xfrm>
          <a:prstGeom prst="line">
            <a:avLst/>
          </a:prstGeom>
          <a:noFill/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215900" y="6621463"/>
            <a:ext cx="8712200" cy="0"/>
          </a:xfrm>
          <a:prstGeom prst="line">
            <a:avLst/>
          </a:prstGeom>
          <a:noFill/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23850" y="6381750"/>
            <a:ext cx="3600450" cy="215900"/>
          </a:xfrm>
          <a:prstGeom prst="rect">
            <a:avLst/>
          </a:prstGeom>
        </p:spPr>
        <p:txBody>
          <a:bodyPr wrap="none" lIns="0" tIns="28800" rIns="0" bIns="0" anchor="t" anchorCtr="0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lang="de-DE" sz="900" b="1" i="0" u="none" strike="noStrike" kern="1000" spc="2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1A3C7B"/>
                </a:solidFill>
              </a:rPr>
              <a:t>METRO Cash &amp; Carry, [</a:t>
            </a:r>
            <a:r>
              <a:rPr lang="ru-RU" dirty="0" smtClean="0">
                <a:solidFill>
                  <a:srgbClr val="1A3C7B"/>
                </a:solidFill>
              </a:rPr>
              <a:t>Страна</a:t>
            </a:r>
            <a:r>
              <a:rPr lang="en-US" dirty="0" smtClean="0">
                <a:solidFill>
                  <a:srgbClr val="1A3C7B"/>
                </a:solidFill>
              </a:rPr>
              <a:t> </a:t>
            </a:r>
            <a:r>
              <a:rPr lang="ru-RU" dirty="0" smtClean="0">
                <a:solidFill>
                  <a:srgbClr val="1A3C7B"/>
                </a:solidFill>
              </a:rPr>
              <a:t>или</a:t>
            </a:r>
            <a:r>
              <a:rPr lang="en-US" dirty="0" smtClean="0">
                <a:solidFill>
                  <a:srgbClr val="1A3C7B"/>
                </a:solidFill>
              </a:rPr>
              <a:t> </a:t>
            </a:r>
            <a:r>
              <a:rPr lang="ru-RU" dirty="0" smtClean="0">
                <a:solidFill>
                  <a:srgbClr val="1A3C7B"/>
                </a:solidFill>
              </a:rPr>
              <a:t>Отдел</a:t>
            </a:r>
            <a:r>
              <a:rPr lang="en-US" dirty="0" smtClean="0">
                <a:solidFill>
                  <a:srgbClr val="1A3C7B"/>
                </a:solidFill>
              </a:rPr>
              <a:t>]</a:t>
            </a:r>
            <a:endParaRPr lang="en-GB" dirty="0">
              <a:solidFill>
                <a:srgbClr val="1A3C7B"/>
              </a:solidFill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gray">
          <a:xfrm>
            <a:off x="323850" y="6667500"/>
            <a:ext cx="360045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800" rIns="0" bIns="0"/>
          <a:lstStyle>
            <a:lvl1pPr defTabSz="871538"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1538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1538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1538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1538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87153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87153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87153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87153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700" dirty="0" smtClean="0">
                <a:solidFill>
                  <a:srgbClr val="000000">
                    <a:lumMod val="50000"/>
                    <a:lumOff val="50000"/>
                  </a:srgbClr>
                </a:solidFill>
                <a:cs typeface="Arial" pitchFamily="34" charset="0"/>
              </a:rPr>
              <a:t>Classification level: </a:t>
            </a:r>
            <a:r>
              <a:rPr lang="en-GB" sz="700" b="1" dirty="0" smtClean="0">
                <a:solidFill>
                  <a:srgbClr val="000000">
                    <a:lumMod val="50000"/>
                    <a:lumOff val="50000"/>
                  </a:srgbClr>
                </a:solidFill>
                <a:cs typeface="Arial" pitchFamily="34" charset="0"/>
              </a:rPr>
              <a:t>Strictly Confidential, Confidential, For internal Use Only, Public</a:t>
            </a:r>
            <a:endParaRPr lang="en-GB" sz="700" dirty="0">
              <a:solidFill>
                <a:srgbClr val="000000">
                  <a:lumMod val="50000"/>
                  <a:lumOff val="50000"/>
                </a:srgbClr>
              </a:solidFill>
              <a:cs typeface="Arial" charset="0"/>
            </a:endParaRPr>
          </a:p>
        </p:txBody>
      </p:sp>
      <p:sp>
        <p:nvSpPr>
          <p:cNvPr id="14" name="Datumsplatzhalter 4"/>
          <p:cNvSpPr>
            <a:spLocks noGrp="1"/>
          </p:cNvSpPr>
          <p:nvPr>
            <p:ph type="dt" sz="half" idx="2"/>
          </p:nvPr>
        </p:nvSpPr>
        <p:spPr>
          <a:xfrm>
            <a:off x="4500563" y="6667500"/>
            <a:ext cx="403225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28800" rIns="0" bIns="0">
            <a:noAutofit/>
          </a:bodyPr>
          <a:lstStyle>
            <a:lvl1pPr algn="r" defTabSz="871538" fontAlgn="auto">
              <a:spcBef>
                <a:spcPct val="50000"/>
              </a:spcBef>
              <a:spcAft>
                <a:spcPts val="0"/>
              </a:spcAft>
              <a:defRPr lang="de-DE" sz="700" b="0" u="none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Date/Status/Title | Member of METRO GROUP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5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8604250" y="6667500"/>
            <a:ext cx="21590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28800" rIns="0" bIns="0">
            <a:noAutofit/>
          </a:bodyPr>
          <a:lstStyle>
            <a:lvl1pPr algn="r" defTabSz="871538" fontAlgn="auto">
              <a:spcBef>
                <a:spcPct val="50000"/>
              </a:spcBef>
              <a:spcAft>
                <a:spcPts val="0"/>
              </a:spcAft>
              <a:defRPr lang="de-DE" sz="700" b="1" u="none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81954BD-B933-426C-8F62-FFC4D52C010D}" type="slidenum">
              <a:rPr lang="en-GB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pic>
        <p:nvPicPr>
          <p:cNvPr id="1034" name="Grafik 1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576262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fik 1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209449"/>
            <a:ext cx="2016125" cy="313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6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114000"/>
        </a:lnSpc>
        <a:spcBef>
          <a:spcPct val="0"/>
        </a:spcBef>
        <a:spcAft>
          <a:spcPct val="0"/>
        </a:spcAft>
        <a:defRPr sz="1600" b="1" kern="1000" cap="all" spc="7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4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lnSpc>
          <a:spcPct val="114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lnSpc>
          <a:spcPct val="114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lnSpc>
          <a:spcPct val="114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pitchFamily="34" charset="0"/>
        </a:defRPr>
      </a:lvl5pPr>
      <a:lvl6pPr marL="457200" algn="l" rtl="0" fontAlgn="base">
        <a:lnSpc>
          <a:spcPct val="114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pitchFamily="34" charset="0"/>
        </a:defRPr>
      </a:lvl6pPr>
      <a:lvl7pPr marL="914400" algn="l" rtl="0" fontAlgn="base">
        <a:lnSpc>
          <a:spcPct val="114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lnSpc>
          <a:spcPct val="114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lnSpc>
          <a:spcPct val="114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pitchFamily="34" charset="0"/>
        </a:defRPr>
      </a:lvl9pPr>
    </p:titleStyle>
    <p:bodyStyle>
      <a:lvl1pPr marL="215900" indent="-215900" algn="l" rtl="0" eaLnBrk="0" fontAlgn="base" hangingPunct="0">
        <a:lnSpc>
          <a:spcPct val="130000"/>
        </a:lnSpc>
        <a:spcBef>
          <a:spcPts val="21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 b="1" kern="1000">
          <a:solidFill>
            <a:schemeClr val="tx1"/>
          </a:solidFill>
          <a:latin typeface="+mn-lt"/>
          <a:ea typeface="+mn-ea"/>
          <a:cs typeface="+mn-cs"/>
        </a:defRPr>
      </a:lvl1pPr>
      <a:lvl2pPr marL="395288" indent="-179388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lr>
          <a:schemeClr val="tx2"/>
        </a:buClr>
        <a:buFont typeface="Arial" pitchFamily="34" charset="0"/>
        <a:buChar char="▪"/>
        <a:defRPr sz="1400" kern="1000">
          <a:solidFill>
            <a:schemeClr val="tx1"/>
          </a:solidFill>
          <a:latin typeface="+mn-lt"/>
          <a:ea typeface="+mn-ea"/>
          <a:cs typeface="+mn-cs"/>
        </a:defRPr>
      </a:lvl2pPr>
      <a:lvl3pPr marL="485775" indent="-142875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lr>
          <a:schemeClr val="tx2"/>
        </a:buClr>
        <a:buFont typeface="Arial" pitchFamily="34" charset="0"/>
        <a:buChar char="▪"/>
        <a:defRPr sz="1200" kern="1000">
          <a:solidFill>
            <a:schemeClr val="tx1"/>
          </a:solidFill>
          <a:latin typeface="+mn-lt"/>
          <a:ea typeface="+mn-ea"/>
          <a:cs typeface="+mn-cs"/>
        </a:defRPr>
      </a:lvl3pPr>
      <a:lvl4pPr marL="485775" indent="-142875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lr>
          <a:schemeClr val="tx2"/>
        </a:buClr>
        <a:buFont typeface="Arial" pitchFamily="34" charset="0"/>
        <a:buChar char="▪"/>
        <a:defRPr sz="1200" kern="1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Font typeface="Arial" pitchFamily="34" charset="0"/>
        <a:defRPr sz="1400" kern="10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None/>
        <a:defRPr sz="1400" kern="1000" baseline="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None/>
        <a:defRPr sz="1400" kern="1000" baseline="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None/>
        <a:defRPr sz="1400" kern="1000" baseline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None/>
        <a:defRPr sz="1400" kern="10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Yulia.@metro-cc.r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_________Microsoft_Word1.docx"/><Relationship Id="rId5" Type="http://schemas.openxmlformats.org/officeDocument/2006/relationships/oleObject" Target="../embeddings/oleObject1.bin"/><Relationship Id="rId4" Type="http://schemas.openxmlformats.org/officeDocument/2006/relationships/hyperlink" Target="http://fsa.gov.ru/index/staticview/id/70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____Microsoft_Word_97_20032.doc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_________Microsoft_Word_97_20031.doc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65795/?frame=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iliya.Makhiyanova@metro-cc.r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elena.garashchenko@metro-cc.ru" TargetMode="External"/><Relationship Id="rId4" Type="http://schemas.openxmlformats.org/officeDocument/2006/relationships/hyperlink" Target="mailto:Olga.Otreshko@metro-cc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2888"/>
            <a:ext cx="30226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79573"/>
            <a:ext cx="6984776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13684" y="4326722"/>
            <a:ext cx="3082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Assurance </a:t>
            </a:r>
            <a:r>
              <a:rPr lang="en-GB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n-GB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052736"/>
            <a:ext cx="79925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Поставки плодоовощной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продукции в сеть МЕТРО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eaLnBrk="0" hangingPunct="0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поставкам в части сопроводительных документов по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фитосанитарии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качеству и безопасности.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65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8"/>
          <p:cNvSpPr>
            <a:spLocks noChangeArrowheads="1"/>
          </p:cNvSpPr>
          <p:nvPr/>
        </p:nvSpPr>
        <p:spPr bwMode="auto">
          <a:xfrm>
            <a:off x="179388" y="214290"/>
            <a:ext cx="712946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0" rIns="0" bIns="0">
            <a:spAutoFit/>
          </a:bodyPr>
          <a:lstStyle/>
          <a:p>
            <a:pPr>
              <a:defRPr/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поставкам в части сопроводительных документов по </a:t>
            </a:r>
            <a:r>
              <a:rPr lang="ru-RU" sz="1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фитосанитарии</a:t>
            </a: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качеству и безопасности.</a:t>
            </a:r>
            <a:endParaRPr lang="en-US" sz="1000" b="1" cap="all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76015" y="548680"/>
            <a:ext cx="7996385" cy="503331"/>
            <a:chOff x="182" y="214"/>
            <a:chExt cx="5286" cy="280"/>
          </a:xfrm>
          <a:gradFill flip="none" rotWithShape="1">
            <a:gsLst>
              <a:gs pos="0">
                <a:schemeClr val="bg1">
                  <a:lumMod val="85000"/>
                </a:schemeClr>
              </a:gs>
              <a:gs pos="45000">
                <a:schemeClr val="bg1">
                  <a:lumMod val="85000"/>
                </a:schemeClr>
              </a:gs>
              <a:gs pos="98752">
                <a:srgbClr val="F9E9F8"/>
              </a:gs>
              <a:gs pos="0">
                <a:srgbClr val="C4D6EB"/>
              </a:gs>
              <a:gs pos="100000">
                <a:srgbClr val="FFEBFA"/>
              </a:gs>
            </a:gsLst>
            <a:lin ang="1800000" scaled="0"/>
            <a:tileRect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6" name="Rectangle 28"/>
            <p:cNvSpPr>
              <a:spLocks noChangeArrowheads="1"/>
            </p:cNvSpPr>
            <p:nvPr/>
          </p:nvSpPr>
          <p:spPr bwMode="auto">
            <a:xfrm>
              <a:off x="182" y="214"/>
              <a:ext cx="284" cy="2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600" b="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GB" sz="16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29"/>
            <p:cNvSpPr>
              <a:spLocks noChangeArrowheads="1"/>
            </p:cNvSpPr>
            <p:nvPr/>
          </p:nvSpPr>
          <p:spPr bwMode="auto">
            <a:xfrm>
              <a:off x="501" y="214"/>
              <a:ext cx="4967" cy="2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anchor="ctr"/>
            <a:lstStyle/>
            <a:p>
              <a:pPr>
                <a:defRPr/>
              </a:pPr>
              <a:r>
                <a:rPr lang="ru-RU" sz="16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Используемые нормативные </a:t>
              </a:r>
              <a:r>
                <a:rPr lang="ru-RU" sz="16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документы.</a:t>
              </a:r>
              <a:endParaRPr lang="en-GB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168754" y="1270001"/>
            <a:ext cx="8651717" cy="328981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39999">
                <a:schemeClr val="bg1">
                  <a:lumMod val="85000"/>
                </a:schemeClr>
              </a:gs>
              <a:gs pos="70000">
                <a:schemeClr val="bg1"/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lIns="90000" tIns="0" rIns="0" bIns="0">
            <a:spAutoFit/>
          </a:bodyPr>
          <a:lstStyle/>
          <a:p>
            <a:pPr indent="342900">
              <a:lnSpc>
                <a:spcPct val="150000"/>
              </a:lnSpc>
              <a:buAutoNum type="arabicPeriod"/>
              <a:defRPr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Технический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 Таможенного  союза 021/2011 «О безопасности пищевой продукции». 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342900">
              <a:lnSpc>
                <a:spcPct val="150000"/>
              </a:lnSpc>
              <a:buFontTx/>
              <a:buAutoNum type="arabicPeriod"/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Коллегии Евразийской экономической комиссии от 25.12.2012 N 293</a:t>
            </a:r>
            <a:b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единых формах сертификата соответствия и декларации о соответствии техническим регламентам Таможенного союза и правилах их оформления».</a:t>
            </a:r>
          </a:p>
          <a:p>
            <a:pPr lvl="0" indent="342900">
              <a:lnSpc>
                <a:spcPct val="150000"/>
              </a:lnSpc>
              <a:buFontTx/>
              <a:buAutoNum type="arabicPeriod"/>
              <a:defRPr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от 21.07.2014 № 206-ФЗ «О карантине растений»</a:t>
            </a:r>
          </a:p>
          <a:p>
            <a:pPr lvl="0" indent="342900">
              <a:lnSpc>
                <a:spcPct val="150000"/>
              </a:lnSpc>
              <a:buFontTx/>
              <a:buAutoNum type="arabicPeriod"/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Комиссии таможенного союза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ЕврАзЭС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18 июня 2010 № 318 «Об обеспечении карантина растений в таможенном союзе (с изменениями на 28 апреля 2014)»</a:t>
            </a:r>
          </a:p>
          <a:p>
            <a:pPr lvl="0" indent="342900">
              <a:lnSpc>
                <a:spcPct val="150000"/>
              </a:lnSpc>
              <a:buFontTx/>
              <a:buAutoNum type="arabicPeriod"/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подкарантинной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продукции (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подкарантинных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грузов,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подкарантинных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материалов,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подкарантинных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товаров), подлежащей карантинному фитосанитарному контролю (надзору) на таможенной границе ТС и Таможенной территории ТС. ( Утвержден Решением Комиссии ТС от 18.06.2010 №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318)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lvl="0" indent="342900">
              <a:lnSpc>
                <a:spcPct val="150000"/>
              </a:lnSpc>
              <a:buFontTx/>
              <a:buAutoNum type="arabicPeriod"/>
              <a:defRPr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продажи отдельных видов товаров № 55 от 19.01.1998</a:t>
            </a:r>
          </a:p>
          <a:p>
            <a:pPr lvl="0" indent="342900">
              <a:lnSpc>
                <a:spcPct val="150000"/>
              </a:lnSpc>
              <a:buFontTx/>
              <a:buAutoNum type="arabicPeriod"/>
              <a:defRPr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184-ФЗ «О техническом регулировании» от 27.12.2002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6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8"/>
          <p:cNvSpPr>
            <a:spLocks noChangeArrowheads="1"/>
          </p:cNvSpPr>
          <p:nvPr/>
        </p:nvSpPr>
        <p:spPr bwMode="auto">
          <a:xfrm>
            <a:off x="179388" y="214290"/>
            <a:ext cx="712946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0" rIns="0" bIns="0">
            <a:spAutoFit/>
          </a:bodyPr>
          <a:lstStyle/>
          <a:p>
            <a:pPr>
              <a:defRPr/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поставкам в части сопроводительных документов по </a:t>
            </a:r>
            <a:r>
              <a:rPr lang="ru-RU" sz="1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фитосанитарии</a:t>
            </a: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качеству и безопасности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00" b="1" cap="all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76015" y="548680"/>
            <a:ext cx="7996385" cy="503331"/>
            <a:chOff x="182" y="214"/>
            <a:chExt cx="5286" cy="280"/>
          </a:xfrm>
          <a:gradFill flip="none" rotWithShape="1">
            <a:gsLst>
              <a:gs pos="0">
                <a:schemeClr val="bg1">
                  <a:lumMod val="85000"/>
                </a:schemeClr>
              </a:gs>
              <a:gs pos="45000">
                <a:schemeClr val="bg1">
                  <a:lumMod val="85000"/>
                </a:schemeClr>
              </a:gs>
              <a:gs pos="98752">
                <a:srgbClr val="F9E9F8"/>
              </a:gs>
              <a:gs pos="0">
                <a:srgbClr val="C4D6EB"/>
              </a:gs>
              <a:gs pos="100000">
                <a:srgbClr val="FFEBFA"/>
              </a:gs>
            </a:gsLst>
            <a:lin ang="1800000" scaled="0"/>
            <a:tileRect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6" name="Rectangle 28"/>
            <p:cNvSpPr>
              <a:spLocks noChangeArrowheads="1"/>
            </p:cNvSpPr>
            <p:nvPr/>
          </p:nvSpPr>
          <p:spPr bwMode="auto">
            <a:xfrm>
              <a:off x="182" y="214"/>
              <a:ext cx="284" cy="2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600" b="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n-GB" sz="16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29"/>
            <p:cNvSpPr>
              <a:spLocks noChangeArrowheads="1"/>
            </p:cNvSpPr>
            <p:nvPr/>
          </p:nvSpPr>
          <p:spPr bwMode="auto">
            <a:xfrm>
              <a:off x="501" y="214"/>
              <a:ext cx="4967" cy="2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anchor="ctr"/>
            <a:lstStyle/>
            <a:p>
              <a:pPr>
                <a:defRPr/>
              </a:pPr>
              <a:r>
                <a:rPr lang="ru-RU" sz="1600" dirty="0" smtClean="0">
                  <a:solidFill>
                    <a:schemeClr val="accent1">
                      <a:lumMod val="50000"/>
                    </a:schemeClr>
                  </a:solidFill>
                </a:rPr>
                <a:t>Контакты.</a:t>
              </a:r>
              <a:endParaRPr lang="en-GB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05856" y="5644698"/>
            <a:ext cx="868662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Данная презентация является собственностью МЕТ</a:t>
            </a:r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 AG.  </a:t>
            </a:r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Любая перепечатка запрещена.</a:t>
            </a:r>
            <a:endParaRPr lang="ru-RU" sz="105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987675" y="1484313"/>
            <a:ext cx="4500563" cy="2854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ct val="25000"/>
              </a:spcAft>
              <a:tabLst>
                <a:tab pos="271463" algn="l"/>
                <a:tab pos="541338" algn="l"/>
                <a:tab pos="804863" algn="l"/>
                <a:tab pos="806450" algn="l"/>
                <a:tab pos="1071563" algn="l"/>
                <a:tab pos="1074738" algn="l"/>
                <a:tab pos="2152650" algn="l"/>
                <a:tab pos="4305300" algn="l"/>
                <a:tab pos="6457950" algn="l"/>
              </a:tabLst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Yulia Lyustochkina</a:t>
            </a:r>
          </a:p>
          <a:p>
            <a:pPr>
              <a:lnSpc>
                <a:spcPct val="115000"/>
              </a:lnSpc>
              <a:spcAft>
                <a:spcPct val="25000"/>
              </a:spcAft>
              <a:tabLst>
                <a:tab pos="271463" algn="l"/>
                <a:tab pos="541338" algn="l"/>
                <a:tab pos="804863" algn="l"/>
                <a:tab pos="806450" algn="l"/>
                <a:tab pos="1071563" algn="l"/>
                <a:tab pos="1074738" algn="l"/>
                <a:tab pos="2152650" algn="l"/>
                <a:tab pos="4305300" algn="l"/>
                <a:tab pos="6457950" algn="l"/>
              </a:tabLst>
            </a:pPr>
            <a:r>
              <a:rPr lang="en-US" sz="14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Assurance Department</a:t>
            </a:r>
          </a:p>
          <a:p>
            <a:pPr>
              <a:lnSpc>
                <a:spcPct val="115000"/>
              </a:lnSpc>
              <a:spcAft>
                <a:spcPct val="25000"/>
              </a:spcAft>
              <a:tabLst>
                <a:tab pos="271463" algn="l"/>
                <a:tab pos="541338" algn="l"/>
                <a:tab pos="804863" algn="l"/>
                <a:tab pos="806450" algn="l"/>
                <a:tab pos="1071563" algn="l"/>
                <a:tab pos="1074738" algn="l"/>
                <a:tab pos="2152650" algn="l"/>
                <a:tab pos="4305300" algn="l"/>
                <a:tab pos="6457950" algn="l"/>
              </a:tabLst>
            </a:pPr>
            <a:r>
              <a:rPr lang="en-US" sz="14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 of certification</a:t>
            </a:r>
            <a:endParaRPr lang="en-US" sz="1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ct val="25000"/>
              </a:spcAft>
              <a:tabLst>
                <a:tab pos="271463" algn="l"/>
                <a:tab pos="541338" algn="l"/>
                <a:tab pos="804863" algn="l"/>
                <a:tab pos="806450" algn="l"/>
                <a:tab pos="1071563" algn="l"/>
                <a:tab pos="1074738" algn="l"/>
                <a:tab pos="2152650" algn="l"/>
                <a:tab pos="4305300" algn="l"/>
                <a:tab pos="6457950" algn="l"/>
              </a:tabLst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 Cash &amp; Carry LLC - Russia </a:t>
            </a:r>
            <a:endParaRPr lang="ru-RU" sz="14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ct val="25000"/>
              </a:spcAft>
              <a:tabLst>
                <a:tab pos="271463" algn="l"/>
                <a:tab pos="541338" algn="l"/>
                <a:tab pos="804863" algn="l"/>
                <a:tab pos="806450" algn="l"/>
                <a:tab pos="1071563" algn="l"/>
                <a:tab pos="1074738" algn="l"/>
                <a:tab pos="2152650" algn="l"/>
                <a:tab pos="4305300" algn="l"/>
                <a:tab pos="6457950" algn="l"/>
              </a:tabLst>
            </a:pPr>
            <a:r>
              <a:rPr lang="en-US" sz="1400" b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Leningradskoye</a:t>
            </a:r>
            <a:r>
              <a:rPr lang="en-US" sz="14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Shosse</a:t>
            </a:r>
            <a:r>
              <a:rPr lang="en-US" sz="14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71 G bldg. 2</a:t>
            </a:r>
            <a:br>
              <a:rPr lang="en-US" sz="14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125445 </a:t>
            </a:r>
            <a:r>
              <a:rPr lang="en-US" sz="1400" b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Moscow</a:t>
            </a:r>
            <a:r>
              <a:rPr lang="ru-RU" sz="1400" b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Russia</a:t>
            </a:r>
            <a:r>
              <a:rPr lang="en-US" sz="14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US" sz="14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Phone:  +7 495 663 75 47</a:t>
            </a:r>
          </a:p>
          <a:p>
            <a:pPr>
              <a:lnSpc>
                <a:spcPct val="115000"/>
              </a:lnSpc>
              <a:spcAft>
                <a:spcPct val="25000"/>
              </a:spcAft>
              <a:tabLst>
                <a:tab pos="271463" algn="l"/>
                <a:tab pos="541338" algn="l"/>
                <a:tab pos="804863" algn="l"/>
                <a:tab pos="806450" algn="l"/>
                <a:tab pos="1071563" algn="l"/>
                <a:tab pos="1074738" algn="l"/>
                <a:tab pos="2152650" algn="l"/>
                <a:tab pos="4305300" algn="l"/>
                <a:tab pos="6457950" algn="l"/>
              </a:tabLst>
            </a:pPr>
            <a:r>
              <a:rPr lang="en-US" sz="14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 </a:t>
            </a:r>
            <a:r>
              <a:rPr lang="en-US" sz="14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mailto:Ira.Kuznetsova@metro-cc.ru&#10;mailto:Oksana.Tokareva@metro-cc.ru"/>
              </a:rPr>
              <a:t>Yulia.Lyustochkina@metro-cc.ru</a:t>
            </a:r>
            <a:endParaRPr lang="en-US" sz="14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hlinkClick r:id=""/>
            </a:endParaRPr>
          </a:p>
          <a:p>
            <a:pPr>
              <a:lnSpc>
                <a:spcPct val="115000"/>
              </a:lnSpc>
              <a:spcAft>
                <a:spcPct val="25000"/>
              </a:spcAft>
              <a:tabLst>
                <a:tab pos="271463" algn="l"/>
                <a:tab pos="541338" algn="l"/>
                <a:tab pos="804863" algn="l"/>
                <a:tab pos="806450" algn="l"/>
                <a:tab pos="1071563" algn="l"/>
                <a:tab pos="1074738" algn="l"/>
                <a:tab pos="2152650" algn="l"/>
                <a:tab pos="4305300" algn="l"/>
                <a:tab pos="6457950" algn="l"/>
              </a:tabLst>
            </a:pPr>
            <a:r>
              <a:rPr lang="en-US" sz="14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"/>
              </a:rPr>
              <a:t>www.metro-cc.ru</a:t>
            </a:r>
            <a:endParaRPr lang="en-US" sz="14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ct val="25000"/>
              </a:spcAft>
              <a:tabLst>
                <a:tab pos="271463" algn="l"/>
                <a:tab pos="541338" algn="l"/>
                <a:tab pos="804863" algn="l"/>
                <a:tab pos="806450" algn="l"/>
                <a:tab pos="1071563" algn="l"/>
                <a:tab pos="1074738" algn="l"/>
                <a:tab pos="2152650" algn="l"/>
                <a:tab pos="4305300" algn="l"/>
                <a:tab pos="6457950" algn="l"/>
              </a:tabLst>
            </a:pPr>
            <a:r>
              <a:rPr lang="en-US" sz="14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 of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 GROUP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16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8"/>
          <p:cNvSpPr>
            <a:spLocks noChangeArrowheads="1"/>
          </p:cNvSpPr>
          <p:nvPr/>
        </p:nvSpPr>
        <p:spPr bwMode="auto">
          <a:xfrm>
            <a:off x="179388" y="214290"/>
            <a:ext cx="712946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0" rIns="0" bIns="0">
            <a:spAutoFit/>
          </a:bodyPr>
          <a:lstStyle/>
          <a:p>
            <a:pPr>
              <a:defRPr/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поставкам в части сопроводительных документов по </a:t>
            </a:r>
            <a:r>
              <a:rPr lang="ru-RU" sz="1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фитосанитарии</a:t>
            </a: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качеству и безопасности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00" b="1" cap="all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grpSp>
        <p:nvGrpSpPr>
          <p:cNvPr id="19" name="Group 15"/>
          <p:cNvGrpSpPr>
            <a:grpSpLocks/>
          </p:cNvGrpSpPr>
          <p:nvPr/>
        </p:nvGrpSpPr>
        <p:grpSpPr bwMode="auto">
          <a:xfrm>
            <a:off x="261935" y="620688"/>
            <a:ext cx="7838457" cy="611187"/>
            <a:chOff x="231" y="1356"/>
            <a:chExt cx="5307" cy="34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231" y="1356"/>
              <a:ext cx="304" cy="340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0">
                <a:solidFill>
                  <a:schemeClr val="tx1"/>
                </a:solidFill>
              </a:endParaRPr>
            </a:p>
          </p:txBody>
        </p:sp>
        <p:sp>
          <p:nvSpPr>
            <p:cNvPr id="21" name="Rectangle 29"/>
            <p:cNvSpPr>
              <a:spLocks noChangeArrowheads="1"/>
            </p:cNvSpPr>
            <p:nvPr/>
          </p:nvSpPr>
          <p:spPr bwMode="auto">
            <a:xfrm>
              <a:off x="571" y="1356"/>
              <a:ext cx="4967" cy="340"/>
            </a:xfrm>
            <a:prstGeom prst="rect">
              <a:avLst/>
            </a:prstGeom>
            <a:gradFill rotWithShape="1">
              <a:gsLst>
                <a:gs pos="0">
                  <a:srgbClr val="DCDCD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normAutofit/>
            </a:bodyPr>
            <a:lstStyle/>
            <a:p>
              <a:pPr eaLnBrk="0" hangingPunct="0">
                <a:defRPr/>
              </a:pPr>
              <a:r>
                <a:rPr lang="ru-RU" sz="18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СОДЕРЖАНИЕ:</a:t>
              </a:r>
              <a:endPara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up 15"/>
          <p:cNvGrpSpPr>
            <a:grpSpLocks/>
          </p:cNvGrpSpPr>
          <p:nvPr/>
        </p:nvGrpSpPr>
        <p:grpSpPr bwMode="auto">
          <a:xfrm>
            <a:off x="261932" y="1412776"/>
            <a:ext cx="8428052" cy="432048"/>
            <a:chOff x="182" y="214"/>
            <a:chExt cx="5286" cy="340"/>
          </a:xfrm>
          <a:gradFill flip="none" rotWithShape="1">
            <a:gsLst>
              <a:gs pos="0">
                <a:schemeClr val="bg1">
                  <a:lumMod val="75000"/>
                </a:schemeClr>
              </a:gs>
              <a:gs pos="39999">
                <a:schemeClr val="bg1">
                  <a:lumMod val="85000"/>
                </a:schemeClr>
              </a:gs>
              <a:gs pos="70000">
                <a:schemeClr val="bg1">
                  <a:lumMod val="9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23" name="Rectangle 28"/>
            <p:cNvSpPr>
              <a:spLocks noChangeArrowheads="1"/>
            </p:cNvSpPr>
            <p:nvPr/>
          </p:nvSpPr>
          <p:spPr bwMode="auto">
            <a:xfrm>
              <a:off x="182" y="214"/>
              <a:ext cx="284" cy="3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600" b="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sz="16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9"/>
            <p:cNvSpPr>
              <a:spLocks noChangeArrowheads="1"/>
            </p:cNvSpPr>
            <p:nvPr/>
          </p:nvSpPr>
          <p:spPr bwMode="auto">
            <a:xfrm>
              <a:off x="501" y="214"/>
              <a:ext cx="4967" cy="3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anchor="ctr"/>
            <a:lstStyle/>
            <a:p>
              <a:pPr>
                <a:defRPr/>
              </a:pPr>
              <a:r>
                <a:rPr lang="ru-RU" sz="16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Документы, обязательные к предоставлению, при поставках в сеть МЕТРО.</a:t>
              </a:r>
              <a:endParaRPr lang="en-GB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oup 15"/>
          <p:cNvGrpSpPr>
            <a:grpSpLocks/>
          </p:cNvGrpSpPr>
          <p:nvPr/>
        </p:nvGrpSpPr>
        <p:grpSpPr bwMode="auto">
          <a:xfrm>
            <a:off x="261932" y="2060849"/>
            <a:ext cx="8456001" cy="432048"/>
            <a:chOff x="196" y="1559"/>
            <a:chExt cx="5292" cy="340"/>
          </a:xfrm>
          <a:gradFill flip="none" rotWithShape="1">
            <a:gsLst>
              <a:gs pos="0">
                <a:schemeClr val="bg1">
                  <a:lumMod val="75000"/>
                </a:schemeClr>
              </a:gs>
              <a:gs pos="39999">
                <a:schemeClr val="bg1">
                  <a:lumMod val="85000"/>
                </a:schemeClr>
              </a:gs>
              <a:gs pos="70000">
                <a:schemeClr val="bg1">
                  <a:lumMod val="9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26" name="Rectangle 28"/>
            <p:cNvSpPr>
              <a:spLocks noChangeArrowheads="1"/>
            </p:cNvSpPr>
            <p:nvPr/>
          </p:nvSpPr>
          <p:spPr bwMode="auto">
            <a:xfrm>
              <a:off x="196" y="1559"/>
              <a:ext cx="284" cy="3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600" b="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sz="16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521" y="1559"/>
              <a:ext cx="4967" cy="3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>
                <a:defRPr/>
              </a:pPr>
              <a:r>
                <a:rPr lang="ru-RU" sz="16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Документы, подтверждающие качество и безопасность продукции.</a:t>
              </a:r>
              <a:endParaRPr lang="en-GB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 15"/>
          <p:cNvGrpSpPr>
            <a:grpSpLocks/>
          </p:cNvGrpSpPr>
          <p:nvPr/>
        </p:nvGrpSpPr>
        <p:grpSpPr bwMode="auto">
          <a:xfrm>
            <a:off x="261932" y="2708920"/>
            <a:ext cx="8456001" cy="432048"/>
            <a:chOff x="203" y="1389"/>
            <a:chExt cx="5285" cy="340"/>
          </a:xfrm>
          <a:gradFill flip="none" rotWithShape="1">
            <a:gsLst>
              <a:gs pos="0">
                <a:schemeClr val="bg1">
                  <a:lumMod val="75000"/>
                </a:schemeClr>
              </a:gs>
              <a:gs pos="39999">
                <a:schemeClr val="bg1">
                  <a:lumMod val="85000"/>
                </a:schemeClr>
              </a:gs>
              <a:gs pos="70000">
                <a:schemeClr val="bg1">
                  <a:lumMod val="9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03" y="1389"/>
              <a:ext cx="284" cy="3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600" b="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sz="16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521" y="1389"/>
              <a:ext cx="4967" cy="3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16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Виды документов, подтверждающих фитосанитарную чистоту </a:t>
              </a:r>
            </a:p>
            <a:p>
              <a:r>
                <a:rPr lang="ru-RU" sz="16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продукции.</a:t>
              </a:r>
              <a:endParaRPr lang="en-GB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15"/>
          <p:cNvGrpSpPr>
            <a:grpSpLocks/>
          </p:cNvGrpSpPr>
          <p:nvPr/>
        </p:nvGrpSpPr>
        <p:grpSpPr bwMode="auto">
          <a:xfrm>
            <a:off x="261935" y="3356992"/>
            <a:ext cx="8486780" cy="427087"/>
            <a:chOff x="204" y="935"/>
            <a:chExt cx="5284" cy="340"/>
          </a:xfrm>
          <a:gradFill flip="none" rotWithShape="1">
            <a:gsLst>
              <a:gs pos="0">
                <a:schemeClr val="bg1">
                  <a:lumMod val="75000"/>
                </a:schemeClr>
              </a:gs>
              <a:gs pos="39999">
                <a:schemeClr val="bg1">
                  <a:lumMod val="85000"/>
                </a:schemeClr>
              </a:gs>
              <a:gs pos="70000">
                <a:schemeClr val="bg1">
                  <a:lumMod val="9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204" y="935"/>
              <a:ext cx="284" cy="3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600" b="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sz="16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521" y="935"/>
              <a:ext cx="4967" cy="3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16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 обязательные к предоставлению документы, подтверждающие</a:t>
              </a:r>
            </a:p>
            <a:p>
              <a:r>
                <a:rPr lang="ru-RU" sz="16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качество и безопасность.</a:t>
              </a:r>
              <a:endParaRPr lang="en-GB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Group 15"/>
          <p:cNvGrpSpPr>
            <a:grpSpLocks/>
          </p:cNvGrpSpPr>
          <p:nvPr/>
        </p:nvGrpSpPr>
        <p:grpSpPr bwMode="auto">
          <a:xfrm>
            <a:off x="261935" y="4025080"/>
            <a:ext cx="8486780" cy="431775"/>
            <a:chOff x="186" y="935"/>
            <a:chExt cx="5302" cy="340"/>
          </a:xfrm>
          <a:gradFill flip="none" rotWithShape="1">
            <a:gsLst>
              <a:gs pos="0">
                <a:schemeClr val="bg1">
                  <a:lumMod val="75000"/>
                </a:schemeClr>
              </a:gs>
              <a:gs pos="39999">
                <a:schemeClr val="bg1">
                  <a:lumMod val="85000"/>
                </a:schemeClr>
              </a:gs>
              <a:gs pos="70000">
                <a:schemeClr val="bg1">
                  <a:lumMod val="9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35" name="Rectangle 28"/>
            <p:cNvSpPr>
              <a:spLocks noChangeArrowheads="1"/>
            </p:cNvSpPr>
            <p:nvPr/>
          </p:nvSpPr>
          <p:spPr bwMode="auto">
            <a:xfrm>
              <a:off x="186" y="935"/>
              <a:ext cx="302" cy="3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600" b="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GB" sz="16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29"/>
            <p:cNvSpPr>
              <a:spLocks noChangeArrowheads="1"/>
            </p:cNvSpPr>
            <p:nvPr/>
          </p:nvSpPr>
          <p:spPr bwMode="auto">
            <a:xfrm>
              <a:off x="521" y="935"/>
              <a:ext cx="4967" cy="3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anchor="ctr"/>
            <a:lstStyle/>
            <a:p>
              <a:pPr>
                <a:defRPr/>
              </a:pPr>
              <a:r>
                <a:rPr lang="ru-RU" sz="16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Специалисты отдела по обеспечению качества 107 категории. </a:t>
              </a:r>
              <a:endParaRPr lang="en-GB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 8"/>
          <p:cNvGrpSpPr>
            <a:grpSpLocks/>
          </p:cNvGrpSpPr>
          <p:nvPr/>
        </p:nvGrpSpPr>
        <p:grpSpPr bwMode="auto">
          <a:xfrm>
            <a:off x="261935" y="4606863"/>
            <a:ext cx="8486779" cy="478321"/>
            <a:chOff x="323850" y="2924175"/>
            <a:chExt cx="8388350" cy="539750"/>
          </a:xfrm>
          <a:gradFill flip="none" rotWithShape="1">
            <a:gsLst>
              <a:gs pos="0">
                <a:schemeClr val="bg1">
                  <a:lumMod val="75000"/>
                </a:schemeClr>
              </a:gs>
              <a:gs pos="39999">
                <a:schemeClr val="bg1">
                  <a:lumMod val="85000"/>
                </a:schemeClr>
              </a:gs>
              <a:gs pos="70000">
                <a:schemeClr val="bg1">
                  <a:lumMod val="9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38" name="Rectangle 28"/>
            <p:cNvSpPr>
              <a:spLocks noChangeArrowheads="1"/>
            </p:cNvSpPr>
            <p:nvPr/>
          </p:nvSpPr>
          <p:spPr bwMode="auto">
            <a:xfrm>
              <a:off x="323850" y="2924175"/>
              <a:ext cx="450850" cy="539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600" b="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GB" sz="16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29"/>
            <p:cNvSpPr>
              <a:spLocks noChangeArrowheads="1"/>
            </p:cNvSpPr>
            <p:nvPr/>
          </p:nvSpPr>
          <p:spPr bwMode="auto">
            <a:xfrm>
              <a:off x="827088" y="2924175"/>
              <a:ext cx="7885112" cy="539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r>
                <a:rPr lang="ru-RU" sz="16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Используемые нормативные </a:t>
              </a:r>
              <a:r>
                <a:rPr lang="ru-RU" sz="16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документы.</a:t>
              </a:r>
              <a:endParaRPr lang="en-GB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Group 8"/>
          <p:cNvGrpSpPr>
            <a:grpSpLocks/>
          </p:cNvGrpSpPr>
          <p:nvPr/>
        </p:nvGrpSpPr>
        <p:grpSpPr bwMode="auto">
          <a:xfrm>
            <a:off x="276107" y="5220066"/>
            <a:ext cx="8486782" cy="339503"/>
            <a:chOff x="323852" y="2924175"/>
            <a:chExt cx="8388348" cy="539750"/>
          </a:xfrm>
          <a:gradFill flip="none" rotWithShape="1">
            <a:gsLst>
              <a:gs pos="0">
                <a:schemeClr val="bg1">
                  <a:lumMod val="75000"/>
                </a:schemeClr>
              </a:gs>
              <a:gs pos="39999">
                <a:schemeClr val="bg1">
                  <a:lumMod val="85000"/>
                </a:schemeClr>
              </a:gs>
              <a:gs pos="70000">
                <a:schemeClr val="bg1">
                  <a:lumMod val="9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41" name="Rectangle 28"/>
            <p:cNvSpPr>
              <a:spLocks noChangeArrowheads="1"/>
            </p:cNvSpPr>
            <p:nvPr/>
          </p:nvSpPr>
          <p:spPr bwMode="auto">
            <a:xfrm>
              <a:off x="323852" y="2924175"/>
              <a:ext cx="450849" cy="539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600" b="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n-GB" sz="16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29"/>
            <p:cNvSpPr>
              <a:spLocks noChangeArrowheads="1"/>
            </p:cNvSpPr>
            <p:nvPr/>
          </p:nvSpPr>
          <p:spPr bwMode="auto">
            <a:xfrm>
              <a:off x="827088" y="2924175"/>
              <a:ext cx="7885112" cy="539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r>
                <a:rPr lang="ru-RU" sz="16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Контакты.</a:t>
              </a:r>
              <a:endParaRPr lang="en-GB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076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8"/>
          <p:cNvSpPr>
            <a:spLocks noChangeArrowheads="1"/>
          </p:cNvSpPr>
          <p:nvPr/>
        </p:nvSpPr>
        <p:spPr bwMode="auto">
          <a:xfrm>
            <a:off x="179388" y="214290"/>
            <a:ext cx="712946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0" rIns="0" bIns="0">
            <a:spAutoFit/>
          </a:bodyPr>
          <a:lstStyle/>
          <a:p>
            <a:pPr>
              <a:defRPr/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поставкам в части сопроводительных документов по </a:t>
            </a:r>
            <a:r>
              <a:rPr lang="ru-RU" sz="1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фитосанитарии</a:t>
            </a: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качеству и безопасности.</a:t>
            </a:r>
            <a:endParaRPr lang="en-US" sz="1000" b="1" cap="all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grpSp>
        <p:nvGrpSpPr>
          <p:cNvPr id="13" name="Group 15"/>
          <p:cNvGrpSpPr>
            <a:grpSpLocks/>
          </p:cNvGrpSpPr>
          <p:nvPr/>
        </p:nvGrpSpPr>
        <p:grpSpPr bwMode="auto">
          <a:xfrm>
            <a:off x="176015" y="548680"/>
            <a:ext cx="7996385" cy="503331"/>
            <a:chOff x="182" y="214"/>
            <a:chExt cx="5286" cy="280"/>
          </a:xfrm>
          <a:gradFill flip="none" rotWithShape="1">
            <a:gsLst>
              <a:gs pos="0">
                <a:schemeClr val="bg1">
                  <a:lumMod val="85000"/>
                </a:schemeClr>
              </a:gs>
              <a:gs pos="45000">
                <a:schemeClr val="bg1">
                  <a:lumMod val="85000"/>
                </a:schemeClr>
              </a:gs>
              <a:gs pos="98752">
                <a:srgbClr val="F9E9F8"/>
              </a:gs>
              <a:gs pos="0">
                <a:srgbClr val="C4D6EB"/>
              </a:gs>
              <a:gs pos="100000">
                <a:srgbClr val="FFEBFA"/>
              </a:gs>
            </a:gsLst>
            <a:lin ang="1800000" scaled="0"/>
            <a:tileRect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14" name="Rectangle 28"/>
            <p:cNvSpPr>
              <a:spLocks noChangeArrowheads="1"/>
            </p:cNvSpPr>
            <p:nvPr/>
          </p:nvSpPr>
          <p:spPr bwMode="auto">
            <a:xfrm>
              <a:off x="182" y="214"/>
              <a:ext cx="284" cy="2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800" b="0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GB" sz="1800" b="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5" name="Rectangle 29"/>
            <p:cNvSpPr>
              <a:spLocks noChangeArrowheads="1"/>
            </p:cNvSpPr>
            <p:nvPr/>
          </p:nvSpPr>
          <p:spPr bwMode="auto">
            <a:xfrm>
              <a:off x="501" y="214"/>
              <a:ext cx="4967" cy="2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anchor="ctr"/>
            <a:lstStyle/>
            <a:p>
              <a:pPr>
                <a:defRPr/>
              </a:pPr>
              <a:r>
                <a:rPr lang="ru-RU" sz="16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Документы</a:t>
              </a:r>
              <a:r>
                <a:rPr lang="ru-RU" sz="1800" dirty="0" smtClean="0">
                  <a:solidFill>
                    <a:schemeClr val="accent1">
                      <a:lumMod val="50000"/>
                    </a:schemeClr>
                  </a:solidFill>
                </a:rPr>
                <a:t>, обязательные к предоставлению при поставках в сеть МЕТРО.</a:t>
              </a:r>
              <a:endParaRPr lang="en-GB" sz="18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16" name="Rectangle 42"/>
          <p:cNvSpPr>
            <a:spLocks noChangeArrowheads="1"/>
          </p:cNvSpPr>
          <p:nvPr/>
        </p:nvSpPr>
        <p:spPr bwMode="auto">
          <a:xfrm>
            <a:off x="179388" y="1268760"/>
            <a:ext cx="8641084" cy="353943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39999">
                <a:schemeClr val="bg1">
                  <a:lumMod val="85000"/>
                </a:schemeClr>
              </a:gs>
              <a:gs pos="70000">
                <a:schemeClr val="bg1">
                  <a:lumMod val="9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 w="9525" algn="ctr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-342900">
              <a:buFontTx/>
              <a:buAutoNum type="arabicParenR"/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Копия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декларации о соответствии.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Копия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декларации о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соответствии,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заверенная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синей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печатью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поставщика, передается с  каждой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поставкой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продукции (в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одном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экземпляре). </a:t>
            </a:r>
            <a:endParaRPr lang="en-US" sz="1400" dirty="0">
              <a:solidFill>
                <a:schemeClr val="accent1">
                  <a:lumMod val="50000"/>
                </a:schemeClr>
              </a:solidFill>
              <a:effectLst>
                <a:innerShdw blurRad="63500" dist="50800" dir="18900000">
                  <a:schemeClr val="tx1">
                    <a:alpha val="0"/>
                  </a:scheme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1400" dirty="0">
              <a:solidFill>
                <a:schemeClr val="accent1">
                  <a:lumMod val="50000"/>
                </a:schemeClr>
              </a:solidFill>
              <a:effectLst>
                <a:innerShdw blurRad="63500" dist="50800" dir="18900000">
                  <a:schemeClr val="tx1">
                    <a:alpha val="0"/>
                  </a:scheme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2)  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Копия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Акта КФК,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либо копия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итосанитарного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сертификата или товарно-транспортного документа для импортной продукции с отметкой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Россельхознадзора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ВЫПУСК РАЗРЕШЕН». Копия Акта передается в одном экземпляре, заверенная синей печатью поставщика.</a:t>
            </a:r>
          </a:p>
          <a:p>
            <a:pPr>
              <a:defRPr/>
            </a:pPr>
            <a:endParaRPr lang="ru-RU" sz="1400" dirty="0">
              <a:solidFill>
                <a:schemeClr val="accent1">
                  <a:lumMod val="50000"/>
                </a:schemeClr>
              </a:solidFill>
              <a:effectLst>
                <a:innerShdw blurRad="63500" dist="50800" dir="18900000">
                  <a:schemeClr val="tx1">
                    <a:alpha val="0"/>
                  </a:scheme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>
              <a:buFontTx/>
              <a:buAutoNum type="arabicParenR" startAt="3"/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Электронный карантинный сертификат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 вывозе продукции из карантинной зоны) на продукцию отечественного происхождения. </a:t>
            </a:r>
          </a:p>
          <a:p>
            <a:pPr>
              <a:defRPr/>
            </a:pPr>
            <a:endParaRPr lang="ru-RU" sz="1400" dirty="0">
              <a:solidFill>
                <a:schemeClr val="accent1">
                  <a:lumMod val="50000"/>
                </a:schemeClr>
              </a:solidFill>
              <a:effectLst>
                <a:innerShdw blurRad="63500" dist="50800" dir="18900000">
                  <a:schemeClr val="tx1">
                    <a:alpha val="0"/>
                  </a:scheme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4)  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Информационное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письмо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 изготовителя об использовании/не использовании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пестицидов при выращивании продукции.</a:t>
            </a:r>
          </a:p>
          <a:p>
            <a:pPr>
              <a:defRPr/>
            </a:pPr>
            <a:endParaRPr lang="ru-RU" sz="1400" dirty="0">
              <a:solidFill>
                <a:schemeClr val="accent1">
                  <a:lumMod val="50000"/>
                </a:schemeClr>
              </a:solidFill>
              <a:effectLst>
                <a:innerShdw blurRad="63500" dist="50800" dir="18900000">
                  <a:schemeClr val="tx1">
                    <a:alpha val="0"/>
                  </a:scheme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 startAt="5"/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Протокол испытаний на нитраты при поставках дынь, арбузов. Предоставляется на каждую партию продукции. Копия протокола испытаний передается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одном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экземпляре, заверенная синей печатью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поставщика.</a:t>
            </a:r>
          </a:p>
        </p:txBody>
      </p:sp>
    </p:spTree>
    <p:extLst>
      <p:ext uri="{BB962C8B-B14F-4D97-AF65-F5344CB8AC3E}">
        <p14:creationId xmlns:p14="http://schemas.microsoft.com/office/powerpoint/2010/main" val="362143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8"/>
          <p:cNvSpPr>
            <a:spLocks noChangeArrowheads="1"/>
          </p:cNvSpPr>
          <p:nvPr/>
        </p:nvSpPr>
        <p:spPr bwMode="auto">
          <a:xfrm>
            <a:off x="179388" y="214290"/>
            <a:ext cx="712946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0" rIns="0" bIns="0">
            <a:spAutoFit/>
          </a:bodyPr>
          <a:lstStyle/>
          <a:p>
            <a:pPr>
              <a:defRPr/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поставкам в части сопроводительных документов по </a:t>
            </a:r>
            <a:r>
              <a:rPr lang="ru-RU" sz="1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фитосанитарии</a:t>
            </a: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качеству и безопасности.</a:t>
            </a:r>
            <a:endParaRPr lang="en-US" sz="1000" b="1" cap="all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176015" y="548680"/>
            <a:ext cx="7996385" cy="503331"/>
            <a:chOff x="182" y="214"/>
            <a:chExt cx="5286" cy="280"/>
          </a:xfrm>
          <a:gradFill flip="none" rotWithShape="1">
            <a:gsLst>
              <a:gs pos="0">
                <a:schemeClr val="bg1">
                  <a:lumMod val="85000"/>
                </a:schemeClr>
              </a:gs>
              <a:gs pos="45000">
                <a:schemeClr val="bg1">
                  <a:lumMod val="85000"/>
                </a:schemeClr>
              </a:gs>
              <a:gs pos="98752">
                <a:srgbClr val="F9E9F8"/>
              </a:gs>
              <a:gs pos="0">
                <a:srgbClr val="C4D6EB"/>
              </a:gs>
              <a:gs pos="100000">
                <a:srgbClr val="FFEBFA"/>
              </a:gs>
            </a:gsLst>
            <a:lin ang="1800000" scaled="0"/>
            <a:tileRect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19" name="Rectangle 28"/>
            <p:cNvSpPr>
              <a:spLocks noChangeArrowheads="1"/>
            </p:cNvSpPr>
            <p:nvPr/>
          </p:nvSpPr>
          <p:spPr bwMode="auto">
            <a:xfrm>
              <a:off x="182" y="214"/>
              <a:ext cx="284" cy="2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800" b="0" dirty="0" smtClean="0">
                  <a:solidFill>
                    <a:schemeClr val="accent1">
                      <a:lumMod val="50000"/>
                    </a:schemeClr>
                  </a:solidFill>
                </a:rPr>
                <a:t>2</a:t>
              </a:r>
              <a:endParaRPr lang="en-GB" sz="1800" b="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0" name="Rectangle 29"/>
            <p:cNvSpPr>
              <a:spLocks noChangeArrowheads="1"/>
            </p:cNvSpPr>
            <p:nvPr/>
          </p:nvSpPr>
          <p:spPr bwMode="auto">
            <a:xfrm>
              <a:off x="501" y="214"/>
              <a:ext cx="4967" cy="2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anchor="ctr"/>
            <a:lstStyle/>
            <a:p>
              <a:pPr>
                <a:defRPr/>
              </a:pPr>
              <a:r>
                <a:rPr lang="ru-RU" sz="1800" dirty="0" smtClean="0">
                  <a:solidFill>
                    <a:schemeClr val="accent1">
                      <a:lumMod val="50000"/>
                    </a:schemeClr>
                  </a:solidFill>
                </a:rPr>
                <a:t>Документы, подтверждающие качество и безопасность продукции.</a:t>
              </a:r>
              <a:endParaRPr lang="en-GB" sz="18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1" name="Rectangle 36"/>
          <p:cNvSpPr>
            <a:spLocks noChangeArrowheads="1"/>
          </p:cNvSpPr>
          <p:nvPr/>
        </p:nvSpPr>
        <p:spPr bwMode="auto">
          <a:xfrm>
            <a:off x="182367" y="1196752"/>
            <a:ext cx="8640762" cy="86177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39999">
                <a:schemeClr val="bg1">
                  <a:lumMod val="85000"/>
                </a:schemeClr>
              </a:gs>
              <a:gs pos="70000">
                <a:schemeClr val="bg1">
                  <a:lumMod val="9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-266700">
              <a:defRPr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Согласно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техническому регламенту Таможенного Союза 021/2011 «О безопасности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пищевой продукции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», декларированию соответствия подлежит выпускаемая в обращение на таможенной территории Таможенного Союза пищевая продукция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Т.е., вся плодоовощная продукция, поставляемая в сеть МЕТРО, должна иметь декларацию о соответствии. </a:t>
            </a:r>
            <a:r>
              <a:rPr lang="ru-RU" sz="1200" b="1" dirty="0" smtClean="0">
                <a:solidFill>
                  <a:srgbClr val="FF0000"/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Сертификат соответствия не может заменить декларацию о соответствии!</a:t>
            </a:r>
            <a:endParaRPr lang="ru-RU" sz="1200" b="1" dirty="0">
              <a:solidFill>
                <a:srgbClr val="FF0000"/>
              </a:solidFill>
              <a:effectLst>
                <a:innerShdw blurRad="63500" dist="50800" dir="18900000">
                  <a:schemeClr val="tx1">
                    <a:alpha val="0"/>
                  </a:scheme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42"/>
          <p:cNvSpPr>
            <a:spLocks noChangeArrowheads="1"/>
          </p:cNvSpPr>
          <p:nvPr/>
        </p:nvSpPr>
        <p:spPr bwMode="auto">
          <a:xfrm>
            <a:off x="176014" y="2235613"/>
            <a:ext cx="8671359" cy="49244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39999">
                <a:schemeClr val="bg1">
                  <a:lumMod val="85000"/>
                </a:schemeClr>
              </a:gs>
              <a:gs pos="70000">
                <a:schemeClr val="bg1">
                  <a:lumMod val="9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ВАЖНО!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декларации о соответствии должны быть зарегистрированы в Едином реестре деклараций о соответствии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http://fsa.gov.ru/index/staticview/id/70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/</a:t>
            </a:r>
            <a:endParaRPr lang="en-US" sz="12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42"/>
          <p:cNvSpPr>
            <a:spLocks noChangeArrowheads="1"/>
          </p:cNvSpPr>
          <p:nvPr/>
        </p:nvSpPr>
        <p:spPr bwMode="auto">
          <a:xfrm>
            <a:off x="176015" y="2996952"/>
            <a:ext cx="8647114" cy="181588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39999">
                <a:schemeClr val="bg1">
                  <a:lumMod val="85000"/>
                </a:schemeClr>
              </a:gs>
              <a:gs pos="70000">
                <a:schemeClr val="bg1">
                  <a:lumMod val="9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пункту 2.21 договора поставки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товаросопроводительная документация на товар должна содержать сведения о декларации о соответствии. Это может быть ТН/ТТН, либо заверенное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подписью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печатью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поставщика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указанием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нахождения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телефона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приложение к ней. 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приложении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каждому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наименованию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обязательно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должны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быть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указаны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следующие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реквизиты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декларации о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соответвствии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регистрационный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номер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принявшего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декларацию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зарегистрировавший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Примерный шаблон приложения – ниже.</a:t>
            </a:r>
          </a:p>
          <a:p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ВАЖНО!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должен быть не просто Реестр деклараций, а именно приложение в товаросопроводительному документу.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515395"/>
              </p:ext>
            </p:extLst>
          </p:nvPr>
        </p:nvGraphicFramePr>
        <p:xfrm>
          <a:off x="421256" y="501317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Document" showAsIcon="1" r:id="rId6" imgW="914400" imgH="771480" progId="Word.Document.12">
                  <p:embed/>
                </p:oleObj>
              </mc:Choice>
              <mc:Fallback>
                <p:oleObj name="Document" showAsIcon="1" r:id="rId6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1256" y="5013176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382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8"/>
          <p:cNvSpPr>
            <a:spLocks noChangeArrowheads="1"/>
          </p:cNvSpPr>
          <p:nvPr/>
        </p:nvSpPr>
        <p:spPr bwMode="auto">
          <a:xfrm>
            <a:off x="179388" y="214290"/>
            <a:ext cx="712946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0" rIns="0" bIns="0">
            <a:spAutoFit/>
          </a:bodyPr>
          <a:lstStyle/>
          <a:p>
            <a:pPr>
              <a:defRPr/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поставкам в части сопроводительных документов по </a:t>
            </a:r>
            <a:r>
              <a:rPr lang="ru-RU" sz="1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фитосанитарии</a:t>
            </a: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качеству и безопасности.</a:t>
            </a:r>
            <a:endParaRPr lang="en-US" sz="1000" b="1" cap="all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176015" y="548680"/>
            <a:ext cx="7996385" cy="503331"/>
            <a:chOff x="182" y="214"/>
            <a:chExt cx="5286" cy="280"/>
          </a:xfrm>
          <a:gradFill flip="none" rotWithShape="1">
            <a:gsLst>
              <a:gs pos="0">
                <a:schemeClr val="bg1">
                  <a:lumMod val="85000"/>
                </a:schemeClr>
              </a:gs>
              <a:gs pos="45000">
                <a:schemeClr val="bg1">
                  <a:lumMod val="85000"/>
                </a:schemeClr>
              </a:gs>
              <a:gs pos="98752">
                <a:srgbClr val="F9E9F8"/>
              </a:gs>
              <a:gs pos="0">
                <a:srgbClr val="C4D6EB"/>
              </a:gs>
              <a:gs pos="100000">
                <a:srgbClr val="FFEBFA"/>
              </a:gs>
            </a:gsLst>
            <a:lin ang="1800000" scaled="0"/>
            <a:tileRect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19" name="Rectangle 28"/>
            <p:cNvSpPr>
              <a:spLocks noChangeArrowheads="1"/>
            </p:cNvSpPr>
            <p:nvPr/>
          </p:nvSpPr>
          <p:spPr bwMode="auto">
            <a:xfrm>
              <a:off x="182" y="214"/>
              <a:ext cx="284" cy="2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800" b="0" dirty="0" smtClean="0">
                  <a:solidFill>
                    <a:schemeClr val="accent1">
                      <a:lumMod val="50000"/>
                    </a:schemeClr>
                  </a:solidFill>
                </a:rPr>
                <a:t>2</a:t>
              </a:r>
              <a:endParaRPr lang="en-GB" sz="1800" b="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0" name="Rectangle 29"/>
            <p:cNvSpPr>
              <a:spLocks noChangeArrowheads="1"/>
            </p:cNvSpPr>
            <p:nvPr/>
          </p:nvSpPr>
          <p:spPr bwMode="auto">
            <a:xfrm>
              <a:off x="501" y="214"/>
              <a:ext cx="4967" cy="2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anchor="ctr"/>
            <a:lstStyle/>
            <a:p>
              <a:pPr>
                <a:defRPr/>
              </a:pPr>
              <a:r>
                <a:rPr lang="ru-RU" sz="1800" dirty="0" smtClean="0">
                  <a:solidFill>
                    <a:schemeClr val="accent1">
                      <a:lumMod val="50000"/>
                    </a:schemeClr>
                  </a:solidFill>
                </a:rPr>
                <a:t>Документы, подтверждающие качество и безопасность продукции.</a:t>
              </a:r>
              <a:endParaRPr lang="en-GB" sz="18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5" name="Rectangle 42"/>
          <p:cNvSpPr>
            <a:spLocks noChangeArrowheads="1"/>
          </p:cNvSpPr>
          <p:nvPr/>
        </p:nvSpPr>
        <p:spPr bwMode="auto">
          <a:xfrm>
            <a:off x="179388" y="1449938"/>
            <a:ext cx="8647114" cy="16004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39999">
                <a:schemeClr val="bg1">
                  <a:lumMod val="85000"/>
                </a:schemeClr>
              </a:gs>
              <a:gs pos="70000">
                <a:schemeClr val="bg1">
                  <a:lumMod val="9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Продовольственное сырье и пищевые продукты по содержанию в них остаточных количеств пестицидов, токсичных и опасных веществ и соединений должны соответствовать гигиеническим требованиям, установленным в соответствии с законодательством Российской Федерации.</a:t>
            </a:r>
          </a:p>
          <a:p>
            <a:endParaRPr lang="ru-RU" sz="1200" u="sng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ст.13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 ТС 021/2011 «О безопасности пищевой продукции»: «Продовольственное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(пищевое) сырье растительного происхождения используется для производства (изготовления) пищевой продукции при наличии информации о применении пестицидов при выращивании соответствующих растений, фумигации производственных помещений и тары для хранения этого сырья в целях защиты его от вредителей и болезней сельскохозяйственных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растений».</a:t>
            </a:r>
            <a:endParaRPr lang="ru-RU" sz="1200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42"/>
          <p:cNvSpPr>
            <a:spLocks noChangeArrowheads="1"/>
          </p:cNvSpPr>
          <p:nvPr/>
        </p:nvSpPr>
        <p:spPr bwMode="auto">
          <a:xfrm>
            <a:off x="176014" y="3212976"/>
            <a:ext cx="8650487" cy="49244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39999">
                <a:schemeClr val="bg1">
                  <a:lumMod val="85000"/>
                </a:schemeClr>
              </a:gs>
              <a:gs pos="70000">
                <a:schemeClr val="bg1">
                  <a:lumMod val="9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образом, при поставках в сеть МЕТРО поставщик обязан предоставлять информационное письмо от изготовителя об использовании / неиспользовании пестицидов при выращивании. Примерный шаблон письма – ниже.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695226"/>
              </p:ext>
            </p:extLst>
          </p:nvPr>
        </p:nvGraphicFramePr>
        <p:xfrm>
          <a:off x="467544" y="5517232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Document" showAsIcon="1" r:id="rId5" imgW="914400" imgH="771480" progId="Word.Document.8">
                  <p:embed/>
                </p:oleObj>
              </mc:Choice>
              <mc:Fallback>
                <p:oleObj name="Document" showAsIcon="1" r:id="rId5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7544" y="5517232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609391"/>
              </p:ext>
            </p:extLst>
          </p:nvPr>
        </p:nvGraphicFramePr>
        <p:xfrm>
          <a:off x="1619672" y="5517232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Document" showAsIcon="1" r:id="rId8" imgW="914400" imgH="771480" progId="Word.Document.8">
                  <p:embed/>
                </p:oleObj>
              </mc:Choice>
              <mc:Fallback>
                <p:oleObj name="Document" showAsIcon="1" r:id="rId8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19672" y="5517232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990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8"/>
          <p:cNvSpPr>
            <a:spLocks noChangeArrowheads="1"/>
          </p:cNvSpPr>
          <p:nvPr/>
        </p:nvSpPr>
        <p:spPr bwMode="auto">
          <a:xfrm>
            <a:off x="179388" y="214290"/>
            <a:ext cx="712946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0" rIns="0" bIns="0">
            <a:spAutoFit/>
          </a:bodyPr>
          <a:lstStyle/>
          <a:p>
            <a:pPr>
              <a:defRPr/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поставкам в части сопроводительных документов по </a:t>
            </a:r>
            <a:r>
              <a:rPr lang="ru-RU" sz="1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фитосанитарии</a:t>
            </a: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качеству и безопасности.</a:t>
            </a:r>
            <a:endParaRPr lang="en-US" sz="1000" b="1" cap="all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176015" y="548680"/>
            <a:ext cx="7996385" cy="503331"/>
            <a:chOff x="182" y="214"/>
            <a:chExt cx="5286" cy="280"/>
          </a:xfrm>
          <a:gradFill flip="none" rotWithShape="1">
            <a:gsLst>
              <a:gs pos="0">
                <a:schemeClr val="bg1">
                  <a:lumMod val="85000"/>
                </a:schemeClr>
              </a:gs>
              <a:gs pos="45000">
                <a:schemeClr val="bg1">
                  <a:lumMod val="85000"/>
                </a:schemeClr>
              </a:gs>
              <a:gs pos="98752">
                <a:srgbClr val="F9E9F8"/>
              </a:gs>
              <a:gs pos="0">
                <a:srgbClr val="C4D6EB"/>
              </a:gs>
              <a:gs pos="100000">
                <a:srgbClr val="FFEBFA"/>
              </a:gs>
            </a:gsLst>
            <a:lin ang="1800000" scaled="0"/>
            <a:tileRect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7" name="Rectangle 28"/>
            <p:cNvSpPr>
              <a:spLocks noChangeArrowheads="1"/>
            </p:cNvSpPr>
            <p:nvPr/>
          </p:nvSpPr>
          <p:spPr bwMode="auto">
            <a:xfrm>
              <a:off x="182" y="214"/>
              <a:ext cx="284" cy="2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600" b="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sz="16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29"/>
            <p:cNvSpPr>
              <a:spLocks noChangeArrowheads="1"/>
            </p:cNvSpPr>
            <p:nvPr/>
          </p:nvSpPr>
          <p:spPr bwMode="auto">
            <a:xfrm>
              <a:off x="501" y="214"/>
              <a:ext cx="4967" cy="2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anchor="ctr"/>
            <a:lstStyle/>
            <a:p>
              <a:pPr>
                <a:defRPr/>
              </a:pPr>
              <a:r>
                <a:rPr lang="ru-RU" sz="16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Виды документов, подтверждающие фитосанитарную чистоту продукции.</a:t>
              </a:r>
              <a:endParaRPr lang="en-GB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Rectangle 3"/>
          <p:cNvSpPr>
            <a:spLocks noChangeArrowheads="1"/>
          </p:cNvSpPr>
          <p:nvPr/>
        </p:nvSpPr>
        <p:spPr bwMode="auto">
          <a:xfrm rot="10800000" flipV="1">
            <a:off x="179388" y="1268760"/>
            <a:ext cx="8535746" cy="116955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39999">
                <a:schemeClr val="bg1">
                  <a:lumMod val="85000"/>
                </a:schemeClr>
              </a:gs>
              <a:gs pos="70000">
                <a:schemeClr val="bg1">
                  <a:lumMod val="95000"/>
                </a:schemeClr>
              </a:gs>
              <a:gs pos="100000">
                <a:srgbClr val="FFEBFA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266700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«Положению о порядке осуществления карантинного фитосанитарного контроля (надзора) на таможенной границе Таможенного союза» карантинному фитосанитарному контролю (надзору) подлежит каждая ввозимая на таможенную территорию Таможенного союза партия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подкарантинной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продукции, карантинный фитосанитарный контроль (надзор) при ввозе осуществляется в местах завершения таможенного оформления.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2322" y="2564904"/>
            <a:ext cx="8532812" cy="138499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39999">
                <a:schemeClr val="bg1">
                  <a:lumMod val="85000"/>
                </a:schemeClr>
              </a:gs>
              <a:gs pos="70000">
                <a:schemeClr val="bg1">
                  <a:lumMod val="9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266400">
              <a:defRPr/>
            </a:pPr>
            <a:r>
              <a:rPr lang="ru-RU" sz="14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осуществления карантинного фитосанитарного контроля  оформляются путем:</a:t>
            </a:r>
          </a:p>
          <a:p>
            <a:pPr indent="266400">
              <a:buFontTx/>
              <a:buAutoNum type="arabicParenR"/>
              <a:defRPr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проставления разрешительной надписи ( штампа) «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ВЫПУСК РАЗРЕШЕН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на фитосанитарном сертификате и /или транспортном  документе, – в случае, если по результатам осуществления карантинного фитосанитарного контроля принято решение о разрешении ввоза партии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подкарантинной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продукции; </a:t>
            </a:r>
          </a:p>
          <a:p>
            <a:pPr indent="266400">
              <a:buFontTx/>
              <a:buAutoNum type="arabicParenR"/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составления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акта карантинного фитосанитарного контроля.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96326" y="4077072"/>
            <a:ext cx="8518807" cy="20313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39999">
                <a:schemeClr val="bg1">
                  <a:lumMod val="85000"/>
                </a:schemeClr>
              </a:gs>
              <a:gs pos="70000">
                <a:schemeClr val="bg1"/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266400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Другие виды штампов: «Ввоз разрешен, подлежит карантинному фитосанитарному контролю (надзору) по месту доставки» , «Ввоз запрещен», «Транзит разрешен», «Транзит запрещен», «Выпуск запрещен», «Подлежит карантинному фитосанитарному контролю (надзору) по месту выгрузки».</a:t>
            </a:r>
          </a:p>
          <a:p>
            <a:pPr indent="266400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Проставление </a:t>
            </a:r>
            <a:r>
              <a:rPr lang="ru-RU" sz="14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перечисленных штампов не дает право свободной транспортировки и реализации </a:t>
            </a:r>
            <a:r>
              <a:rPr lang="ru-RU" sz="1400" u="sng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подкарантинной</a:t>
            </a:r>
            <a:r>
              <a:rPr lang="ru-RU" sz="14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продукции, кроме:</a:t>
            </a:r>
            <a:endParaRPr lang="ru-RU" sz="1400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6400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Штамп «Выпуск разрешен без права реализации» допускается при наличии заключения карантинной экспертизы и записи инспектором РСХН в акте фитосанитарного контроля номера  и даты данного заключения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27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8"/>
          <p:cNvSpPr>
            <a:spLocks noChangeArrowheads="1"/>
          </p:cNvSpPr>
          <p:nvPr/>
        </p:nvSpPr>
        <p:spPr bwMode="auto">
          <a:xfrm>
            <a:off x="179388" y="214290"/>
            <a:ext cx="712946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0" rIns="0" bIns="0">
            <a:spAutoFit/>
          </a:bodyPr>
          <a:lstStyle/>
          <a:p>
            <a:pPr>
              <a:defRPr/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поставкам в части сопроводительных документов по </a:t>
            </a:r>
            <a:r>
              <a:rPr lang="ru-RU" sz="1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фитосанитарии</a:t>
            </a: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качеству и безопасности.</a:t>
            </a:r>
            <a:endParaRPr lang="en-US" sz="1000" b="1" cap="all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176015" y="548680"/>
            <a:ext cx="7996385" cy="503331"/>
            <a:chOff x="182" y="214"/>
            <a:chExt cx="5286" cy="280"/>
          </a:xfrm>
          <a:gradFill flip="none" rotWithShape="1">
            <a:gsLst>
              <a:gs pos="0">
                <a:schemeClr val="bg1">
                  <a:lumMod val="85000"/>
                </a:schemeClr>
              </a:gs>
              <a:gs pos="45000">
                <a:schemeClr val="bg1">
                  <a:lumMod val="85000"/>
                </a:schemeClr>
              </a:gs>
              <a:gs pos="98752">
                <a:srgbClr val="F9E9F8"/>
              </a:gs>
              <a:gs pos="0">
                <a:srgbClr val="C4D6EB"/>
              </a:gs>
              <a:gs pos="100000">
                <a:srgbClr val="FFEBFA"/>
              </a:gs>
            </a:gsLst>
            <a:lin ang="1800000" scaled="0"/>
            <a:tileRect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7" name="Rectangle 28"/>
            <p:cNvSpPr>
              <a:spLocks noChangeArrowheads="1"/>
            </p:cNvSpPr>
            <p:nvPr/>
          </p:nvSpPr>
          <p:spPr bwMode="auto">
            <a:xfrm>
              <a:off x="182" y="214"/>
              <a:ext cx="284" cy="2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600" b="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sz="16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29"/>
            <p:cNvSpPr>
              <a:spLocks noChangeArrowheads="1"/>
            </p:cNvSpPr>
            <p:nvPr/>
          </p:nvSpPr>
          <p:spPr bwMode="auto">
            <a:xfrm>
              <a:off x="501" y="214"/>
              <a:ext cx="4967" cy="2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anchor="ctr"/>
            <a:lstStyle/>
            <a:p>
              <a:pPr>
                <a:defRPr/>
              </a:pPr>
              <a:r>
                <a:rPr lang="ru-RU" sz="16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Виды документов, подтверждающие фитосанитарную чистоту продукции</a:t>
              </a:r>
              <a:r>
                <a:rPr lang="ru-RU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Rectangle 42"/>
          <p:cNvSpPr>
            <a:spLocks noChangeArrowheads="1"/>
          </p:cNvSpPr>
          <p:nvPr/>
        </p:nvSpPr>
        <p:spPr bwMode="auto">
          <a:xfrm>
            <a:off x="179388" y="1289014"/>
            <a:ext cx="8641084" cy="138499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39999">
                <a:schemeClr val="bg1">
                  <a:lumMod val="85000"/>
                </a:schemeClr>
              </a:gs>
              <a:gs pos="70000">
                <a:schemeClr val="bg1">
                  <a:lumMod val="9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266400">
              <a:defRPr/>
            </a:pPr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u="sng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ФЗ  № 206 от 21.07.2014 «О карантине растений» ст.32 п. 1.2  </a:t>
            </a:r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Обязанности граждан, юридических лиц в области карантина растений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прописано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следующее:</a:t>
            </a:r>
          </a:p>
          <a:p>
            <a:pPr indent="266400">
              <a:defRPr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Граждане, юридические лица, которые имеют в собственности, во владении, в пользовании, в аренде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подкарантинные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объекты или осуществляют производство (в том числе переработку), ввоз в Российскую Федерацию, вывоз из Российской Федерации, хранение, перевозку и реализацию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подкарантинной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продукции,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обязаны выполнять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карантинные фитосанитарные требования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chemeClr val="accent1">
                  <a:lumMod val="50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42"/>
          <p:cNvSpPr>
            <a:spLocks noChangeArrowheads="1"/>
          </p:cNvSpPr>
          <p:nvPr/>
        </p:nvSpPr>
        <p:spPr bwMode="auto">
          <a:xfrm>
            <a:off x="176015" y="2852936"/>
            <a:ext cx="8665328" cy="141577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39999">
                <a:schemeClr val="bg1">
                  <a:lumMod val="85000"/>
                </a:schemeClr>
              </a:gs>
              <a:gs pos="70000">
                <a:schemeClr val="bg1">
                  <a:lumMod val="9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введения карантинного фитосанитарного режима и установления временных ограничений, предусмотренных </a:t>
            </a:r>
            <a:r>
              <a:rPr lang="ru-RU" sz="14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Ссылка на текущий документ"/>
              </a:rPr>
              <a:t>пунктом 5 части 3 статьи 18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настоящего Федерального закона, вывоз из карантинной фитосанитарной зоны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подкарантинной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продукции, для которой характерны заражение и (или) засорение карантинным объектом, в связи с выявлением которого введен карантинный фитосанитарный режим, осуществляется на основании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карантинного сертификата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форме электронного документа, подписанного усиленной квалифицированной электронной подписью.</a:t>
            </a:r>
          </a:p>
        </p:txBody>
      </p:sp>
      <p:sp>
        <p:nvSpPr>
          <p:cNvPr id="18" name="Rectangle 42"/>
          <p:cNvSpPr>
            <a:spLocks noChangeArrowheads="1"/>
          </p:cNvSpPr>
          <p:nvPr/>
        </p:nvSpPr>
        <p:spPr bwMode="auto">
          <a:xfrm>
            <a:off x="163552" y="4509120"/>
            <a:ext cx="8690480" cy="95410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39999">
                <a:schemeClr val="bg1">
                  <a:lumMod val="85000"/>
                </a:schemeClr>
              </a:gs>
              <a:gs pos="70000">
                <a:schemeClr val="bg1">
                  <a:lumMod val="9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-266700">
              <a:defRPr/>
            </a:pPr>
            <a:r>
              <a:rPr lang="ru-RU" sz="1400" b="1" dirty="0" smtClean="0">
                <a:solidFill>
                  <a:srgbClr val="FF0000"/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ВАЖНО!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Протокол испытаний на показатели безопасности не является документом, подтверждающим фитосанитарную чистоту продукции.  Заключение о карантинном состоянии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подкарантинной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schemeClr val="tx1">
                      <a:alpha val="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продукции на отечественную продукцию выдает ФГБУ ВНИИКР, либо другая лаборатория, аккредитованная на подобный вид исследований.</a:t>
            </a:r>
            <a:endParaRPr lang="ru-RU" sz="1400" dirty="0">
              <a:solidFill>
                <a:schemeClr val="accent1">
                  <a:lumMod val="50000"/>
                </a:schemeClr>
              </a:solidFill>
              <a:effectLst>
                <a:innerShdw blurRad="63500" dist="50800" dir="18900000">
                  <a:schemeClr val="tx1">
                    <a:alpha val="0"/>
                  </a:scheme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45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8"/>
          <p:cNvSpPr>
            <a:spLocks noChangeArrowheads="1"/>
          </p:cNvSpPr>
          <p:nvPr/>
        </p:nvSpPr>
        <p:spPr bwMode="auto">
          <a:xfrm>
            <a:off x="179388" y="214290"/>
            <a:ext cx="712946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0" rIns="0" bIns="0">
            <a:spAutoFit/>
          </a:bodyPr>
          <a:lstStyle/>
          <a:p>
            <a:pPr>
              <a:defRPr/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поставкам в части сопроводительных документов по </a:t>
            </a:r>
            <a:r>
              <a:rPr lang="ru-RU" sz="1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фитосанитарии</a:t>
            </a: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качеству и безопасности.</a:t>
            </a:r>
            <a:endParaRPr lang="en-US" sz="1000" b="1" cap="all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76015" y="548680"/>
            <a:ext cx="7996385" cy="503331"/>
            <a:chOff x="182" y="214"/>
            <a:chExt cx="5286" cy="280"/>
          </a:xfrm>
          <a:gradFill flip="none" rotWithShape="1">
            <a:gsLst>
              <a:gs pos="0">
                <a:schemeClr val="bg1">
                  <a:lumMod val="85000"/>
                </a:schemeClr>
              </a:gs>
              <a:gs pos="45000">
                <a:schemeClr val="bg1">
                  <a:lumMod val="85000"/>
                </a:schemeClr>
              </a:gs>
              <a:gs pos="98752">
                <a:srgbClr val="F9E9F8"/>
              </a:gs>
              <a:gs pos="0">
                <a:srgbClr val="C4D6EB"/>
              </a:gs>
              <a:gs pos="100000">
                <a:srgbClr val="FFEBFA"/>
              </a:gs>
            </a:gsLst>
            <a:lin ang="1800000" scaled="0"/>
            <a:tileRect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6" name="Rectangle 28"/>
            <p:cNvSpPr>
              <a:spLocks noChangeArrowheads="1"/>
            </p:cNvSpPr>
            <p:nvPr/>
          </p:nvSpPr>
          <p:spPr bwMode="auto">
            <a:xfrm>
              <a:off x="182" y="214"/>
              <a:ext cx="284" cy="2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600" b="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sz="16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29"/>
            <p:cNvSpPr>
              <a:spLocks noChangeArrowheads="1"/>
            </p:cNvSpPr>
            <p:nvPr/>
          </p:nvSpPr>
          <p:spPr bwMode="auto">
            <a:xfrm>
              <a:off x="501" y="214"/>
              <a:ext cx="4967" cy="2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anchor="ctr"/>
            <a:lstStyle/>
            <a:p>
              <a:pPr>
                <a:defRPr/>
              </a:pPr>
              <a:r>
                <a:rPr lang="ru-RU" sz="16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 обязательные к предоставлению документы, подтверждающие качество и безопасность.</a:t>
              </a:r>
              <a:endParaRPr lang="en-GB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Rectangle 42"/>
          <p:cNvSpPr>
            <a:spLocks noChangeArrowheads="1"/>
          </p:cNvSpPr>
          <p:nvPr/>
        </p:nvSpPr>
        <p:spPr bwMode="auto">
          <a:xfrm>
            <a:off x="179388" y="1268760"/>
            <a:ext cx="8496300" cy="86177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39999">
                <a:schemeClr val="bg1">
                  <a:lumMod val="85000"/>
                </a:schemeClr>
              </a:gs>
              <a:gs pos="70000">
                <a:schemeClr val="bg1">
                  <a:lumMod val="9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indent="266400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Сертификат соответствия – документ, подтверждающий соответствие заявленной продукции требованиям нормативных документов.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Данный документ на свежую плодоовощную продукцию оформляется добровольно по желанию поставщика, как дополнительный документ к декларации о соответствии.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5413" y="2276872"/>
            <a:ext cx="8490275" cy="6771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39999">
                <a:schemeClr val="bg1">
                  <a:lumMod val="85000"/>
                </a:schemeClr>
              </a:gs>
              <a:gs pos="70000">
                <a:schemeClr val="bg1">
                  <a:lumMod val="9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266400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Удостоверение качества и безопасности пищевых продуктов, материалов и изделий - документ, в котором изготовитель удостоверяет соответствие качества и безопасности каждой партии пищевых продуктов, материалов и изделий требованиям нормативных, технических документов. Данные удостоверения отменены 19.01.2012</a:t>
            </a:r>
          </a:p>
        </p:txBody>
      </p:sp>
      <p:sp>
        <p:nvSpPr>
          <p:cNvPr id="12" name="Rectangle 42"/>
          <p:cNvSpPr>
            <a:spLocks noChangeArrowheads="1"/>
          </p:cNvSpPr>
          <p:nvPr/>
        </p:nvSpPr>
        <p:spPr bwMode="auto">
          <a:xfrm>
            <a:off x="179387" y="3068960"/>
            <a:ext cx="8496301" cy="163121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39999">
                <a:schemeClr val="bg1">
                  <a:lumMod val="85000"/>
                </a:schemeClr>
              </a:gs>
              <a:gs pos="70000">
                <a:schemeClr val="bg1">
                  <a:lumMod val="9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266400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Протокол испытаний - это официальный документ, отражающий результаты испытаний образцов продукции. Протокол содержит подробное изложение результатов испытаний на нитраты, пестициды, токсичные элементы и другие показатели. </a:t>
            </a:r>
          </a:p>
          <a:p>
            <a:pPr indent="266400"/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По результатам испытаний испытательная лаборатория (центр) представляет заключение о безопасности и качестве испытанной продукции.</a:t>
            </a:r>
          </a:p>
          <a:p>
            <a:pPr indent="266400"/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основании протокола испытаний оформляются Декларации о соответствии и Сертификаты соответствия.</a:t>
            </a:r>
          </a:p>
          <a:p>
            <a:r>
              <a:rPr lang="ru-RU" sz="12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Протокол испытаний не является обязательным к предоставлению </a:t>
            </a:r>
            <a:r>
              <a:rPr lang="ru-RU" sz="1200" u="sng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документом </a:t>
            </a:r>
            <a:r>
              <a:rPr lang="ru-RU" sz="12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1200" u="sng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ru-RU" sz="12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при </a:t>
            </a:r>
            <a:r>
              <a:rPr lang="ru-RU" sz="1200" u="sng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необходимости компания МЕТРО Кэш энд Керри может запросить у поставщика данный </a:t>
            </a:r>
            <a:r>
              <a:rPr lang="ru-RU" sz="12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</a:t>
            </a:r>
            <a:r>
              <a:rPr lang="ru-RU" sz="14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76015" y="5582199"/>
            <a:ext cx="8499674" cy="523220"/>
          </a:xfrm>
          <a:prstGeom prst="rect">
            <a:avLst/>
          </a:prstGeom>
          <a:gradFill rotWithShape="0">
            <a:gsLst>
              <a:gs pos="0">
                <a:srgbClr val="CCFF99"/>
              </a:gs>
              <a:gs pos="39999">
                <a:srgbClr val="CCFF99"/>
              </a:gs>
              <a:gs pos="70000">
                <a:srgbClr val="FFFFCC"/>
              </a:gs>
              <a:gs pos="100000">
                <a:srgbClr val="FFEBFA"/>
              </a:gs>
            </a:gsLst>
            <a:lin ang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исключением поставок бахчевых. При поставках арбузов, дынь протокол испытаний на нитраты – обязателен!</a:t>
            </a:r>
            <a:endParaRPr lang="ru-RU" sz="1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85413" y="4797152"/>
            <a:ext cx="8490275" cy="55399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39999">
                <a:schemeClr val="bg1">
                  <a:lumMod val="85000"/>
                </a:schemeClr>
              </a:gs>
              <a:gs pos="70000">
                <a:schemeClr val="bg1">
                  <a:lumMod val="95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Декларация на товары (ДТ)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u="sng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2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обязательным к предоставлению </a:t>
            </a:r>
            <a:r>
              <a:rPr lang="ru-RU" sz="1200" u="sng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документом,  </a:t>
            </a:r>
            <a:r>
              <a:rPr lang="ru-RU" sz="12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при необходимости компания МЕТРО Кэш энд Керри может запросить у поставщика данный документ</a:t>
            </a:r>
            <a:r>
              <a:rPr lang="ru-RU" sz="16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29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8"/>
          <p:cNvSpPr>
            <a:spLocks noChangeArrowheads="1"/>
          </p:cNvSpPr>
          <p:nvPr/>
        </p:nvSpPr>
        <p:spPr bwMode="auto">
          <a:xfrm>
            <a:off x="179388" y="214290"/>
            <a:ext cx="712946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0" rIns="0" bIns="0">
            <a:spAutoFit/>
          </a:bodyPr>
          <a:lstStyle/>
          <a:p>
            <a:pPr>
              <a:defRPr/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поставкам в части сопроводительных документов по </a:t>
            </a:r>
            <a:r>
              <a:rPr lang="ru-RU" sz="1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фитосанитарии</a:t>
            </a: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качеству и безопасности.</a:t>
            </a:r>
            <a:endParaRPr lang="en-US" sz="1000" b="1" cap="all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76015" y="548680"/>
            <a:ext cx="7996385" cy="503331"/>
            <a:chOff x="182" y="214"/>
            <a:chExt cx="5286" cy="280"/>
          </a:xfrm>
          <a:gradFill flip="none" rotWithShape="1">
            <a:gsLst>
              <a:gs pos="0">
                <a:schemeClr val="bg1">
                  <a:lumMod val="85000"/>
                </a:schemeClr>
              </a:gs>
              <a:gs pos="45000">
                <a:schemeClr val="bg1">
                  <a:lumMod val="85000"/>
                </a:schemeClr>
              </a:gs>
              <a:gs pos="98752">
                <a:srgbClr val="F9E9F8"/>
              </a:gs>
              <a:gs pos="0">
                <a:srgbClr val="C4D6EB"/>
              </a:gs>
              <a:gs pos="100000">
                <a:srgbClr val="FFEBFA"/>
              </a:gs>
            </a:gsLst>
            <a:lin ang="1800000" scaled="0"/>
            <a:tileRect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6" name="Rectangle 28"/>
            <p:cNvSpPr>
              <a:spLocks noChangeArrowheads="1"/>
            </p:cNvSpPr>
            <p:nvPr/>
          </p:nvSpPr>
          <p:spPr bwMode="auto">
            <a:xfrm>
              <a:off x="182" y="214"/>
              <a:ext cx="284" cy="2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600" b="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GB" sz="16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29"/>
            <p:cNvSpPr>
              <a:spLocks noChangeArrowheads="1"/>
            </p:cNvSpPr>
            <p:nvPr/>
          </p:nvSpPr>
          <p:spPr bwMode="auto">
            <a:xfrm>
              <a:off x="501" y="214"/>
              <a:ext cx="4967" cy="2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anchor="ctr"/>
            <a:lstStyle/>
            <a:p>
              <a:r>
                <a:rPr lang="ru-RU" sz="16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Специалисты отдела по обеспечению качества 107 </a:t>
              </a:r>
              <a:r>
                <a:rPr lang="ru-RU" sz="16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категории (продукция плодоовощная, грибы, орехи, сухофрукты, соленья) </a:t>
              </a:r>
              <a:endParaRPr lang="en-GB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038041" y="2276505"/>
            <a:ext cx="4911240" cy="507147"/>
          </a:xfrm>
          <a:prstGeom prst="rect">
            <a:avLst/>
          </a:prstGeom>
          <a:gradFill flip="none" rotWithShape="1">
            <a:gsLst>
              <a:gs pos="0">
                <a:srgbClr val="E8856A"/>
              </a:gs>
              <a:gs pos="39999">
                <a:srgbClr val="FFFF99"/>
              </a:gs>
              <a:gs pos="70000">
                <a:schemeClr val="accent6">
                  <a:lumMod val="20000"/>
                  <a:lumOff val="80000"/>
                </a:schemeClr>
              </a:gs>
              <a:gs pos="100000">
                <a:srgbClr val="FFEBFA"/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 wrap="square" tIns="68241" bIns="68241" anchor="ctr">
            <a:spAutoFit/>
          </a:bodyPr>
          <a:lstStyle/>
          <a:p>
            <a:pPr algn="ctr" eaLnBrk="0" hangingPunct="0"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отдела качества 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Махиянова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Лилия (плодоовощная продукция, орехи, сухофрукты)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Liliya.Makhiyanova@metro-cc.ru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64"/>
          <p:cNvSpPr>
            <a:spLocks noChangeArrowheads="1"/>
          </p:cNvSpPr>
          <p:nvPr/>
        </p:nvSpPr>
        <p:spPr bwMode="auto">
          <a:xfrm>
            <a:off x="2041441" y="1421719"/>
            <a:ext cx="4907840" cy="461665"/>
          </a:xfrm>
          <a:prstGeom prst="rect">
            <a:avLst/>
          </a:prstGeom>
          <a:gradFill flip="none" rotWithShape="1">
            <a:gsLst>
              <a:gs pos="0">
                <a:srgbClr val="E8856A"/>
              </a:gs>
              <a:gs pos="39999">
                <a:srgbClr val="FFFF99"/>
              </a:gs>
              <a:gs pos="70000">
                <a:schemeClr val="accent6">
                  <a:lumMod val="20000"/>
                  <a:lumOff val="80000"/>
                </a:schemeClr>
              </a:gs>
              <a:gs pos="100000">
                <a:srgbClr val="FFEBFA"/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Менеджер отдела качества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Распределительные центры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Отрешко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Ольга </a:t>
            </a:r>
            <a:r>
              <a:rPr lang="fr-FR" sz="12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Olga.Otreshko@metro-cc.ru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Line 69"/>
          <p:cNvSpPr>
            <a:spLocks noChangeShapeType="1"/>
          </p:cNvSpPr>
          <p:nvPr/>
        </p:nvSpPr>
        <p:spPr bwMode="auto">
          <a:xfrm flipH="1">
            <a:off x="4415491" y="1881152"/>
            <a:ext cx="12839" cy="323712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Line 70"/>
          <p:cNvSpPr>
            <a:spLocks noChangeShapeType="1"/>
          </p:cNvSpPr>
          <p:nvPr/>
        </p:nvSpPr>
        <p:spPr bwMode="auto">
          <a:xfrm>
            <a:off x="4415491" y="2919377"/>
            <a:ext cx="0" cy="315913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72"/>
          <p:cNvSpPr>
            <a:spLocks noChangeArrowheads="1"/>
          </p:cNvSpPr>
          <p:nvPr/>
        </p:nvSpPr>
        <p:spPr bwMode="auto">
          <a:xfrm>
            <a:off x="2038041" y="3235290"/>
            <a:ext cx="4939765" cy="876479"/>
          </a:xfrm>
          <a:prstGeom prst="rect">
            <a:avLst/>
          </a:prstGeom>
          <a:gradFill flip="none" rotWithShape="1">
            <a:gsLst>
              <a:gs pos="0">
                <a:srgbClr val="E8856A"/>
              </a:gs>
              <a:gs pos="39999">
                <a:srgbClr val="FFFF99"/>
              </a:gs>
              <a:gs pos="70000">
                <a:schemeClr val="accent6">
                  <a:lumMod val="20000"/>
                  <a:lumOff val="80000"/>
                </a:schemeClr>
              </a:gs>
              <a:gs pos="100000">
                <a:srgbClr val="FFEBFA"/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 wrap="square" tIns="68241" bIns="68241" anchor="ctr">
            <a:spAutoFit/>
          </a:bodyPr>
          <a:lstStyle/>
          <a:p>
            <a:pPr algn="ctr" eaLnBrk="0" hangingPunct="0">
              <a:defRPr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Руководители группы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приемки по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качеству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(плодоовощная продукция)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ru-RU" sz="1200" u="sng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Гаращенко Елена  </a:t>
            </a:r>
            <a:r>
              <a:rPr lang="en-US" sz="1200" u="sng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elena.garashchenko@metro-cc.ru</a:t>
            </a:r>
            <a:endParaRPr lang="ru-RU" sz="1200" u="sng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ru-RU" sz="1200" u="sng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Урсулян</a:t>
            </a:r>
            <a:r>
              <a:rPr lang="ru-RU" sz="1200" u="sng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Илья </a:t>
            </a:r>
            <a:r>
              <a:rPr lang="en-US" sz="1200" u="sng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ilya.ursulyan@metro-cc.ru</a:t>
            </a:r>
            <a:endParaRPr lang="ru-RU" sz="1200" u="sng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73"/>
          <p:cNvSpPr>
            <a:spLocks noChangeArrowheads="1"/>
          </p:cNvSpPr>
          <p:nvPr/>
        </p:nvSpPr>
        <p:spPr bwMode="auto">
          <a:xfrm>
            <a:off x="2041440" y="4653136"/>
            <a:ext cx="4936365" cy="507147"/>
          </a:xfrm>
          <a:prstGeom prst="rect">
            <a:avLst/>
          </a:prstGeom>
          <a:gradFill flip="none" rotWithShape="1">
            <a:gsLst>
              <a:gs pos="0">
                <a:srgbClr val="E8856A"/>
              </a:gs>
              <a:gs pos="39999">
                <a:srgbClr val="FFFF99"/>
              </a:gs>
              <a:gs pos="70000">
                <a:schemeClr val="accent6">
                  <a:lumMod val="20000"/>
                  <a:lumOff val="80000"/>
                </a:schemeClr>
              </a:gs>
              <a:gs pos="100000">
                <a:srgbClr val="FFEBFA"/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 wrap="square" tIns="68241" bIns="68241" anchor="ctr">
            <a:spAutoFit/>
          </a:bodyPr>
          <a:lstStyle/>
          <a:p>
            <a:pPr algn="ctr" eaLnBrk="0" hangingPunct="0"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Инспекторы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отдела качества (плодоовощная продукция)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en-US" sz="1200" u="sng" dirty="0" err="1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ru-RU" sz="1200" u="sng" dirty="0" err="1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ualitycontrol.fv</a:t>
            </a:r>
            <a:r>
              <a:rPr lang="en-US" sz="1200" u="sng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@metro-cc.ru</a:t>
            </a:r>
            <a:endParaRPr lang="ru-RU" sz="1200" u="sng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Line 74"/>
          <p:cNvSpPr>
            <a:spLocks noChangeShapeType="1"/>
          </p:cNvSpPr>
          <p:nvPr/>
        </p:nvSpPr>
        <p:spPr bwMode="auto">
          <a:xfrm>
            <a:off x="4464891" y="4221088"/>
            <a:ext cx="0" cy="360363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75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 MY+M 4-3_2014_FINAL">
  <a:themeElements>
    <a:clrScheme name="METRO Farben">
      <a:dk1>
        <a:srgbClr val="000000"/>
      </a:dk1>
      <a:lt1>
        <a:srgbClr val="FFFFFF"/>
      </a:lt1>
      <a:dk2>
        <a:srgbClr val="1A3C7B"/>
      </a:dk2>
      <a:lt2>
        <a:srgbClr val="DCDCDC"/>
      </a:lt2>
      <a:accent1>
        <a:srgbClr val="1A3C7B"/>
      </a:accent1>
      <a:accent2>
        <a:srgbClr val="FBE400"/>
      </a:accent2>
      <a:accent3>
        <a:srgbClr val="5977B3"/>
      </a:accent3>
      <a:accent4>
        <a:srgbClr val="A3B4D5"/>
      </a:accent4>
      <a:accent5>
        <a:srgbClr val="D2DAEA"/>
      </a:accent5>
      <a:accent6>
        <a:srgbClr val="A6ABB5"/>
      </a:accent6>
      <a:hlink>
        <a:srgbClr val="1A3C7B"/>
      </a:hlink>
      <a:folHlink>
        <a:srgbClr val="F500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</a:spPr>
      <a:bodyPr lIns="0" tIns="0" rIns="0" bIns="0" rtlCol="0" anchor="ctr">
        <a:noAutofit/>
      </a:bodyPr>
      <a:lstStyle>
        <a:defPPr algn="ctr">
          <a:lnSpc>
            <a:spcPct val="130000"/>
          </a:lnSpc>
          <a:spcBef>
            <a:spcPts val="1400"/>
          </a:spcBef>
          <a:defRPr sz="1400" dirty="0"/>
        </a:defPPr>
      </a:lst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4020</TotalTime>
  <Words>1386</Words>
  <Application>Microsoft Office PowerPoint</Application>
  <PresentationFormat>Экран (4:3)</PresentationFormat>
  <Paragraphs>122</Paragraphs>
  <Slides>11</Slides>
  <Notes>10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Wingdings</vt:lpstr>
      <vt:lpstr>Тема Office</vt:lpstr>
      <vt:lpstr>METRO MY+M 4-3_2014_FINAL</vt:lpstr>
      <vt:lpstr>Document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5 proposals how to implement Feedback culture  in your function</dc:title>
  <dc:creator>Legkokonec, Nataliya</dc:creator>
  <cp:lastModifiedBy>Пользователь</cp:lastModifiedBy>
  <cp:revision>252</cp:revision>
  <dcterms:created xsi:type="dcterms:W3CDTF">2014-09-15T08:06:17Z</dcterms:created>
  <dcterms:modified xsi:type="dcterms:W3CDTF">2019-04-23T05:23:47Z</dcterms:modified>
</cp:coreProperties>
</file>